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85" r:id="rId3"/>
    <p:sldId id="257" r:id="rId4"/>
    <p:sldId id="280" r:id="rId5"/>
    <p:sldId id="258" r:id="rId6"/>
    <p:sldId id="259" r:id="rId7"/>
    <p:sldId id="286" r:id="rId8"/>
    <p:sldId id="260" r:id="rId9"/>
    <p:sldId id="261" r:id="rId10"/>
    <p:sldId id="262" r:id="rId11"/>
    <p:sldId id="263" r:id="rId12"/>
    <p:sldId id="264" r:id="rId13"/>
    <p:sldId id="266" r:id="rId14"/>
    <p:sldId id="278" r:id="rId15"/>
    <p:sldId id="279" r:id="rId16"/>
    <p:sldId id="268" r:id="rId17"/>
    <p:sldId id="265" r:id="rId18"/>
    <p:sldId id="270" r:id="rId19"/>
    <p:sldId id="271" r:id="rId20"/>
    <p:sldId id="272" r:id="rId21"/>
    <p:sldId id="274" r:id="rId22"/>
    <p:sldId id="267" r:id="rId23"/>
    <p:sldId id="269" r:id="rId24"/>
    <p:sldId id="277" r:id="rId25"/>
    <p:sldId id="275" r:id="rId26"/>
    <p:sldId id="273" r:id="rId27"/>
    <p:sldId id="276" r:id="rId28"/>
    <p:sldId id="281" r:id="rId29"/>
    <p:sldId id="282" r:id="rId30"/>
    <p:sldId id="284" r:id="rId31"/>
    <p:sldId id="283" r:id="rId32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69" autoAdjust="0"/>
  </p:normalViewPr>
  <p:slideViewPr>
    <p:cSldViewPr snapToGrid="0">
      <p:cViewPr varScale="1">
        <p:scale>
          <a:sx n="81" d="100"/>
          <a:sy n="81" d="100"/>
        </p:scale>
        <p:origin x="44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1" y="4916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44" d="100"/>
          <a:sy n="144" d="100"/>
        </p:scale>
        <p:origin x="-3592" y="-120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C0D167CC-0C3F-43C8-8EF8-8021990DE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17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4FA9FCDE-F433-460D-A0D6-A275E5AF6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316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3275" indent="-30797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366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7319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2272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844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1416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988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560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F0D10F4-1075-473B-9595-3BEFC3643D81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0247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3275" indent="-30797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366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7319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227263" indent="-246063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844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1416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988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56063" indent="-2460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FF86F999-9B08-4D1C-8CC1-19B245DFE0CA}" type="slidenum">
              <a:rPr lang="en-US" altLang="en-US" sz="1300" smtClean="0"/>
              <a:pPr/>
              <a:t>3</a:t>
            </a:fld>
            <a:endParaRPr lang="en-US" altLang="en-US" sz="130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779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638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en-US" altLang="en-US" smtClean="0"/>
          </a:p>
        </p:txBody>
      </p:sp>
      <p:sp>
        <p:nvSpPr>
          <p:cNvPr id="6" name="Rectangle 3"/>
          <p:cNvSpPr txBox="1">
            <a:spLocks noChangeArrowheads="1"/>
          </p:cNvSpPr>
          <p:nvPr userDrawn="1"/>
        </p:nvSpPr>
        <p:spPr bwMode="auto">
          <a:xfrm>
            <a:off x="628650" y="3879850"/>
            <a:ext cx="8077200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altLang="en-US" sz="1400" smtClean="0">
                <a:solidFill>
                  <a:schemeClr val="tx2"/>
                </a:solidFill>
                <a:latin typeface="Helvetica" pitchFamily="34" charset="0"/>
              </a:rPr>
              <a:t>School of Engineering Science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altLang="en-US" sz="1400" smtClean="0">
                <a:solidFill>
                  <a:schemeClr val="tx2"/>
                </a:solidFill>
                <a:latin typeface="Helvetica" pitchFamily="34" charset="0"/>
              </a:rPr>
              <a:t>Simon Fraser University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altLang="en-US" sz="1400" smtClean="0">
                <a:solidFill>
                  <a:schemeClr val="tx2"/>
                </a:solidFill>
                <a:latin typeface="Helvetica" pitchFamily="34" charset="0"/>
              </a:rPr>
              <a:t>Burnaby, BC, Canada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9674" y="1770017"/>
            <a:ext cx="8153400" cy="60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3549" y="3139444"/>
            <a:ext cx="8077200" cy="457200"/>
          </a:xfrm>
        </p:spPr>
        <p:txBody>
          <a:bodyPr/>
          <a:lstStyle>
            <a:lvl1pPr marL="0" indent="0"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2590800" cy="457200"/>
          </a:xfrm>
          <a:prstGeom prst="rect">
            <a:avLst/>
          </a:prstGeom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900">
                <a:solidFill>
                  <a:schemeClr val="accent1"/>
                </a:solidFill>
                <a:latin typeface="+mn-lt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May </a:t>
            </a:r>
            <a:r>
              <a:rPr lang="en-US" smtClean="0"/>
              <a:t>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01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Multimedia  Communications Laboratory</a:t>
            </a:r>
          </a:p>
        </p:txBody>
      </p:sp>
    </p:spTree>
    <p:extLst>
      <p:ext uri="{BB962C8B-B14F-4D97-AF65-F5344CB8AC3E}">
        <p14:creationId xmlns:p14="http://schemas.microsoft.com/office/powerpoint/2010/main" val="3457003009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Department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972807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Department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3068773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24600"/>
            <a:ext cx="9144000" cy="542925"/>
          </a:xfrm>
          <a:prstGeom prst="rect">
            <a:avLst/>
          </a:prstGeom>
          <a:solidFill>
            <a:srgbClr val="3638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3638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8153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ALL CAPS SLIDE TITLE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Paragraph text Helvetica 16 points/never go under 12 point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3581400" cy="3048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+mn-lt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Multimedia Communications Laboratory</a:t>
            </a:r>
          </a:p>
        </p:txBody>
      </p:sp>
      <p:sp>
        <p:nvSpPr>
          <p:cNvPr id="1032" name="Rectangle 9"/>
          <p:cNvSpPr>
            <a:spLocks noChangeArrowheads="1"/>
          </p:cNvSpPr>
          <p:nvPr userDrawn="1"/>
        </p:nvSpPr>
        <p:spPr bwMode="auto">
          <a:xfrm>
            <a:off x="8839200" y="0"/>
            <a:ext cx="304800" cy="63246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1033" name="Content Placeholder 6"/>
          <p:cNvSpPr txBox="1">
            <a:spLocks/>
          </p:cNvSpPr>
          <p:nvPr userDrawn="1"/>
        </p:nvSpPr>
        <p:spPr bwMode="auto">
          <a:xfrm>
            <a:off x="4440238" y="6467475"/>
            <a:ext cx="823912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20000"/>
              </a:spcBef>
              <a:buClr>
                <a:schemeClr val="accent1"/>
              </a:buClr>
              <a:defRPr/>
            </a:pPr>
            <a:fld id="{444851F9-B052-4CC1-B1F4-1B3DDB1C3D4F}" type="slidenum">
              <a:rPr lang="en-US" altLang="en-US" sz="1200" smtClean="0">
                <a:solidFill>
                  <a:schemeClr val="bg1"/>
                </a:solidFill>
                <a:latin typeface="Helvetica" pitchFamily="34" charset="0"/>
              </a:rPr>
              <a:pPr algn="ctr">
                <a:spcBef>
                  <a:spcPct val="20000"/>
                </a:spcBef>
                <a:buClr>
                  <a:schemeClr val="accent1"/>
                </a:buClr>
                <a:defRPr/>
              </a:pPr>
              <a:t>‹#›</a:t>
            </a:fld>
            <a:endParaRPr lang="en-US" altLang="en-US" sz="1200" smtClean="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imes" pitchFamily="18" charset="0"/>
        <a:buChar char="–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0400" y="1770063"/>
            <a:ext cx="8153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CA" sz="3600" cap="all" noProof="0" dirty="0" smtClean="0"/>
              <a:t>Introduction to </a:t>
            </a:r>
            <a:r>
              <a:rPr lang="en-CA" sz="3600" cap="all" noProof="0" dirty="0" err="1" smtClean="0"/>
              <a:t>matlab</a:t>
            </a:r>
            <a:endParaRPr lang="en-CA" sz="3600" cap="all" noProof="0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3413" y="3140075"/>
            <a:ext cx="8077200" cy="457200"/>
          </a:xfrm>
        </p:spPr>
        <p:txBody>
          <a:bodyPr/>
          <a:lstStyle/>
          <a:p>
            <a:pPr eaLnBrk="1" hangingPunct="1"/>
            <a:r>
              <a:rPr lang="en-CA" altLang="en-US" noProof="0" dirty="0" smtClean="0"/>
              <a:t>ENSC 180 – Introduction to Engineering Analysis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The colon is one of the most useful operators in MATLAB.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It can be used to simplify array and matrix creation: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j:k</a:t>
            </a:r>
            <a:r>
              <a:rPr lang="en-CA" altLang="en-US" sz="1600" noProof="0" dirty="0" smtClean="0"/>
              <a:t> creates an array [j, j+1, j+2, …, k] or empty when j &gt; k.</a:t>
            </a:r>
          </a:p>
          <a:p>
            <a:pPr marL="400050" lvl="1" indent="0">
              <a:spcAft>
                <a:spcPts val="1200"/>
              </a:spcAft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j:i:k</a:t>
            </a:r>
            <a:r>
              <a:rPr lang="en-CA" altLang="en-US" sz="1600" noProof="0" dirty="0" smtClean="0">
                <a:cs typeface="Courier New" pitchFamily="49" charset="0"/>
              </a:rPr>
              <a:t> </a:t>
            </a:r>
            <a:r>
              <a:rPr lang="en-CA" altLang="en-US" sz="1600" noProof="0" dirty="0" smtClean="0"/>
              <a:t>is similar except it uses a custom step size i: [j, </a:t>
            </a:r>
            <a:r>
              <a:rPr lang="en-CA" altLang="en-US" sz="1600" noProof="0" dirty="0" err="1" smtClean="0"/>
              <a:t>j+i</a:t>
            </a:r>
            <a:r>
              <a:rPr lang="en-CA" altLang="en-US" sz="1600" noProof="0" dirty="0" smtClean="0"/>
              <a:t>, j+2*</a:t>
            </a:r>
            <a:r>
              <a:rPr lang="en-CA" altLang="en-US" sz="1600" noProof="0" dirty="0" err="1" smtClean="0"/>
              <a:t>i</a:t>
            </a:r>
            <a:r>
              <a:rPr lang="en-CA" altLang="en-US" sz="1600" noProof="0" dirty="0" smtClean="0"/>
              <a:t>, …].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cs typeface="Courier New" pitchFamily="49" charset="0"/>
              </a:rPr>
              <a:t>Can be used to generate arrays and matrices: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B = [1:5; 2:3:15; -2:0.5:0]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B =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1.0000    2.0000    3.0000    4.0000    5.0000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2.0000    5.0000    8.0000   11.0000   14.0000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-2.0000   -1.5000   -1.0000   -0.5000         0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Also works with characters: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CA" altLang="en-US" sz="1600" noProof="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'a'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:2:</a:t>
            </a:r>
            <a:r>
              <a:rPr lang="en-CA" altLang="en-US" sz="1600" noProof="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'z'</a:t>
            </a:r>
          </a:p>
          <a:p>
            <a:pPr marL="0" indent="0"/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 marL="0" indent="0"/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acegikmoqsuwy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COLON OPERATOR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A matrix is a rectangular data structure.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Matrices and arrays can be formed through concatenation as long as the rectangular shape is preserved, for example </a:t>
            </a:r>
            <a:r>
              <a:rPr lang="en-CA" altLang="en-US" sz="1600" noProof="0" dirty="0" smtClean="0">
                <a:solidFill>
                  <a:srgbClr val="FF0000"/>
                </a:solidFill>
              </a:rPr>
              <a:t>[source www.mathworks.com]</a:t>
            </a:r>
            <a:r>
              <a:rPr lang="en-CA" altLang="en-US" sz="1600" noProof="0" dirty="0" smtClean="0"/>
              <a:t>: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Concatenation works with all the array creation syntax taught thus far:</a:t>
            </a:r>
          </a:p>
          <a:p>
            <a:pPr marL="0" indent="0"/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</p:txBody>
      </p:sp>
      <p:sp>
        <p:nvSpPr>
          <p:cNvPr id="1433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CONCATENATION</a:t>
            </a: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2563813"/>
            <a:ext cx="36480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2574925"/>
            <a:ext cx="3648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4305300"/>
          <a:ext cx="7747000" cy="13112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73500"/>
                <a:gridCol w="3873500"/>
              </a:tblGrid>
              <a:tr h="131127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C = [1 2; 3 4];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D = [9 9; 9 9];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E = 5:9;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F = [C D; E; -2:1];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742" marB="45742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F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1     2     9     9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3     4     9     9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5     6     7     8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-2    -1     0     1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742" marB="45742"/>
                </a:tc>
              </a:tr>
            </a:tbl>
          </a:graphicData>
        </a:graphic>
      </p:graphicFrame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1135063" y="4365625"/>
            <a:ext cx="1903412" cy="2159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46" name="Rectangle 13"/>
          <p:cNvSpPr>
            <a:spLocks noChangeArrowheads="1"/>
          </p:cNvSpPr>
          <p:nvPr/>
        </p:nvSpPr>
        <p:spPr bwMode="auto">
          <a:xfrm>
            <a:off x="1135063" y="4610100"/>
            <a:ext cx="1905000" cy="215900"/>
          </a:xfrm>
          <a:prstGeom prst="rect">
            <a:avLst/>
          </a:prstGeom>
          <a:solidFill>
            <a:schemeClr val="accent2">
              <a:alpha val="2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47" name="Rectangle 14"/>
          <p:cNvSpPr>
            <a:spLocks noChangeArrowheads="1"/>
          </p:cNvSpPr>
          <p:nvPr/>
        </p:nvSpPr>
        <p:spPr bwMode="auto">
          <a:xfrm>
            <a:off x="1135063" y="4864100"/>
            <a:ext cx="1905000" cy="215900"/>
          </a:xfrm>
          <a:prstGeom prst="rect">
            <a:avLst/>
          </a:prstGeom>
          <a:solidFill>
            <a:srgbClr val="00B050">
              <a:alpha val="2000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48" name="Rectangle 15"/>
          <p:cNvSpPr>
            <a:spLocks noChangeArrowheads="1"/>
          </p:cNvSpPr>
          <p:nvPr/>
        </p:nvSpPr>
        <p:spPr bwMode="auto">
          <a:xfrm>
            <a:off x="2740025" y="5103813"/>
            <a:ext cx="588963" cy="211137"/>
          </a:xfrm>
          <a:prstGeom prst="rect">
            <a:avLst/>
          </a:prstGeom>
          <a:solidFill>
            <a:srgbClr val="FFFF00">
              <a:alpha val="2000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49" name="Rectangle 16"/>
          <p:cNvSpPr>
            <a:spLocks noChangeArrowheads="1"/>
          </p:cNvSpPr>
          <p:nvPr/>
        </p:nvSpPr>
        <p:spPr bwMode="auto">
          <a:xfrm>
            <a:off x="5141913" y="4619625"/>
            <a:ext cx="1363662" cy="468313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50" name="Rectangle 17"/>
          <p:cNvSpPr>
            <a:spLocks noChangeArrowheads="1"/>
          </p:cNvSpPr>
          <p:nvPr/>
        </p:nvSpPr>
        <p:spPr bwMode="auto">
          <a:xfrm>
            <a:off x="6543675" y="4618038"/>
            <a:ext cx="1349375" cy="469900"/>
          </a:xfrm>
          <a:prstGeom prst="rect">
            <a:avLst/>
          </a:prstGeom>
          <a:solidFill>
            <a:schemeClr val="accent2">
              <a:alpha val="2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51" name="Rectangle 18"/>
          <p:cNvSpPr>
            <a:spLocks noChangeArrowheads="1"/>
          </p:cNvSpPr>
          <p:nvPr/>
        </p:nvSpPr>
        <p:spPr bwMode="auto">
          <a:xfrm>
            <a:off x="5141913" y="5106988"/>
            <a:ext cx="2752725" cy="196850"/>
          </a:xfrm>
          <a:prstGeom prst="rect">
            <a:avLst/>
          </a:prstGeom>
          <a:solidFill>
            <a:srgbClr val="00B050">
              <a:alpha val="2000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4352" name="Rectangle 19"/>
          <p:cNvSpPr>
            <a:spLocks noChangeArrowheads="1"/>
          </p:cNvSpPr>
          <p:nvPr/>
        </p:nvSpPr>
        <p:spPr bwMode="auto">
          <a:xfrm>
            <a:off x="5140325" y="5318125"/>
            <a:ext cx="2752725" cy="227013"/>
          </a:xfrm>
          <a:prstGeom prst="rect">
            <a:avLst/>
          </a:prstGeom>
          <a:solidFill>
            <a:srgbClr val="FFFF00">
              <a:alpha val="2000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There are various built-in functions that are useful for creating arrays and matrices: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diag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CA" altLang="en-US" sz="1600" noProof="0" dirty="0" smtClean="0"/>
              <a:t> – generate diagonal matrices.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true()</a:t>
            </a:r>
            <a:r>
              <a:rPr lang="en-CA" altLang="en-US" sz="1600" noProof="0" dirty="0" smtClean="0"/>
              <a:t> and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false()</a:t>
            </a:r>
            <a:r>
              <a:rPr lang="en-CA" altLang="en-US" sz="1600" noProof="0" dirty="0" smtClean="0"/>
              <a:t> – logical 1 and logical 0 matrices, respectively.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linspace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CA" altLang="en-US" sz="1600" noProof="0" dirty="0" smtClean="0"/>
              <a:t> – create linearly spaced vectors.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ndgrid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CA" altLang="en-US" sz="1600" noProof="0" dirty="0" smtClean="0"/>
              <a:t> – rectangular grid in N-D space.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ones()</a:t>
            </a:r>
            <a:r>
              <a:rPr lang="en-CA" altLang="en-US" sz="1600" noProof="0" dirty="0" smtClean="0"/>
              <a:t> and </a:t>
            </a:r>
            <a:r>
              <a:rPr lang="en-CA" altLang="en-US" sz="1600" noProof="0" dirty="0" err="1" smtClean="0"/>
              <a:t>zeros</a:t>
            </a:r>
            <a:r>
              <a:rPr lang="en-CA" altLang="en-US" sz="1600" noProof="0" dirty="0" smtClean="0"/>
              <a:t>() – array of all ones and all </a:t>
            </a:r>
            <a:r>
              <a:rPr lang="en-CA" altLang="en-US" sz="1600" noProof="0" dirty="0" err="1" smtClean="0"/>
              <a:t>zeros</a:t>
            </a:r>
            <a:r>
              <a:rPr lang="en-CA" altLang="en-US" sz="1600" noProof="0" dirty="0" smtClean="0"/>
              <a:t>, respectively.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rand()</a:t>
            </a:r>
            <a:r>
              <a:rPr lang="en-CA" altLang="en-US" sz="1600" noProof="0" dirty="0" smtClean="0"/>
              <a:t> – uniformly distributed pseudorandom numbers.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eye()</a:t>
            </a:r>
            <a:r>
              <a:rPr lang="en-CA" altLang="en-US" sz="1600" noProof="0" dirty="0" smtClean="0"/>
              <a:t> – identity matrix.</a:t>
            </a:r>
          </a:p>
          <a:p>
            <a:pPr marL="400050" lvl="1" indent="0">
              <a:buFont typeface="Wingdings" pitchFamily="2" charset="2"/>
              <a:buNone/>
            </a:pPr>
            <a:endParaRPr lang="en-CA" altLang="en-US" sz="1600" noProof="0" dirty="0" smtClean="0"/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2*ones(1,20); </a:t>
            </a:r>
            <a:r>
              <a:rPr lang="en-CA" altLang="en-US" sz="1600" noProof="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%row vector with 20 elements, all 2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eye(5); </a:t>
            </a:r>
            <a:r>
              <a:rPr lang="en-CA" altLang="en-US" sz="1600" noProof="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%5x5 identity matrix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linspace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(0,13,6); </a:t>
            </a:r>
            <a:r>
              <a:rPr lang="en-CA" altLang="en-US" sz="1600" noProof="0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%row vector that starts with 0, ends 		 	       with 13, and has 6 values</a:t>
            </a:r>
          </a:p>
          <a:p>
            <a:pPr marL="0" indent="0"/>
            <a:endParaRPr lang="en-CA" altLang="en-US" sz="1600" noProof="0" dirty="0" smtClean="0"/>
          </a:p>
        </p:txBody>
      </p:sp>
      <p:sp>
        <p:nvSpPr>
          <p:cNvPr id="153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OTHER METHODS OF ARRAY CREATION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Some mathematical operations in MATLAB are fairly straightforward: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+</a:t>
            </a:r>
            <a:r>
              <a:rPr lang="en-CA" altLang="en-US" sz="1600" noProof="0" dirty="0" smtClean="0"/>
              <a:t>,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CA" altLang="en-US" sz="1600" noProof="0" dirty="0" smtClean="0"/>
              <a:t>,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‘ </a:t>
            </a:r>
            <a:r>
              <a:rPr lang="en-CA" altLang="en-US" sz="1600" noProof="0" dirty="0" smtClean="0"/>
              <a:t>– addition, subtraction, and transpose.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CA" altLang="en-US" sz="1600" noProof="0" dirty="0" smtClean="0"/>
              <a:t> – round brackets specifies order of operations.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However, others are not as clear-cut: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*, / – matrix division and matrix multiplication.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.*</a:t>
            </a:r>
            <a:r>
              <a:rPr lang="en-CA" altLang="en-US" sz="1600" noProof="0" dirty="0" smtClean="0"/>
              <a:t>,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CA" altLang="en-US" sz="1600" noProof="0" dirty="0" smtClean="0"/>
              <a:t>,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.^</a:t>
            </a:r>
            <a:r>
              <a:rPr lang="en-CA" altLang="en-US" sz="1600" noProof="0" dirty="0" smtClean="0"/>
              <a:t> – element-wise multiplication, division, and power.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Matrices of the same size can be added or subtracted: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</p:txBody>
      </p:sp>
      <p:sp>
        <p:nvSpPr>
          <p:cNvPr id="1638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ARITHMETIC OPERATORS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66750" y="4329113"/>
          <a:ext cx="7770814" cy="106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5407"/>
                <a:gridCol w="3885407"/>
              </a:tblGrid>
              <a:tr h="466524">
                <a:tc>
                  <a:txBody>
                    <a:bodyPr/>
                    <a:lstStyle/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A = [10 20 30; 40 50 60]</a:t>
                      </a:r>
                    </a:p>
                    <a:p>
                      <a:pPr marL="0" indent="0"/>
                      <a:r>
                        <a:rPr lang="pl-PL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B = [2 3 4; 7 8 9]</a:t>
                      </a:r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4" marR="91444"/>
                </a:tc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C = A + B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C =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12    23    34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47    58    69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4" marR="91444"/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Be careful when using the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CA" altLang="en-US" sz="1600" noProof="0" dirty="0" smtClean="0"/>
              <a:t> operation.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When multiplying scalars, it can be used without worry.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When multiplying matrices, it will use matrix algebra multiplication.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It is usually the case that element-wise multiplication “.* ” is intended: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Likewise, be aware of the differences between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CA" altLang="en-US" sz="1600" noProof="0" dirty="0" smtClean="0"/>
              <a:t> and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CA" altLang="en-US" sz="1600" noProof="0" dirty="0" smtClean="0">
                <a:cs typeface="Courier New" pitchFamily="49" charset="0"/>
              </a:rPr>
              <a:t>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Typically, element-wise division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CA" altLang="en-US" sz="1600" noProof="0" dirty="0" smtClean="0">
                <a:cs typeface="Courier New" pitchFamily="49" charset="0"/>
              </a:rPr>
              <a:t> is intended.</a:t>
            </a:r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ARITHMETIC OPERATORS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66750" y="2763838"/>
          <a:ext cx="7770814" cy="2530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5407"/>
                <a:gridCol w="3885407"/>
              </a:tblGrid>
              <a:tr h="2530475">
                <a:tc>
                  <a:txBody>
                    <a:bodyPr/>
                    <a:lstStyle/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A = [1 2 3; 4 5 6]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A =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 1     2     3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 4     5     6</a:t>
                      </a:r>
                    </a:p>
                    <a:p>
                      <a:pPr marL="0" indent="0"/>
                      <a:endParaRPr lang="pt-BR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B = [2 2 10; 10 10 10]</a:t>
                      </a: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B =</a:t>
                      </a: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     2     2    10</a:t>
                      </a: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    10    10    10</a:t>
                      </a:r>
                    </a:p>
                    <a:p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4" marR="91444" marT="45731" marB="45731"/>
                </a:tc>
                <a:tc>
                  <a:txBody>
                    <a:bodyPr/>
                    <a:lstStyle/>
                    <a:p>
                      <a:pPr marL="0" indent="0"/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C = A.*B</a:t>
                      </a: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C =</a:t>
                      </a: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     2     4    30</a:t>
                      </a: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    40    50    60</a:t>
                      </a:r>
                    </a:p>
                    <a:p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4" marR="91444" marT="45731" marB="45731"/>
                </a:tc>
              </a:tr>
            </a:tbl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Since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CA" altLang="en-US" sz="1600" noProof="0" dirty="0" smtClean="0"/>
              <a:t> is 2×3 and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CA" altLang="en-US" sz="1600" noProof="0" dirty="0" smtClean="0"/>
              <a:t> is 2×3, doing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A*B</a:t>
            </a:r>
            <a:r>
              <a:rPr lang="en-CA" altLang="en-US" sz="1600" noProof="0" dirty="0" smtClean="0"/>
              <a:t> would return an error since the sizes are incompatible for matrix multiplication.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The transpose operation may be used to obtain the correct dimensions if matrix multiplication is desired:</a:t>
            </a:r>
          </a:p>
        </p:txBody>
      </p:sp>
      <p:sp>
        <p:nvSpPr>
          <p:cNvPr id="184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ARITHMETIC OPERATORS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68338" y="2708275"/>
          <a:ext cx="7770812" cy="2530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5406"/>
                <a:gridCol w="3885406"/>
              </a:tblGrid>
              <a:tr h="2530475">
                <a:tc>
                  <a:txBody>
                    <a:bodyPr/>
                    <a:lstStyle/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A = [1 2 3; 4 5 6]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A =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 1     2     3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 4     5     6</a:t>
                      </a:r>
                    </a:p>
                    <a:p>
                      <a:pPr marL="0" indent="0"/>
                      <a:endParaRPr lang="pt-BR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B = [2 2 10; 10 10 10]'</a:t>
                      </a: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B =</a:t>
                      </a: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     2    10</a:t>
                      </a: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     2    10</a:t>
                      </a:r>
                    </a:p>
                    <a:p>
                      <a:pPr marL="0" indent="0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    10    10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4" marR="91444" marT="45731" marB="45731"/>
                </a:tc>
                <a:tc>
                  <a:txBody>
                    <a:bodyPr/>
                    <a:lstStyle/>
                    <a:p>
                      <a:pPr marL="0" indent="0"/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endParaRPr lang="en-CA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endParaRPr lang="pt-BR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C = A*B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C =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36    60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78   150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4" marR="91444" marT="45731" marB="45731"/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>
          <a:xfrm>
            <a:off x="685800" y="1447800"/>
            <a:ext cx="8031480" cy="48228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All MATLAB functions have the following form: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[output1, output2, ...] = function(arg1, arg2, ...)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Standard math functions such as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sin</a:t>
            </a:r>
            <a:r>
              <a:rPr lang="en-CA" altLang="en-US" sz="1600" noProof="0" dirty="0" smtClean="0">
                <a:cs typeface="Courier New" pitchFamily="49" charset="0"/>
              </a:rPr>
              <a:t>,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cos</a:t>
            </a:r>
            <a:r>
              <a:rPr lang="en-CA" altLang="en-US" sz="1600" noProof="0" dirty="0" smtClean="0">
                <a:cs typeface="Courier New" pitchFamily="49" charset="0"/>
              </a:rPr>
              <a:t>, and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sqrt</a:t>
            </a:r>
            <a:r>
              <a:rPr lang="en-CA" altLang="en-US" sz="1600" noProof="0" dirty="0" smtClean="0">
                <a:cs typeface="Courier New" pitchFamily="49" charset="0"/>
              </a:rPr>
              <a:t> are readily available and operate element-wise on any matrix: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sin([0, pi/4, pi/2])</a:t>
            </a:r>
          </a:p>
          <a:p>
            <a:pPr marL="0" indent="0"/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ans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    0    0.7071    1.0000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Many functions will have outputs that differ in size or type from the inputs: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A = [1 2 3; 4 5 6];</a:t>
            </a:r>
          </a:p>
          <a:p>
            <a:pPr marL="0" indent="0">
              <a:spcAft>
                <a:spcPts val="6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[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num_row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num_col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] = size(A)</a:t>
            </a:r>
          </a:p>
          <a:p>
            <a:pPr marL="0" indent="0"/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CA" altLang="en-US" sz="1600" noProof="0" dirty="0" smtClean="0">
                <a:cs typeface="Courier New" pitchFamily="49" charset="0"/>
              </a:rPr>
              <a:t/>
            </a:r>
            <a:br>
              <a:rPr lang="en-CA" altLang="en-US" sz="1600" noProof="0" dirty="0" smtClean="0">
                <a:cs typeface="Courier New" pitchFamily="49" charset="0"/>
              </a:rPr>
            </a:br>
            <a:endParaRPr lang="en-CA" altLang="en-US" sz="1600" noProof="0" dirty="0" smtClean="0">
              <a:cs typeface="Courier New" pitchFamily="49" charset="0"/>
            </a:endParaRPr>
          </a:p>
          <a:p>
            <a:pPr marL="400050" lvl="1" indent="0" algn="ctr">
              <a:buNone/>
            </a:pPr>
            <a:r>
              <a:rPr lang="en-CA" altLang="en-US" b="1" i="1" u="sng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itchFamily="49" charset="0"/>
              </a:rPr>
              <a:t>Built-in functions generally run faster than manual implementations</a:t>
            </a:r>
          </a:p>
        </p:txBody>
      </p:sp>
      <p:sp>
        <p:nvSpPr>
          <p:cNvPr id="1945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BUILT-IN FUNCTIONS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79450" y="5159375"/>
          <a:ext cx="8070850" cy="5794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39459"/>
                <a:gridCol w="5231391"/>
              </a:tblGrid>
              <a:tr h="579438">
                <a:tc>
                  <a:txBody>
                    <a:bodyPr/>
                    <a:lstStyle/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num_row =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 2</a:t>
                      </a:r>
                    </a:p>
                  </a:txBody>
                  <a:tcPr marL="91434" marR="91434" marT="45745" marB="45745"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num_col =</a:t>
                      </a:r>
                    </a:p>
                    <a:p>
                      <a:pPr marL="0" indent="0"/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 3</a:t>
                      </a:r>
                      <a:endParaRPr lang="en-US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34" marR="91434" marT="45745" marB="45745"/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Indexing is used to select a certain subset of elements inside a matrix.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A crucial part of eliminating loops and optimizing MATLAB code, since it allows vector operations to be used.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For a matrix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CA" altLang="en-US" sz="1600" noProof="0" dirty="0" smtClean="0"/>
              <a:t>, the entry at a specific row and column can be obtained using the syntax: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A(row, column)</a:t>
            </a:r>
            <a:r>
              <a:rPr lang="en-CA" altLang="en-US" sz="1600" noProof="0" dirty="0" smtClean="0"/>
              <a:t>.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A = magic(4)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 =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16     2     3    13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5    11    10     8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9     7     6    12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4    14    15     1</a:t>
            </a:r>
          </a:p>
          <a:p>
            <a:pPr marL="0" indent="0"/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A(4,2)</a:t>
            </a:r>
          </a:p>
          <a:p>
            <a:pPr marL="0" indent="0"/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ans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14</a:t>
            </a:r>
          </a:p>
          <a:p>
            <a:pPr marL="0" indent="0"/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</p:txBody>
      </p:sp>
      <p:sp>
        <p:nvSpPr>
          <p:cNvPr id="2048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INDEXING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The colon operator allows multiple entries to be accessed: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A(3,:)</a:t>
            </a:r>
          </a:p>
          <a:p>
            <a:pPr marL="0" indent="0"/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ans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9     7     6    12</a:t>
            </a:r>
          </a:p>
          <a:p>
            <a:pPr marL="0" indent="0"/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This can be read as: matrix A, row 3, all columns. 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We can also use the square bracket notation: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A([1 2], :)</a:t>
            </a:r>
          </a:p>
          <a:p>
            <a:pPr marL="0" indent="0"/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ans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16     2     3    13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5    11    10     8</a:t>
            </a:r>
          </a:p>
          <a:p>
            <a:pPr marL="0" indent="0"/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This is read: matrix A, row 1 and 2, all columns.</a:t>
            </a:r>
          </a:p>
        </p:txBody>
      </p:sp>
      <p:sp>
        <p:nvSpPr>
          <p:cNvPr id="2150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INDEXING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This can also be used to manipulate data within the matrix, e.g.: set matrix A, rows 1 to 3, columns 3 to 4, equal to 0: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A(1:3, 3:4) = 0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 =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16     2     0     0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5    11     0     0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9     7     0     0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4    14    15     1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We can also remove entries by setting them equal to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[]</a:t>
            </a:r>
            <a:r>
              <a:rPr lang="en-CA" altLang="en-US" sz="1600" noProof="0" dirty="0" smtClean="0">
                <a:cs typeface="Courier New" pitchFamily="49" charset="0"/>
              </a:rPr>
              <a:t>: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A(2:2:4,:) = []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 = 16     2     0     0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9     7     0     0</a:t>
            </a:r>
          </a:p>
        </p:txBody>
      </p:sp>
      <p:sp>
        <p:nvSpPr>
          <p:cNvPr id="2253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INDEXING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ENSC180 CALENDAR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295500"/>
              </p:ext>
            </p:extLst>
          </p:nvPr>
        </p:nvGraphicFramePr>
        <p:xfrm>
          <a:off x="2221548" y="939165"/>
          <a:ext cx="4168775" cy="536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040"/>
                <a:gridCol w="3536735"/>
              </a:tblGrid>
              <a:tr h="374954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Unit</a:t>
                      </a:r>
                      <a:endParaRPr lang="en-US" sz="1800" noProof="0" dirty="0"/>
                    </a:p>
                  </a:txBody>
                  <a:tcPr marL="91432" marR="91432" marT="45709" marB="45709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What</a:t>
                      </a:r>
                      <a:endParaRPr lang="en-US" sz="1800" noProof="0" dirty="0"/>
                    </a:p>
                  </a:txBody>
                  <a:tcPr marL="91432" marR="91432" marT="45709" marB="45709">
                    <a:solidFill>
                      <a:schemeClr val="accent2"/>
                    </a:solidFill>
                  </a:tcPr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1" noProof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8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1" noProof="0" dirty="0" smtClean="0">
                          <a:solidFill>
                            <a:srgbClr val="FF0000"/>
                          </a:solidFill>
                        </a:rPr>
                        <a:t>Introduction</a:t>
                      </a:r>
                      <a:r>
                        <a:rPr lang="en-US" sz="1800" b="1" baseline="0" noProof="0" dirty="0" smtClean="0">
                          <a:solidFill>
                            <a:srgbClr val="FF0000"/>
                          </a:solidFill>
                        </a:rPr>
                        <a:t> to MATLAB</a:t>
                      </a:r>
                      <a:endParaRPr lang="en-US" sz="18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</a:rPr>
                        <a:t>Flow control &amp; Data Structures</a:t>
                      </a:r>
                      <a:endParaRPr lang="en-US" sz="18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3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Plotting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4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Strings &amp; File IO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5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Complex Numbers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6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err="1" smtClean="0"/>
                        <a:t>Combinatorics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7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aseline="0" noProof="0" dirty="0" smtClean="0"/>
                        <a:t>Linear </a:t>
                      </a:r>
                      <a:r>
                        <a:rPr lang="en-US" sz="1800" noProof="0" dirty="0" smtClean="0"/>
                        <a:t>Algebra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8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Statistics &amp; Data Analysis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9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Polynomial Approximation, Curve Fitting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10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Root</a:t>
                      </a:r>
                      <a:r>
                        <a:rPr lang="en-US" sz="1800" baseline="0" noProof="0" dirty="0" smtClean="0"/>
                        <a:t> Finding, Numerical Differentiation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11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Numerical Integration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12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MATLAB executable files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678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Rather than specifying a row and column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A(row, column)</a:t>
            </a:r>
            <a:r>
              <a:rPr lang="en-CA" altLang="en-US" sz="1600" noProof="0" dirty="0" smtClean="0"/>
              <a:t>, we may instead use the syntax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A(index)</a:t>
            </a:r>
            <a:r>
              <a:rPr lang="en-CA" altLang="en-US" sz="1600" noProof="0" dirty="0" smtClean="0"/>
              <a:t>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This is called linear indexing </a:t>
            </a:r>
            <a:r>
              <a:rPr lang="en-CA" altLang="en-US" sz="1600" noProof="0" dirty="0" smtClean="0">
                <a:solidFill>
                  <a:srgbClr val="FF0000"/>
                </a:solidFill>
              </a:rPr>
              <a:t>[</a:t>
            </a:r>
            <a:r>
              <a:rPr lang="en-CA" altLang="en-US" sz="1600" dirty="0" smtClean="0">
                <a:solidFill>
                  <a:srgbClr val="FF0000"/>
                </a:solidFill>
              </a:rPr>
              <a:t>source:</a:t>
            </a:r>
            <a:r>
              <a:rPr lang="en-CA" altLang="en-US" sz="1600" noProof="0" dirty="0" smtClean="0">
                <a:solidFill>
                  <a:srgbClr val="FF0000"/>
                </a:solidFill>
              </a:rPr>
              <a:t> www.</a:t>
            </a:r>
            <a:r>
              <a:rPr lang="en-CA" altLang="en-US" sz="1600" dirty="0" smtClean="0">
                <a:solidFill>
                  <a:srgbClr val="FF0000"/>
                </a:solidFill>
              </a:rPr>
              <a:t>m</a:t>
            </a:r>
            <a:r>
              <a:rPr lang="en-CA" altLang="en-US" sz="1600" noProof="0" dirty="0" smtClean="0">
                <a:solidFill>
                  <a:srgbClr val="FF0000"/>
                </a:solidFill>
              </a:rPr>
              <a:t>athworks.com]</a:t>
            </a: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55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INDEXING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113" y="2560638"/>
            <a:ext cx="49530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4556125"/>
          <a:ext cx="7747000" cy="106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98576"/>
                <a:gridCol w="3448424"/>
              </a:tblGrid>
              <a:tr h="419100"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A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A =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16     2     0     0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 9     7     0     0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A(4)</a:t>
                      </a:r>
                    </a:p>
                    <a:p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ans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7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Any matrix or row vector can be transformed into a column vector using the colon operator in round brackets: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A = magic(2)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 =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1     3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4     2</a:t>
            </a:r>
          </a:p>
          <a:p>
            <a:pPr marL="0" indent="0"/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B = A(:)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B =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1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4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3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2</a:t>
            </a:r>
            <a:endParaRPr lang="en-CA" altLang="en-US" sz="1600" noProof="0" dirty="0" smtClean="0">
              <a:cs typeface="Courier New" pitchFamily="49" charset="0"/>
            </a:endParaRP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In the example above,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CA" altLang="en-US" sz="1600" noProof="0" dirty="0" smtClean="0"/>
              <a:t> is reshaped into a column vector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CA" altLang="en-US" sz="1600" noProof="0" dirty="0" smtClean="0"/>
              <a:t> whose entries are ordered according to their linear index.</a:t>
            </a:r>
            <a:br>
              <a:rPr lang="en-CA" altLang="en-US" sz="1600" noProof="0" dirty="0" smtClean="0"/>
            </a:br>
            <a:r>
              <a:rPr lang="en-CA" altLang="en-US" sz="1600" noProof="0" dirty="0" smtClean="0"/>
              <a:t> </a:t>
            </a:r>
          </a:p>
        </p:txBody>
      </p:sp>
      <p:sp>
        <p:nvSpPr>
          <p:cNvPr id="2457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INDEXING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Logical statements are evaluated to return true or false, which is denoted by 0 or 1 (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logical</a:t>
            </a:r>
            <a:r>
              <a:rPr lang="en-CA" altLang="en-US" sz="1600" noProof="0" dirty="0" smtClean="0"/>
              <a:t> data type), respectively.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The following are element-wise operations: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CA" altLang="en-US" sz="1600" noProof="0" dirty="0" smtClean="0"/>
              <a:t> – greater than.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CA" altLang="en-US" sz="1600" noProof="0" dirty="0" smtClean="0"/>
              <a:t> – less than.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==</a:t>
            </a:r>
            <a:r>
              <a:rPr lang="en-CA" altLang="en-US" sz="1600" noProof="0" dirty="0" smtClean="0"/>
              <a:t> – is equal to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~=</a:t>
            </a:r>
            <a:r>
              <a:rPr lang="en-CA" altLang="en-US" sz="1600" noProof="0" dirty="0" smtClean="0"/>
              <a:t> – is not equal to.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~</a:t>
            </a:r>
            <a:r>
              <a:rPr lang="en-CA" altLang="en-US" sz="1600" noProof="0" dirty="0" smtClean="0"/>
              <a:t> – logical NOT.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&amp;</a:t>
            </a:r>
            <a:r>
              <a:rPr lang="en-CA" altLang="en-US" sz="1600" noProof="0" dirty="0" smtClean="0"/>
              <a:t> – logical AND.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|</a:t>
            </a:r>
            <a:r>
              <a:rPr lang="en-CA" altLang="en-US" sz="1600" noProof="0" dirty="0" smtClean="0"/>
              <a:t> – logical OR.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The following are short-circuit operations. They only operate on scalar values and they evaluate the second operand only when necessary.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&amp;&amp;</a:t>
            </a:r>
            <a:r>
              <a:rPr lang="en-CA" altLang="en-US" sz="1600" noProof="0" dirty="0" smtClean="0"/>
              <a:t> – logical AND (short-circuit).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||</a:t>
            </a:r>
            <a:r>
              <a:rPr lang="en-CA" altLang="en-US" sz="1600" noProof="0" dirty="0" smtClean="0"/>
              <a:t> – logical OR   (short-circuit).</a:t>
            </a:r>
          </a:p>
        </p:txBody>
      </p:sp>
      <p:sp>
        <p:nvSpPr>
          <p:cNvPr id="2560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LOGICAL OPERATORS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In the following example,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CA" sz="1600" noProof="0" dirty="0" smtClean="0">
                <a:cs typeface="Courier New" pitchFamily="49" charset="0"/>
              </a:rPr>
              <a:t> is a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logical</a:t>
            </a:r>
            <a:r>
              <a:rPr lang="en-CA" sz="1600" noProof="0" dirty="0" smtClean="0">
                <a:cs typeface="Courier New" pitchFamily="49" charset="0"/>
              </a:rPr>
              <a:t> array that shows which values of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CA" sz="1600" noProof="0" dirty="0" smtClean="0">
                <a:cs typeface="Courier New" pitchFamily="49" charset="0"/>
              </a:rPr>
              <a:t> are less than or equal to 5.</a:t>
            </a:r>
            <a:endParaRPr lang="en-CA" sz="1600" noProof="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a = [1 8 4 5 2 -2 9];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b = a &lt;= 5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b =</a:t>
            </a:r>
          </a:p>
          <a:p>
            <a:pPr>
              <a:spcAft>
                <a:spcPts val="1200"/>
              </a:spcAft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    1     0     1     1     1     1     0</a:t>
            </a:r>
            <a:r>
              <a:rPr lang="en-CA" sz="1600" noProof="0" dirty="0" smtClean="0">
                <a:cs typeface="Courier New" pitchFamily="49" charset="0"/>
              </a:rPr>
              <a:t> 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The array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CA" sz="1600" noProof="0" dirty="0" smtClean="0">
                <a:cs typeface="Courier New" pitchFamily="49" charset="0"/>
              </a:rPr>
              <a:t> indicates which values of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CA" sz="1600" noProof="0" dirty="0" smtClean="0">
                <a:cs typeface="Courier New" pitchFamily="49" charset="0"/>
              </a:rPr>
              <a:t> are greater than 0.</a:t>
            </a:r>
          </a:p>
          <a:p>
            <a:pPr marL="0" indent="0"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c = a &gt; 0</a:t>
            </a:r>
          </a:p>
          <a:p>
            <a:pPr marL="0" indent="0"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c =</a:t>
            </a:r>
          </a:p>
          <a:p>
            <a:pPr marL="0" indent="0"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    1     1     1     1     1     0     1</a:t>
            </a:r>
          </a:p>
        </p:txBody>
      </p:sp>
      <p:sp>
        <p:nvSpPr>
          <p:cNvPr id="2662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LOGICAL OPERATORS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We may then determine which values of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CA" sz="1600" noProof="0" dirty="0" smtClean="0">
                <a:cs typeface="Courier New" pitchFamily="49" charset="0"/>
              </a:rPr>
              <a:t> are between 5 (inclusive) and 0 (exclusive), i.e. 5 ≤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CA" sz="1600" noProof="0" dirty="0" smtClean="0">
                <a:cs typeface="Courier New" pitchFamily="49" charset="0"/>
              </a:rPr>
              <a:t> ˂ 0:</a:t>
            </a:r>
            <a:endParaRPr lang="en-CA" sz="1600" noProof="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d = b &amp; c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d =</a:t>
            </a:r>
          </a:p>
          <a:p>
            <a:pPr>
              <a:spcAft>
                <a:spcPts val="1200"/>
              </a:spcAft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    1     0     1     1     1     0     0</a:t>
            </a:r>
          </a:p>
          <a:p>
            <a:pPr marL="0" indent="0"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We can use the result to extract these values using logical indexing, or modify them.</a:t>
            </a:r>
          </a:p>
          <a:p>
            <a:pPr marL="0" indent="0">
              <a:defRPr/>
            </a:pPr>
            <a:endParaRPr lang="en-CA" sz="1600" noProof="0" dirty="0" smtClean="0">
              <a:cs typeface="Courier New" pitchFamily="49" charset="0"/>
            </a:endParaRPr>
          </a:p>
          <a:p>
            <a:pPr marL="0" indent="0">
              <a:defRPr/>
            </a:pPr>
            <a:endParaRPr lang="en-CA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endParaRPr lang="en-CA" sz="1600" noProof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6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LOGICAL OPERATORS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8975" y="3881438"/>
          <a:ext cx="7772400" cy="8227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13560"/>
                <a:gridCol w="4258840"/>
              </a:tblGrid>
              <a:tr h="822325">
                <a:tc>
                  <a:txBody>
                    <a:bodyPr/>
                    <a:lstStyle/>
                    <a:p>
                      <a:pPr marL="0" indent="0">
                        <a:defRPr/>
                      </a:pPr>
                      <a:r>
                        <a:rPr lang="fr-FR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a(d)</a:t>
                      </a:r>
                    </a:p>
                    <a:p>
                      <a:pPr marL="0" indent="0">
                        <a:defRPr/>
                      </a:pPr>
                      <a:r>
                        <a:rPr lang="fr-FR" sz="1600" dirty="0" smtClean="0">
                          <a:latin typeface="Courier New" pitchFamily="49" charset="0"/>
                          <a:cs typeface="Courier New" pitchFamily="49" charset="0"/>
                        </a:rPr>
                        <a:t>ans =</a:t>
                      </a:r>
                    </a:p>
                    <a:p>
                      <a:pPr marL="0" indent="0">
                        <a:defRPr/>
                      </a:pPr>
                      <a:r>
                        <a:rPr lang="fr-FR" sz="1600" dirty="0" smtClean="0">
                          <a:latin typeface="Courier New" pitchFamily="49" charset="0"/>
                          <a:cs typeface="Courier New" pitchFamily="49" charset="0"/>
                        </a:rPr>
                        <a:t>     1   4   5   2</a:t>
                      </a:r>
                    </a:p>
                  </a:txBody>
                  <a:tcPr marT="45626" marB="45626"/>
                </a:tc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a(d) = 27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a =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 27   8  27  27  27  -2   9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626" marB="45626"/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MATLAB represents infinity by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inf</a:t>
            </a:r>
            <a:r>
              <a:rPr lang="en-CA" altLang="en-US" sz="1600" noProof="0" dirty="0" smtClean="0"/>
              <a:t> and automatically assigns this value to operations that divide by 0 or result in overflow.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The value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NaN</a:t>
            </a:r>
            <a:r>
              <a:rPr lang="en-CA" altLang="en-US" sz="1600" noProof="0" dirty="0" smtClean="0"/>
              <a:t> (Not-a-Number) is assigned to undefined outputs.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x = [0/0, 8/0, 23, 3^1000,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inf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inf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 =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NaN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Inf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23  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Inf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NaN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Built-in logical functions are available to identify these special values.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isnan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(x)</a:t>
            </a:r>
          </a:p>
          <a:p>
            <a:pPr marL="0" indent="0"/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ans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1     0     0     0     1</a:t>
            </a:r>
          </a:p>
        </p:txBody>
      </p:sp>
      <p:sp>
        <p:nvSpPr>
          <p:cNvPr id="2867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INFINITY AND UNDEFINED DATA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06438" y="2182813"/>
          <a:ext cx="7745412" cy="8227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1804"/>
                <a:gridCol w="2581804"/>
                <a:gridCol w="2581804"/>
              </a:tblGrid>
              <a:tr h="822325">
                <a:tc>
                  <a:txBody>
                    <a:bodyPr/>
                    <a:lstStyle/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x = 1/0</a:t>
                      </a:r>
                    </a:p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x =</a:t>
                      </a:r>
                    </a:p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   </a:t>
                      </a:r>
                      <a:r>
                        <a:rPr lang="en-CA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Inf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39" marR="91439" marT="45626" marB="45626"/>
                </a:tc>
                <a:tc>
                  <a:txBody>
                    <a:bodyPr/>
                    <a:lstStyle/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x = exp(1000)</a:t>
                      </a:r>
                    </a:p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x =</a:t>
                      </a:r>
                    </a:p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   </a:t>
                      </a:r>
                      <a:r>
                        <a:rPr lang="en-CA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Inf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39" marR="91439" marT="45626" marB="45626"/>
                </a:tc>
                <a:tc>
                  <a:txBody>
                    <a:bodyPr/>
                    <a:lstStyle/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x = log(0)</a:t>
                      </a:r>
                    </a:p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x =</a:t>
                      </a:r>
                    </a:p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  -</a:t>
                      </a:r>
                      <a:r>
                        <a:rPr lang="en-CA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Inf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39" marR="91439" marT="45626" marB="45626"/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Data visualization is an important and powerful component in MATLAB and will be looked at in detail further into the course.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For now, simple </a:t>
            </a:r>
            <a:r>
              <a:rPr lang="en-CA" altLang="en-US" sz="1600" noProof="0" dirty="0" err="1" smtClean="0"/>
              <a:t>x,y</a:t>
            </a:r>
            <a:r>
              <a:rPr lang="en-CA" altLang="en-US" sz="1600" noProof="0" dirty="0" smtClean="0"/>
              <a:t> line plots will be demonstrated. First, generate data: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x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linspace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(0, 2*pi, 10);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y = sin(x);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plot(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x,y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The plot function </a:t>
            </a:r>
            <a:r>
              <a:rPr lang="en-CA" altLang="en-US" sz="1600" i="1" noProof="0" dirty="0" smtClean="0">
                <a:cs typeface="Courier New" pitchFamily="49" charset="0"/>
              </a:rPr>
              <a:t>creates a point for </a:t>
            </a:r>
            <a:br>
              <a:rPr lang="en-CA" altLang="en-US" sz="1600" i="1" noProof="0" dirty="0" smtClean="0">
                <a:cs typeface="Courier New" pitchFamily="49" charset="0"/>
              </a:rPr>
            </a:br>
            <a:r>
              <a:rPr lang="en-CA" altLang="en-US" sz="1600" i="1" noProof="0" dirty="0" smtClean="0">
                <a:cs typeface="Courier New" pitchFamily="49" charset="0"/>
              </a:rPr>
              <a:t>each corresponding pair of elements</a:t>
            </a:r>
            <a:br>
              <a:rPr lang="en-CA" altLang="en-US" sz="1600" i="1" noProof="0" dirty="0" smtClean="0">
                <a:cs typeface="Courier New" pitchFamily="49" charset="0"/>
              </a:rPr>
            </a:br>
            <a:r>
              <a:rPr lang="en-CA" altLang="en-US" sz="1600" i="1" noProof="0" dirty="0" smtClean="0">
                <a:cs typeface="Courier New" pitchFamily="49" charset="0"/>
              </a:rPr>
              <a:t>(x(n), y(n)) and draws a straight line</a:t>
            </a:r>
          </a:p>
          <a:p>
            <a:pPr marL="0" indent="0"/>
            <a:r>
              <a:rPr lang="en-CA" altLang="en-US" sz="1600" i="1" noProof="0" dirty="0" smtClean="0">
                <a:cs typeface="Courier New" pitchFamily="49" charset="0"/>
              </a:rPr>
              <a:t>between points.</a:t>
            </a:r>
          </a:p>
          <a:p>
            <a:pPr marL="0" indent="0"/>
            <a:endParaRPr lang="en-CA" altLang="en-US" sz="1600" noProof="0" dirty="0" smtClean="0">
              <a:cs typeface="Courier New" pitchFamily="49" charset="0"/>
            </a:endParaRPr>
          </a:p>
          <a:p>
            <a:pPr marL="0" indent="0"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Note that the plot does not look smooth.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This is a numeric procedure: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CA" altLang="en-US" sz="1600" noProof="0" dirty="0" smtClean="0">
                <a:cs typeface="Courier New" pitchFamily="49" charset="0"/>
              </a:rPr>
              <a:t> is an array of 10 sample points from 0 to 2π and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y</a:t>
            </a:r>
            <a:r>
              <a:rPr lang="en-CA" altLang="en-US" sz="1600" noProof="0" dirty="0" smtClean="0">
                <a:cs typeface="Courier New" pitchFamily="49" charset="0"/>
              </a:rPr>
              <a:t> is the result of applying the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sin</a:t>
            </a:r>
            <a:r>
              <a:rPr lang="en-CA" altLang="en-US" sz="1600" noProof="0" dirty="0" smtClean="0">
                <a:cs typeface="Courier New" pitchFamily="49" charset="0"/>
              </a:rPr>
              <a:t> function to each of these sample points (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y</a:t>
            </a:r>
            <a:r>
              <a:rPr lang="en-CA" altLang="en-US" sz="1600" noProof="0" dirty="0" smtClean="0">
                <a:cs typeface="Courier New" pitchFamily="49" charset="0"/>
              </a:rPr>
              <a:t> is also an array with 10 elements) .</a:t>
            </a:r>
          </a:p>
        </p:txBody>
      </p:sp>
      <p:sp>
        <p:nvSpPr>
          <p:cNvPr id="296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BASIC PLOTTING</a:t>
            </a:r>
          </a:p>
        </p:txBody>
      </p:sp>
      <p:pic>
        <p:nvPicPr>
          <p:cNvPr id="29700" name="Picture 5" descr="C:\ENSC180 Development\Basics\plot example 1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6"/>
          <a:stretch>
            <a:fillRect/>
          </a:stretch>
        </p:blipFill>
        <p:spPr bwMode="auto">
          <a:xfrm>
            <a:off x="4903788" y="2397125"/>
            <a:ext cx="37338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Since we only have 10 points to plot, the graph looks jagged.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To obtain a smoother-looking graph, we need more sample points:</a:t>
            </a:r>
          </a:p>
          <a:p>
            <a:pPr marL="0" indent="0"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x =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linspace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(0, 2*pi, 1000);</a:t>
            </a:r>
          </a:p>
          <a:p>
            <a:pPr marL="0" indent="0"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y = sin(x);</a:t>
            </a:r>
          </a:p>
          <a:p>
            <a:pPr marL="0" indent="0"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plot(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x,y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defRPr/>
            </a:pPr>
            <a:endParaRPr lang="en-CA" sz="1600" noProof="0" dirty="0" smtClean="0">
              <a:cs typeface="Courier New" pitchFamily="49" charset="0"/>
            </a:endParaRPr>
          </a:p>
          <a:p>
            <a:pPr marL="0" indent="0"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This time, we generate, 1000</a:t>
            </a:r>
            <a:br>
              <a:rPr lang="en-CA" sz="1600" noProof="0" dirty="0" smtClean="0">
                <a:cs typeface="Courier New" pitchFamily="49" charset="0"/>
              </a:rPr>
            </a:br>
            <a:r>
              <a:rPr lang="en-CA" sz="1600" noProof="0" dirty="0" smtClean="0">
                <a:cs typeface="Courier New" pitchFamily="49" charset="0"/>
              </a:rPr>
              <a:t>evenly-spaced points between 0</a:t>
            </a:r>
            <a:br>
              <a:rPr lang="en-CA" sz="1600" noProof="0" dirty="0" smtClean="0">
                <a:cs typeface="Courier New" pitchFamily="49" charset="0"/>
              </a:rPr>
            </a:br>
            <a:r>
              <a:rPr lang="en-CA" sz="1600" noProof="0" dirty="0" smtClean="0">
                <a:cs typeface="Courier New" pitchFamily="49" charset="0"/>
              </a:rPr>
              <a:t>and 2π and calculate the sine of</a:t>
            </a:r>
            <a:br>
              <a:rPr lang="en-CA" sz="1600" noProof="0" dirty="0" smtClean="0">
                <a:cs typeface="Courier New" pitchFamily="49" charset="0"/>
              </a:rPr>
            </a:br>
            <a:r>
              <a:rPr lang="en-CA" sz="1600" noProof="0" dirty="0" smtClean="0">
                <a:cs typeface="Courier New" pitchFamily="49" charset="0"/>
              </a:rPr>
              <a:t>each point.</a:t>
            </a:r>
          </a:p>
          <a:p>
            <a:pPr marL="0" indent="0">
              <a:buFont typeface="Arial" pitchFamily="34" charset="0"/>
              <a:buChar char="•"/>
              <a:defRPr/>
            </a:pPr>
            <a:endParaRPr lang="en-CA" sz="1600" noProof="0" dirty="0" smtClean="0">
              <a:cs typeface="Courier New" pitchFamily="49" charset="0"/>
            </a:endParaRPr>
          </a:p>
          <a:p>
            <a:pPr marL="0" indent="0"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Although the curve looks better, many</a:t>
            </a:r>
            <a:br>
              <a:rPr lang="en-CA" sz="1600" noProof="0" dirty="0" smtClean="0">
                <a:cs typeface="Courier New" pitchFamily="49" charset="0"/>
              </a:rPr>
            </a:br>
            <a:r>
              <a:rPr lang="en-CA" sz="1600" noProof="0" dirty="0" smtClean="0">
                <a:cs typeface="Courier New" pitchFamily="49" charset="0"/>
              </a:rPr>
              <a:t>aspects of this plot are still unsatisfactory.</a:t>
            </a:r>
          </a:p>
          <a:p>
            <a:pPr marL="0" indent="0"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Range of the axes, labels, title, </a:t>
            </a:r>
            <a:br>
              <a:rPr lang="en-CA" sz="1600" noProof="0" dirty="0" smtClean="0">
                <a:cs typeface="Courier New" pitchFamily="49" charset="0"/>
              </a:rPr>
            </a:br>
            <a:r>
              <a:rPr lang="en-CA" sz="1600" noProof="0" dirty="0" smtClean="0">
                <a:cs typeface="Courier New" pitchFamily="49" charset="0"/>
              </a:rPr>
              <a:t>font sizes, etc. can be customized for a more presentable plot (will be covered later).</a:t>
            </a:r>
          </a:p>
          <a:p>
            <a:pPr marL="0" indent="0">
              <a:defRPr/>
            </a:pPr>
            <a:endParaRPr lang="en-CA" sz="1600" noProof="0" dirty="0" smtClean="0">
              <a:cs typeface="Courier New" pitchFamily="49" charset="0"/>
            </a:endParaRPr>
          </a:p>
          <a:p>
            <a:pPr marL="0" indent="0">
              <a:defRPr/>
            </a:pPr>
            <a:endParaRPr lang="en-CA" sz="1600" noProof="0" dirty="0" smtClean="0">
              <a:cs typeface="Courier New" pitchFamily="49" charset="0"/>
            </a:endParaRPr>
          </a:p>
          <a:p>
            <a:pPr>
              <a:defRPr/>
            </a:pPr>
            <a:endParaRPr lang="en-CA" sz="1600" noProof="0" dirty="0"/>
          </a:p>
        </p:txBody>
      </p:sp>
      <p:sp>
        <p:nvSpPr>
          <p:cNvPr id="3072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BASIC PLOTTING</a:t>
            </a:r>
          </a:p>
        </p:txBody>
      </p:sp>
      <p:pic>
        <p:nvPicPr>
          <p:cNvPr id="30724" name="Picture 3" descr="C:\ENSC180 Development\Basics\plot example 2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4"/>
          <a:stretch>
            <a:fillRect/>
          </a:stretch>
        </p:blipFill>
        <p:spPr bwMode="auto">
          <a:xfrm>
            <a:off x="4524375" y="2595563"/>
            <a:ext cx="3733800" cy="264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i="1" noProof="0" dirty="0" smtClean="0"/>
              <a:t>This course emphasizes numerical computation. </a:t>
            </a:r>
            <a:r>
              <a:rPr lang="en-CA" altLang="en-US" sz="1600" noProof="0" dirty="0" smtClean="0"/>
              <a:t>However, MATLAB is capable of symbolic computations as well.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 For example, we wish to differentiate f(</a:t>
            </a:r>
            <a:r>
              <a:rPr lang="en-CA" altLang="en-US" sz="1600" i="1" noProof="0" dirty="0" smtClean="0"/>
              <a:t>x</a:t>
            </a:r>
            <a:r>
              <a:rPr lang="en-CA" altLang="en-US" sz="1600" noProof="0" dirty="0" smtClean="0"/>
              <a:t>) = </a:t>
            </a:r>
            <a:r>
              <a:rPr lang="en-CA" altLang="en-US" sz="1600" i="1" noProof="0" dirty="0" smtClean="0"/>
              <a:t>x</a:t>
            </a:r>
            <a:r>
              <a:rPr lang="en-CA" altLang="en-US" sz="1600" baseline="30000" noProof="0" dirty="0" smtClean="0"/>
              <a:t>2</a:t>
            </a:r>
            <a:r>
              <a:rPr lang="en-CA" altLang="en-US" sz="1600" noProof="0" dirty="0" smtClean="0"/>
              <a:t> with respect to </a:t>
            </a:r>
            <a:r>
              <a:rPr lang="en-CA" altLang="en-US" sz="1600" i="1" noProof="0" dirty="0" smtClean="0"/>
              <a:t>x</a:t>
            </a:r>
            <a:r>
              <a:rPr lang="en-CA" altLang="en-US" sz="1600" noProof="0" dirty="0" smtClean="0"/>
              <a:t>: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syms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x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y = x^2;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diff(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y,x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/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ans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2*x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The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syms</a:t>
            </a:r>
            <a:r>
              <a:rPr lang="en-CA" altLang="en-US" sz="1600" noProof="0" dirty="0" smtClean="0">
                <a:cs typeface="Courier New" pitchFamily="49" charset="0"/>
              </a:rPr>
              <a:t> function allows us to define a symbolic variable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CA" altLang="en-US" sz="1600" noProof="0" dirty="0" smtClean="0">
                <a:cs typeface="Courier New" pitchFamily="49" charset="0"/>
              </a:rPr>
              <a:t>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The function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diff(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y,x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en-CA" altLang="en-US" sz="1600" noProof="0" dirty="0" smtClean="0">
                <a:cs typeface="Courier New" pitchFamily="49" charset="0"/>
              </a:rPr>
              <a:t>, in this case, is a function that differentiates a symbolic input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y</a:t>
            </a:r>
            <a:r>
              <a:rPr lang="en-CA" altLang="en-US" sz="1600" noProof="0" dirty="0" smtClean="0">
                <a:cs typeface="Courier New" pitchFamily="49" charset="0"/>
              </a:rPr>
              <a:t> with respect to input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CA" altLang="en-US" sz="1600" noProof="0" dirty="0" smtClean="0">
                <a:cs typeface="Courier New" pitchFamily="49" charset="0"/>
              </a:rPr>
              <a:t> to give an analytic (symbolic) output.</a:t>
            </a:r>
          </a:p>
          <a:p>
            <a:pPr marL="0" indent="0"/>
            <a:endParaRPr lang="en-CA" altLang="en-US" sz="1600" noProof="0" dirty="0" smtClean="0"/>
          </a:p>
        </p:txBody>
      </p:sp>
      <p:sp>
        <p:nvSpPr>
          <p:cNvPr id="3174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SYMBOLIC MATH TOOLBOX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/>
              <a:t> To solve the same problem numerically for a limited range of 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, we could do the following: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x = 0:0.1:4;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y = x.^2;</a:t>
            </a:r>
          </a:p>
          <a:p>
            <a:pPr>
              <a:defRPr/>
            </a:pP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dy_dx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= diff(y)./diff(x);</a:t>
            </a:r>
          </a:p>
          <a:p>
            <a:pPr>
              <a:spcAft>
                <a:spcPts val="1200"/>
              </a:spcAft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plot(x,[0,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dy_dx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])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In this context, the function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diff(x)</a:t>
            </a:r>
            <a:r>
              <a:rPr lang="en-CA" sz="1600" noProof="0" dirty="0" smtClean="0">
                <a:cs typeface="Courier New" pitchFamily="49" charset="0"/>
              </a:rPr>
              <a:t/>
            </a:r>
            <a:br>
              <a:rPr lang="en-CA" sz="1600" noProof="0" dirty="0" smtClean="0">
                <a:cs typeface="Courier New" pitchFamily="49" charset="0"/>
              </a:rPr>
            </a:br>
            <a:r>
              <a:rPr lang="en-CA" sz="1600" noProof="0" dirty="0" smtClean="0">
                <a:cs typeface="Courier New" pitchFamily="49" charset="0"/>
              </a:rPr>
              <a:t>simply returns a vector of the</a:t>
            </a:r>
            <a:br>
              <a:rPr lang="en-CA" sz="1600" noProof="0" dirty="0" smtClean="0">
                <a:cs typeface="Courier New" pitchFamily="49" charset="0"/>
              </a:rPr>
            </a:br>
            <a:r>
              <a:rPr lang="en-CA" sz="1600" noProof="0" dirty="0" smtClean="0">
                <a:cs typeface="Courier New" pitchFamily="49" charset="0"/>
              </a:rPr>
              <a:t>differences between adjacent elements</a:t>
            </a:r>
            <a:br>
              <a:rPr lang="en-CA" sz="1600" noProof="0" dirty="0" smtClean="0">
                <a:cs typeface="Courier New" pitchFamily="49" charset="0"/>
              </a:rPr>
            </a:br>
            <a:r>
              <a:rPr lang="en-CA" sz="1600" noProof="0" dirty="0" smtClean="0">
                <a:cs typeface="Courier New" pitchFamily="49" charset="0"/>
              </a:rPr>
              <a:t>of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CA" sz="1600" noProof="0" dirty="0" smtClean="0">
                <a:cs typeface="Courier New" pitchFamily="49" charset="0"/>
              </a:rPr>
              <a:t>:</a:t>
            </a:r>
          </a:p>
          <a:p>
            <a:pPr marL="0" indent="0">
              <a:spcAft>
                <a:spcPts val="1200"/>
              </a:spcAft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[x(2)-x(1), x(3)-x(2), ... x(n)-x(n-1)]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/>
              <a:t> Here, we are approximating the derivative at each point in our defined range [0,4] using a simple rise/run calculation.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/>
              <a:t> The plot of these approximate derivatives is linear resembles </a:t>
            </a:r>
            <a:r>
              <a:rPr lang="en-CA" sz="1600" i="1" noProof="0" dirty="0" smtClean="0"/>
              <a:t>y</a:t>
            </a:r>
            <a:r>
              <a:rPr lang="en-CA" sz="1600" noProof="0" dirty="0" smtClean="0"/>
              <a:t> = 2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, as expected.</a:t>
            </a:r>
          </a:p>
        </p:txBody>
      </p:sp>
      <p:sp>
        <p:nvSpPr>
          <p:cNvPr id="327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SYMBOLIC MATH TOOLBOX</a:t>
            </a:r>
          </a:p>
        </p:txBody>
      </p:sp>
      <p:pic>
        <p:nvPicPr>
          <p:cNvPr id="32772" name="Picture 2" descr="D:\SFU\Work &amp; Co-op\ENSC180 - Course development\Basics\differentiation example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2" r="4524"/>
          <a:stretch>
            <a:fillRect/>
          </a:stretch>
        </p:blipFill>
        <p:spPr bwMode="auto">
          <a:xfrm>
            <a:off x="4598988" y="1898650"/>
            <a:ext cx="3890962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noProof="0" dirty="0" smtClean="0"/>
              <a:t>OVERVIEW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>
              <a:buFontTx/>
              <a:buChar char="•"/>
            </a:pPr>
            <a:r>
              <a:rPr lang="en-CA" altLang="en-US" sz="1600" noProof="0" dirty="0" smtClean="0"/>
              <a:t> MATLAB is a high-level programming language used primarily for numerical computing.</a:t>
            </a:r>
          </a:p>
          <a:p>
            <a:pPr marL="0" indent="0" eaLnBrk="1" hangingPunct="1">
              <a:buFontTx/>
              <a:buChar char="•"/>
            </a:pPr>
            <a:endParaRPr lang="en-CA" altLang="en-US" sz="1600" noProof="0" dirty="0" smtClean="0"/>
          </a:p>
          <a:p>
            <a:pPr marL="0" indent="0" eaLnBrk="1" hangingPunct="1">
              <a:buFontTx/>
              <a:buChar char="•"/>
            </a:pPr>
            <a:r>
              <a:rPr lang="en-CA" altLang="en-US" sz="1600" noProof="0" dirty="0" smtClean="0"/>
              <a:t> Includes a vast amount of built-in functions.</a:t>
            </a:r>
          </a:p>
          <a:p>
            <a:pPr marL="0" indent="0" eaLnBrk="1" hangingPunct="1">
              <a:buFontTx/>
              <a:buChar char="•"/>
            </a:pPr>
            <a:endParaRPr lang="en-CA" altLang="en-US" sz="1600" noProof="0" dirty="0" smtClean="0"/>
          </a:p>
          <a:p>
            <a:pPr marL="0" indent="0" eaLnBrk="1" hangingPunct="1">
              <a:buFontTx/>
              <a:buChar char="•"/>
            </a:pPr>
            <a:r>
              <a:rPr lang="en-CA" altLang="en-US" sz="1600" noProof="0" dirty="0" smtClean="0"/>
              <a:t> Includes powerful plotting and visualization tools.</a:t>
            </a:r>
          </a:p>
          <a:p>
            <a:pPr marL="0" indent="0" eaLnBrk="1" hangingPunct="1">
              <a:buFontTx/>
              <a:buChar char="•"/>
            </a:pPr>
            <a:endParaRPr lang="en-CA" altLang="en-US" sz="1600" noProof="0" dirty="0" smtClean="0"/>
          </a:p>
          <a:p>
            <a:pPr marL="0" indent="0" eaLnBrk="1" hangingPunct="1">
              <a:buFontTx/>
              <a:buChar char="•"/>
            </a:pPr>
            <a:r>
              <a:rPr lang="en-CA" altLang="en-US" sz="1600" noProof="0" dirty="0" smtClean="0"/>
              <a:t> Features extensive documentation and online support (if an appropriate built-in function does not exist, there’s a good chance that it has been implemented and uploaded on the </a:t>
            </a:r>
            <a:r>
              <a:rPr lang="en-CA" altLang="en-US" sz="1600" noProof="0" dirty="0" err="1" smtClean="0"/>
              <a:t>MathWorks</a:t>
            </a:r>
            <a:r>
              <a:rPr lang="en-CA" altLang="en-US" sz="1600" noProof="0" dirty="0" smtClean="0"/>
              <a:t> website).</a:t>
            </a:r>
          </a:p>
          <a:p>
            <a:pPr marL="0" indent="0" eaLnBrk="1" hangingPunct="1">
              <a:buFontTx/>
              <a:buChar char="•"/>
            </a:pPr>
            <a:endParaRPr lang="en-CA" altLang="en-US" sz="1600" noProof="0" dirty="0" smtClean="0"/>
          </a:p>
          <a:p>
            <a:pPr marL="0" indent="0" eaLnBrk="1" hangingPunct="1">
              <a:buFontTx/>
              <a:buChar char="•"/>
            </a:pPr>
            <a:r>
              <a:rPr lang="en-CA" altLang="en-US" sz="1600" noProof="0" dirty="0" smtClean="0"/>
              <a:t> Optimized to handle matrices and perform matrix operations.</a:t>
            </a:r>
          </a:p>
        </p:txBody>
      </p:sp>
      <p:sp>
        <p:nvSpPr>
          <p:cNvPr id="7173" name="Rectangle 14"/>
          <p:cNvSpPr>
            <a:spLocks noChangeArrowheads="1"/>
          </p:cNvSpPr>
          <p:nvPr/>
        </p:nvSpPr>
        <p:spPr bwMode="auto">
          <a:xfrm>
            <a:off x="1165225" y="-76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47700" y="1538288"/>
          <a:ext cx="77724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879"/>
                <a:gridCol w="3417731"/>
                <a:gridCol w="3198790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Advantages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Disadvantages</a:t>
                      </a:r>
                      <a:endParaRPr lang="en-US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Symbolic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 Yields closed-form solution.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 Results in a more intuitive understanding of the problem.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 Easy to study limiting behaviors.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Computationally expensive.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 Many complex, real-life problems cannot be solved by symbolic methods.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Numeric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Are usually</a:t>
                      </a:r>
                      <a:r>
                        <a:rPr lang="en-US" sz="1600" baseline="0" dirty="0" smtClean="0"/>
                        <a:t> able to find a solution.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 Can potentially solve complex, real-life problems in an efficient manner.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Solutions can be difficult</a:t>
                      </a:r>
                      <a:r>
                        <a:rPr lang="en-US" sz="1600" baseline="0" dirty="0" smtClean="0"/>
                        <a:t> to interpret.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 Odd behavior can occur in limiting cases (e.g. 0 </a:t>
                      </a:r>
                      <a:r>
                        <a:rPr lang="en-US" sz="1600" dirty="0" smtClean="0"/>
                        <a:t>÷ 0).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Solutions only valid</a:t>
                      </a:r>
                      <a:r>
                        <a:rPr lang="en-US" sz="1600" baseline="0" dirty="0" smtClean="0"/>
                        <a:t> within a finite range</a:t>
                      </a:r>
                      <a:endParaRPr lang="en-US" sz="16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Issues</a:t>
                      </a:r>
                      <a:r>
                        <a:rPr lang="en-US" sz="1600" baseline="0" dirty="0" smtClean="0"/>
                        <a:t> with precision and stability must be considered.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81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SYMBOLIC VS. NUMERIC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Char char="•"/>
              <a:defRPr/>
            </a:pPr>
            <a:r>
              <a:rPr lang="en-CA" sz="1600" noProof="0" dirty="0" smtClean="0"/>
              <a:t> Although this course will not cover symbolic methods, MATLAB online documentation is very comprehensive regarding their use .</a:t>
            </a:r>
          </a:p>
          <a:p>
            <a:pPr marL="0" indent="0">
              <a:spcAft>
                <a:spcPts val="1200"/>
              </a:spcAft>
              <a:buFontTx/>
              <a:buChar char="•"/>
              <a:defRPr/>
            </a:pPr>
            <a:r>
              <a:rPr lang="en-CA" sz="1600" noProof="0" dirty="0" smtClean="0"/>
              <a:t> These tools may be very useful in other courses.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syms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sz="1600" noProof="0" dirty="0" smtClean="0">
                <a:solidFill>
                  <a:srgbClr val="CC00CC"/>
                </a:solidFill>
                <a:latin typeface="Courier New" pitchFamily="49" charset="0"/>
                <a:cs typeface="Courier New" pitchFamily="49" charset="0"/>
              </a:rPr>
              <a:t>x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limit(sin(x)/x, 0)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defRPr/>
            </a:pP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ans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1</a:t>
            </a:r>
          </a:p>
          <a:p>
            <a:pPr>
              <a:defRPr/>
            </a:pPr>
            <a:endParaRPr lang="en-CA" sz="1600" noProof="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sym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(0.33333333333333)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defRPr/>
            </a:pP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ans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=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1/3</a:t>
            </a:r>
          </a:p>
          <a:p>
            <a:pPr>
              <a:defRPr/>
            </a:pPr>
            <a:endParaRPr lang="en-CA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defRPr/>
            </a:pPr>
            <a:endParaRPr lang="en-CA" sz="1600" noProof="0" dirty="0" smtClean="0"/>
          </a:p>
        </p:txBody>
      </p:sp>
      <p:sp>
        <p:nvSpPr>
          <p:cNvPr id="348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SYMBOLIC MATH TOOLBOX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7680" y="1051560"/>
            <a:ext cx="7772400" cy="4822825"/>
          </a:xfrm>
        </p:spPr>
        <p:txBody>
          <a:bodyPr/>
          <a:lstStyle/>
          <a:p>
            <a:pPr marL="0" indent="0">
              <a:buFont typeface="Arial" pitchFamily="34" charset="0"/>
              <a:buChar char="•"/>
              <a:defRPr/>
            </a:pPr>
            <a:r>
              <a:rPr lang="en-CA" noProof="0" dirty="0" smtClean="0"/>
              <a:t> </a:t>
            </a:r>
            <a:r>
              <a:rPr lang="en-CA" sz="1600" noProof="0" dirty="0" smtClean="0"/>
              <a:t>All examples in this presentation make use of the MATLAB command line terminal.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/>
              <a:t> Below, we store a value in variable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CA" sz="1600" noProof="0" dirty="0" smtClean="0"/>
              <a:t> and the result is displayed onto the terminal.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a = 10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a =</a:t>
            </a:r>
          </a:p>
          <a:p>
            <a:pPr>
              <a:spcAft>
                <a:spcPts val="1200"/>
              </a:spcAft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   10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/>
              <a:t> Whenever a semicolon 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;</a:t>
            </a:r>
            <a:r>
              <a:rPr lang="en-CA" sz="1600" noProof="0" dirty="0" smtClean="0"/>
              <a:t> is placed at the end of a command, it suppresses any output to the terminal.</a:t>
            </a:r>
          </a:p>
          <a:p>
            <a:pPr marL="0" indent="0"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a = 10;</a:t>
            </a:r>
          </a:p>
          <a:p>
            <a:pPr marL="0" indent="0">
              <a:spcAft>
                <a:spcPts val="1200"/>
              </a:spcAft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The “Command History” window in the bottom right (by default) contains a list of commands previously entered.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Press ↑ to cycle through previous commands or drag-and-drop commands from the “Command History” window onto the terminal.</a:t>
            </a:r>
          </a:p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The command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clc</a:t>
            </a:r>
            <a:r>
              <a:rPr lang="en-CA" sz="1600" noProof="0" dirty="0" smtClean="0">
                <a:cs typeface="Courier New" pitchFamily="49" charset="0"/>
              </a:rPr>
              <a:t> clears the terminal.</a:t>
            </a:r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COMMAND LINE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MATLAB significantly simplifies variable creation and management.</a:t>
            </a:r>
          </a:p>
          <a:p>
            <a:pPr marL="400050" lvl="1" indent="0">
              <a:spcAft>
                <a:spcPts val="1200"/>
              </a:spcAft>
              <a:buFont typeface="Arial" pitchFamily="34" charset="0"/>
              <a:buChar char="•"/>
            </a:pPr>
            <a:r>
              <a:rPr lang="en-CA" altLang="en-US" sz="1600" noProof="0" dirty="0" smtClean="0"/>
              <a:t> No need to specify data types, e.g.:</a:t>
            </a:r>
          </a:p>
          <a:p>
            <a:pPr marL="400050" lvl="1" indent="0">
              <a:buFont typeface="Wingdings" pitchFamily="2" charset="2"/>
              <a:buNone/>
            </a:pPr>
            <a:endParaRPr lang="en-CA" altLang="en-US" noProof="0" dirty="0" smtClean="0"/>
          </a:p>
          <a:p>
            <a:pPr marL="400050" lvl="1" indent="0">
              <a:buFont typeface="Arial" pitchFamily="34" charset="0"/>
              <a:buChar char="•"/>
            </a:pPr>
            <a:endParaRPr lang="en-CA" altLang="en-US" noProof="0" dirty="0" smtClean="0"/>
          </a:p>
          <a:p>
            <a:pPr marL="400050" lvl="1" indent="0">
              <a:buFont typeface="Arial" pitchFamily="34" charset="0"/>
              <a:buChar char="•"/>
            </a:pPr>
            <a:endParaRPr lang="en-CA" altLang="en-US" noProof="0" dirty="0" smtClean="0"/>
          </a:p>
          <a:p>
            <a:pPr marL="400050" lvl="1" indent="0">
              <a:buFont typeface="Arial" pitchFamily="34" charset="0"/>
              <a:buChar char="•"/>
            </a:pPr>
            <a:endParaRPr lang="en-CA" altLang="en-US" noProof="0" dirty="0" smtClean="0"/>
          </a:p>
          <a:p>
            <a:pPr marL="400050" lvl="1" indent="0">
              <a:buFont typeface="Wingdings" pitchFamily="2" charset="2"/>
              <a:buNone/>
            </a:pPr>
            <a:endParaRPr lang="en-CA" altLang="en-US" noProof="0" dirty="0" smtClean="0"/>
          </a:p>
          <a:p>
            <a:pPr marL="0" indent="0">
              <a:buFontTx/>
              <a:buChar char="•"/>
            </a:pPr>
            <a:r>
              <a:rPr lang="en-CA" altLang="en-US" noProof="0" dirty="0" smtClean="0"/>
              <a:t> </a:t>
            </a:r>
            <a:r>
              <a:rPr lang="en-CA" altLang="en-US" sz="1600" noProof="0" dirty="0" smtClean="0"/>
              <a:t>Variables can be displayed in the “Workspace” window or using the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whos</a:t>
            </a:r>
            <a:r>
              <a:rPr lang="en-CA" altLang="en-US" sz="1600" noProof="0" dirty="0" smtClean="0"/>
              <a:t> function:</a:t>
            </a:r>
            <a:endParaRPr lang="en-CA" altLang="en-US" noProof="0" dirty="0" smtClean="0"/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whos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Name             Size            Bytes  Class     Attributes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a                1x1                 8  double              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bool_var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    1x1                 1  logical             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complex_num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 1x1                16  double     complex  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         1x1                 2  char </a:t>
            </a:r>
          </a:p>
          <a:p>
            <a:pPr marL="0" indent="0"/>
            <a:endParaRPr lang="en-CA" altLang="en-US" noProof="0" dirty="0" smtClean="0"/>
          </a:p>
          <a:p>
            <a:pPr marL="0" indent="0"/>
            <a:endParaRPr lang="en-CA" altLang="en-US" noProof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VARIABLE TYPES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11200" y="2144713"/>
          <a:ext cx="7554913" cy="1790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5212"/>
                <a:gridCol w="3949701"/>
              </a:tblGrid>
              <a:tr h="83509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a = 10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a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10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</a:t>
                      </a:r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str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 </a:t>
                      </a:r>
                      <a:r>
                        <a:rPr lang="en-US" sz="1600" dirty="0" smtClean="0">
                          <a:solidFill>
                            <a:srgbClr val="FF00FF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'm'</a:t>
                      </a:r>
                    </a:p>
                    <a:p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str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m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5560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</a:t>
                      </a:r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bool_var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 true</a:t>
                      </a:r>
                    </a:p>
                    <a:p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bool_var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1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complex_num = 2 + 8*j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complex_num =</a:t>
                      </a:r>
                    </a:p>
                    <a:p>
                      <a:r>
                        <a:rPr lang="pt-BR" sz="1600" dirty="0" smtClean="0">
                          <a:latin typeface="Courier New" pitchFamily="49" charset="0"/>
                          <a:cs typeface="Courier New" pitchFamily="49" charset="0"/>
                        </a:rPr>
                        <a:t>   2.0000 + 8.0000i</a:t>
                      </a:r>
                      <a:endParaRPr lang="en-US" sz="1600" dirty="0" smtClean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T="45715" marB="4571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noProof="0" dirty="0" smtClean="0"/>
              <a:t> </a:t>
            </a:r>
            <a:r>
              <a:rPr lang="en-CA" altLang="en-US" sz="1600" noProof="0" dirty="0" smtClean="0"/>
              <a:t>Variable names cannot begin with a number.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Names are case-sensitive and have a maximum length of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namelengthmax</a:t>
            </a:r>
            <a:r>
              <a:rPr lang="en-CA" altLang="en-US" sz="1600" noProof="0" dirty="0" smtClean="0"/>
              <a:t> (varies between MATLAB versions).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Spaces cannot be used; use underscores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CA" altLang="en-US" sz="1600" noProof="0" dirty="0" smtClean="0"/>
              <a:t> instead.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To prevent naming conflicts, use the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exist</a:t>
            </a:r>
            <a:r>
              <a:rPr lang="en-CA" altLang="en-US" sz="1600" noProof="0" dirty="0" smtClean="0"/>
              <a:t> function: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Some built-in variables: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CA" altLang="en-US" sz="1600" noProof="0" dirty="0" smtClean="0"/>
              <a:t> and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en-CA" altLang="en-US" sz="1600" noProof="0" dirty="0" smtClean="0"/>
              <a:t> – imaginary units.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ans</a:t>
            </a:r>
            <a:r>
              <a:rPr lang="en-CA" altLang="en-US" sz="1600" noProof="0" dirty="0" smtClean="0"/>
              <a:t> – the most recent answer when no output argument is specified.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Inf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/>
              <a:t>and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NaN</a:t>
            </a:r>
            <a:r>
              <a:rPr lang="en-CA" altLang="en-US" sz="1600" noProof="0" dirty="0" smtClean="0"/>
              <a:t> – positive infinity and “Not-a-Number”.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eps</a:t>
            </a:r>
            <a:r>
              <a:rPr lang="en-CA" altLang="en-US" sz="1600" noProof="0" dirty="0" smtClean="0"/>
              <a:t> – the distance between double-precision numbers (2</a:t>
            </a:r>
            <a:r>
              <a:rPr lang="en-CA" altLang="en-US" sz="1600" baseline="30000" noProof="0" dirty="0" smtClean="0"/>
              <a:t>-52</a:t>
            </a:r>
            <a:r>
              <a:rPr lang="en-CA" altLang="en-US" sz="1600" noProof="0" dirty="0" smtClean="0"/>
              <a:t>).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pi</a:t>
            </a:r>
            <a:r>
              <a:rPr lang="en-CA" altLang="en-US" sz="1600" noProof="0" dirty="0" smtClean="0"/>
              <a:t> – floating point number that closest approximates the value of π.</a:t>
            </a:r>
            <a:endParaRPr lang="en-CA" altLang="en-US" noProof="0" dirty="0" smtClean="0"/>
          </a:p>
          <a:p>
            <a:pPr marL="0" indent="0">
              <a:buFontTx/>
              <a:buChar char="•"/>
            </a:pPr>
            <a:endParaRPr lang="en-CA" altLang="en-US" noProof="0" dirty="0" smtClean="0"/>
          </a:p>
          <a:p>
            <a:pPr marL="0" indent="0">
              <a:buFontTx/>
              <a:buChar char="•"/>
            </a:pPr>
            <a:endParaRPr lang="en-CA" altLang="en-US" noProof="0" dirty="0" smtClean="0"/>
          </a:p>
          <a:p>
            <a:pPr marL="0" indent="0">
              <a:buFontTx/>
              <a:buChar char="•"/>
            </a:pPr>
            <a:endParaRPr lang="en-CA" altLang="en-US" noProof="0" dirty="0" smtClean="0"/>
          </a:p>
          <a:p>
            <a:pPr marL="0" indent="0"/>
            <a:endParaRPr lang="en-CA" altLang="en-US" noProof="0" dirty="0" smtClean="0"/>
          </a:p>
          <a:p>
            <a:pPr marL="0" indent="0"/>
            <a:endParaRPr lang="en-CA" altLang="en-US" noProof="0" dirty="0" smtClean="0"/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VARIABLE NAMES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1200" y="3086100"/>
          <a:ext cx="7785099" cy="863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95033"/>
                <a:gridCol w="2595033"/>
                <a:gridCol w="2595033"/>
              </a:tblGrid>
              <a:tr h="8636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exist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pi</a:t>
                      </a:r>
                    </a:p>
                    <a:p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ans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5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exist </a:t>
                      </a:r>
                      <a:r>
                        <a:rPr lang="en-US" sz="1600" dirty="0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size</a:t>
                      </a:r>
                    </a:p>
                    <a:p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ans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5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&gt;&gt; exist </a:t>
                      </a:r>
                      <a:r>
                        <a:rPr lang="en-US" sz="1600" dirty="0" err="1" smtClean="0">
                          <a:solidFill>
                            <a:srgbClr val="CC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var_name</a:t>
                      </a:r>
                      <a:endParaRPr lang="en-US" sz="1600" dirty="0" smtClean="0">
                        <a:solidFill>
                          <a:srgbClr val="CC00CC"/>
                        </a:solidFill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r>
                        <a:rPr lang="en-US" sz="1600" dirty="0" err="1" smtClean="0">
                          <a:latin typeface="Courier New" pitchFamily="49" charset="0"/>
                          <a:cs typeface="Courier New" pitchFamily="49" charset="0"/>
                        </a:rPr>
                        <a:t>ans</a:t>
                      </a:r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=</a:t>
                      </a:r>
                    </a:p>
                    <a:p>
                      <a:r>
                        <a:rPr lang="en-US" sz="1600" dirty="0" smtClean="0">
                          <a:latin typeface="Courier New" pitchFamily="49" charset="0"/>
                          <a:cs typeface="Courier New" pitchFamily="49" charset="0"/>
                        </a:rPr>
                        <a:t>     0</a:t>
                      </a:r>
                      <a:endParaRPr lang="en-US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The built-in function ‘exist </a:t>
            </a:r>
            <a:r>
              <a:rPr lang="en-US" sz="1600" i="1" dirty="0" err="1" smtClean="0"/>
              <a:t>var</a:t>
            </a:r>
            <a:r>
              <a:rPr lang="en-US" sz="1600" dirty="0" smtClean="0"/>
              <a:t>’ will yield the following output</a:t>
            </a:r>
            <a:endParaRPr lang="en-US" sz="16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 FUNCTION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205505"/>
              </p:ext>
            </p:extLst>
          </p:nvPr>
        </p:nvGraphicFramePr>
        <p:xfrm>
          <a:off x="1175656" y="2387600"/>
          <a:ext cx="673825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515"/>
                <a:gridCol w="54537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Output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Status of </a:t>
                      </a:r>
                      <a:r>
                        <a:rPr lang="en-US" sz="1600" i="1" dirty="0" err="1" smtClean="0"/>
                        <a:t>var</a:t>
                      </a:r>
                      <a:endParaRPr lang="en-US" sz="16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var</a:t>
                      </a:r>
                      <a:r>
                        <a:rPr lang="en-US" sz="1600" dirty="0" smtClean="0"/>
                        <a:t> does not exist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var</a:t>
                      </a:r>
                      <a:r>
                        <a:rPr lang="en-US" sz="1600" dirty="0" smtClean="0"/>
                        <a:t> is available in workspace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var</a:t>
                      </a:r>
                      <a:r>
                        <a:rPr lang="en-US" sz="1600" dirty="0" smtClean="0"/>
                        <a:t> exist in file system (e.g. can be a script/function  file)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var</a:t>
                      </a:r>
                      <a:r>
                        <a:rPr lang="en-US" sz="1600" baseline="0" dirty="0" smtClean="0"/>
                        <a:t> exist as a </a:t>
                      </a:r>
                      <a:r>
                        <a:rPr lang="en-US" sz="1600" baseline="0" dirty="0" err="1" smtClean="0"/>
                        <a:t>Mex</a:t>
                      </a:r>
                      <a:r>
                        <a:rPr lang="en-US" sz="1600" baseline="0" dirty="0" smtClean="0"/>
                        <a:t> file (see Unit 12)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var</a:t>
                      </a:r>
                      <a:r>
                        <a:rPr lang="en-US" sz="1600" dirty="0" smtClean="0"/>
                        <a:t> is a built in MATLAB function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var</a:t>
                      </a:r>
                      <a:r>
                        <a:rPr lang="en-US" sz="1600" dirty="0" smtClean="0"/>
                        <a:t> is a folder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2969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/>
              <a:t> To put data in a row vector, type values within square brackets that are separated by commas or spaces: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b = [3, 8, 4, 1, 2]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b =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    3     8     4     1     2</a:t>
            </a:r>
          </a:p>
          <a:p>
            <a:pPr marL="400050" lvl="1" indent="0">
              <a:buFont typeface="Wingdings" pitchFamily="2" charset="2"/>
              <a:buNone/>
              <a:defRPr/>
            </a:pPr>
            <a:endParaRPr lang="en-CA" noProof="0" dirty="0" smtClean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>
                <a:cs typeface="Courier New" pitchFamily="49" charset="0"/>
              </a:rPr>
              <a:t> </a:t>
            </a:r>
            <a:r>
              <a:rPr lang="en-CA" sz="1600" noProof="0" dirty="0" smtClean="0"/>
              <a:t>To put data in a column vector, type values within square brackets that are separated by semicolons. The semicolon means “go to the next row”.</a:t>
            </a:r>
            <a:endParaRPr lang="en-CA" noProof="0" dirty="0" smtClean="0"/>
          </a:p>
          <a:p>
            <a:pPr marL="0" lvl="1" indent="0">
              <a:buFont typeface="Wingdings" pitchFamily="2" charset="2"/>
              <a:buNone/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&gt;&gt; c = [2; 9; 5]</a:t>
            </a:r>
          </a:p>
          <a:p>
            <a:pPr marL="0" lvl="1" indent="0">
              <a:buFont typeface="Wingdings" pitchFamily="2" charset="2"/>
              <a:buNone/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c =</a:t>
            </a:r>
          </a:p>
          <a:p>
            <a:pPr marL="0" lvl="1" indent="0">
              <a:buFont typeface="Wingdings" pitchFamily="2" charset="2"/>
              <a:buNone/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    2</a:t>
            </a:r>
          </a:p>
          <a:p>
            <a:pPr marL="0" lvl="1" indent="0">
              <a:buFont typeface="Wingdings" pitchFamily="2" charset="2"/>
              <a:buNone/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    9</a:t>
            </a:r>
          </a:p>
          <a:p>
            <a:pPr marL="0" lvl="1" indent="0">
              <a:buFont typeface="Wingdings" pitchFamily="2" charset="2"/>
              <a:buNone/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    5</a:t>
            </a:r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ARRAYS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To create a matrix, just combine the row and column vector syntax.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Use commas to fill in the rows.</a:t>
            </a:r>
          </a:p>
          <a:p>
            <a:pPr marL="400050" lvl="1" indent="0">
              <a:spcAft>
                <a:spcPts val="1200"/>
              </a:spcAft>
              <a:buFont typeface="Arial" pitchFamily="34" charset="0"/>
              <a:buChar char="•"/>
            </a:pPr>
            <a:r>
              <a:rPr lang="en-CA" altLang="en-US" sz="1600" noProof="0" dirty="0" smtClean="0"/>
              <a:t> Use a semi-colon to end the row and start a new one.</a:t>
            </a:r>
            <a:endParaRPr lang="en-CA" altLang="en-US" noProof="0" dirty="0" smtClean="0"/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&gt;&gt; A = [1 2 3; 4 5 6; 7 8 9; 10 11 12]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A =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1     2     3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4     5     6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 7     8     9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   10    11    12</a:t>
            </a:r>
          </a:p>
          <a:p>
            <a:pPr marL="0" indent="0"/>
            <a:endParaRPr lang="en-CA" altLang="en-US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The example here illustrates a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en-CA" altLang="en-US" sz="1600" noProof="0" dirty="0" smtClean="0">
                <a:cs typeface="Courier New" pitchFamily="49" charset="0"/>
              </a:rPr>
              <a:t> matrix.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Matrices can also store other data types, such as strings, logical states, unsigned integers, complex numbers, etc.</a:t>
            </a:r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MATRICES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FU_Template_Beta_0.2">
  <a:themeElements>
    <a:clrScheme name="SFU_Template_Beta_0.2 13">
      <a:dk1>
        <a:srgbClr val="000000"/>
      </a:dk1>
      <a:lt1>
        <a:srgbClr val="FFFFFF"/>
      </a:lt1>
      <a:dk2>
        <a:srgbClr val="FFFFFF"/>
      </a:dk2>
      <a:lt2>
        <a:srgbClr val="464847"/>
      </a:lt2>
      <a:accent1>
        <a:srgbClr val="9E0927"/>
      </a:accent1>
      <a:accent2>
        <a:srgbClr val="003874"/>
      </a:accent2>
      <a:accent3>
        <a:srgbClr val="FFFFFF"/>
      </a:accent3>
      <a:accent4>
        <a:srgbClr val="000000"/>
      </a:accent4>
      <a:accent5>
        <a:srgbClr val="CCAAAC"/>
      </a:accent5>
      <a:accent6>
        <a:srgbClr val="003268"/>
      </a:accent6>
      <a:hlink>
        <a:srgbClr val="006AA8"/>
      </a:hlink>
      <a:folHlink>
        <a:srgbClr val="BA2B48"/>
      </a:folHlink>
    </a:clrScheme>
    <a:fontScheme name="SFU_Template_Beta_0.2">
      <a:majorFont>
        <a:latin typeface="DINPro-Medium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SFU_Template_Beta_0.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3">
        <a:dk1>
          <a:srgbClr val="000000"/>
        </a:dk1>
        <a:lt1>
          <a:srgbClr val="FFFFFF"/>
        </a:lt1>
        <a:dk2>
          <a:srgbClr val="FFFFFF"/>
        </a:dk2>
        <a:lt2>
          <a:srgbClr val="464847"/>
        </a:lt2>
        <a:accent1>
          <a:srgbClr val="9E0927"/>
        </a:accent1>
        <a:accent2>
          <a:srgbClr val="003874"/>
        </a:accent2>
        <a:accent3>
          <a:srgbClr val="FFFFFF"/>
        </a:accent3>
        <a:accent4>
          <a:srgbClr val="000000"/>
        </a:accent4>
        <a:accent5>
          <a:srgbClr val="CCAAAC"/>
        </a:accent5>
        <a:accent6>
          <a:srgbClr val="003268"/>
        </a:accent6>
        <a:hlink>
          <a:srgbClr val="006AA8"/>
        </a:hlink>
        <a:folHlink>
          <a:srgbClr val="BA2B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HD:Users:jenn:Documents:in progress:PowerPoint Template:SFU_Template_Beta_0.2.pot</Template>
  <TotalTime>2939</TotalTime>
  <Words>3076</Words>
  <Application>Microsoft Office PowerPoint</Application>
  <PresentationFormat>On-screen Show (4:3)</PresentationFormat>
  <Paragraphs>527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ＭＳ Ｐゴシック</vt:lpstr>
      <vt:lpstr>Arial</vt:lpstr>
      <vt:lpstr>Courier New</vt:lpstr>
      <vt:lpstr>DINPro-Medium</vt:lpstr>
      <vt:lpstr>Helvetica</vt:lpstr>
      <vt:lpstr>Times</vt:lpstr>
      <vt:lpstr>Wingdings</vt:lpstr>
      <vt:lpstr>SFU_Template_Beta_0.2</vt:lpstr>
      <vt:lpstr>Introduction to matlab</vt:lpstr>
      <vt:lpstr>ENSC180 CALENDAR</vt:lpstr>
      <vt:lpstr>OVERVIEW</vt:lpstr>
      <vt:lpstr>COMMAND LINE</vt:lpstr>
      <vt:lpstr>VARIABLE TYPES</vt:lpstr>
      <vt:lpstr>VARIABLE NAMES</vt:lpstr>
      <vt:lpstr>EXIST FUNCTION</vt:lpstr>
      <vt:lpstr>ARRAYS</vt:lpstr>
      <vt:lpstr>MATRICES</vt:lpstr>
      <vt:lpstr>COLON OPERATOR</vt:lpstr>
      <vt:lpstr>CONCATENATION</vt:lpstr>
      <vt:lpstr>OTHER METHODS OF ARRAY CREATION</vt:lpstr>
      <vt:lpstr>ARITHMETIC OPERATORS</vt:lpstr>
      <vt:lpstr>ARITHMETIC OPERATORS</vt:lpstr>
      <vt:lpstr>ARITHMETIC OPERATORS</vt:lpstr>
      <vt:lpstr>BUILT-IN FUNCTIONS</vt:lpstr>
      <vt:lpstr>INDEXING</vt:lpstr>
      <vt:lpstr>INDEXING</vt:lpstr>
      <vt:lpstr>INDEXING</vt:lpstr>
      <vt:lpstr>INDEXING</vt:lpstr>
      <vt:lpstr>INDEXING</vt:lpstr>
      <vt:lpstr>LOGICAL OPERATORS</vt:lpstr>
      <vt:lpstr>LOGICAL OPERATORS</vt:lpstr>
      <vt:lpstr>LOGICAL OPERATORS</vt:lpstr>
      <vt:lpstr>INFINITY AND UNDEFINED DATA</vt:lpstr>
      <vt:lpstr>BASIC PLOTTING</vt:lpstr>
      <vt:lpstr>BASIC PLOTTING</vt:lpstr>
      <vt:lpstr>SYMBOLIC MATH TOOLBOX</vt:lpstr>
      <vt:lpstr>SYMBOLIC MATH TOOLBOX</vt:lpstr>
      <vt:lpstr>SYMBOLIC VS. NUMERIC</vt:lpstr>
      <vt:lpstr>SYMBOLIC MATH TOOLBOX</vt:lpstr>
    </vt:vector>
  </TitlesOfParts>
  <Company>Simon Fraser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Templates</dc:title>
  <dc:creator>Jennifer Conroy</dc:creator>
  <cp:lastModifiedBy>mcl</cp:lastModifiedBy>
  <cp:revision>231</cp:revision>
  <cp:lastPrinted>2014-02-07T18:16:43Z</cp:lastPrinted>
  <dcterms:created xsi:type="dcterms:W3CDTF">2007-05-10T23:03:35Z</dcterms:created>
  <dcterms:modified xsi:type="dcterms:W3CDTF">2014-12-09T05:09:10Z</dcterms:modified>
</cp:coreProperties>
</file>