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4"/>
  </p:notesMasterIdLst>
  <p:handoutMasterIdLst>
    <p:handoutMasterId r:id="rId35"/>
  </p:handoutMasterIdLst>
  <p:sldIdLst>
    <p:sldId id="256" r:id="rId2"/>
    <p:sldId id="289" r:id="rId3"/>
    <p:sldId id="257" r:id="rId4"/>
    <p:sldId id="258" r:id="rId5"/>
    <p:sldId id="271" r:id="rId6"/>
    <p:sldId id="259" r:id="rId7"/>
    <p:sldId id="260" r:id="rId8"/>
    <p:sldId id="262" r:id="rId9"/>
    <p:sldId id="261" r:id="rId10"/>
    <p:sldId id="282" r:id="rId11"/>
    <p:sldId id="263" r:id="rId12"/>
    <p:sldId id="266" r:id="rId13"/>
    <p:sldId id="264" r:id="rId14"/>
    <p:sldId id="265" r:id="rId15"/>
    <p:sldId id="285" r:id="rId16"/>
    <p:sldId id="267" r:id="rId17"/>
    <p:sldId id="284" r:id="rId18"/>
    <p:sldId id="268" r:id="rId19"/>
    <p:sldId id="287" r:id="rId20"/>
    <p:sldId id="288" r:id="rId21"/>
    <p:sldId id="279" r:id="rId22"/>
    <p:sldId id="269" r:id="rId23"/>
    <p:sldId id="281" r:id="rId24"/>
    <p:sldId id="270" r:id="rId25"/>
    <p:sldId id="273" r:id="rId26"/>
    <p:sldId id="272" r:id="rId27"/>
    <p:sldId id="275" r:id="rId28"/>
    <p:sldId id="276" r:id="rId29"/>
    <p:sldId id="277" r:id="rId30"/>
    <p:sldId id="286" r:id="rId31"/>
    <p:sldId id="278" r:id="rId32"/>
    <p:sldId id="280" r:id="rId33"/>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CC"/>
    <a:srgbClr val="0000CC"/>
    <a:srgbClr val="008000"/>
    <a:srgbClr val="0000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44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144" d="100"/>
          <a:sy n="144" d="100"/>
        </p:scale>
        <p:origin x="-3592" y="-120"/>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3" name="Rectangle 3"/>
          <p:cNvSpPr>
            <a:spLocks noGrp="1" noChangeArrowheads="1"/>
          </p:cNvSpPr>
          <p:nvPr>
            <p:ph type="dt" sz="quarter" idx="1"/>
          </p:nvPr>
        </p:nvSpPr>
        <p:spPr bwMode="auto">
          <a:xfrm>
            <a:off x="4022725"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30724" name="Rectangle 4"/>
          <p:cNvSpPr>
            <a:spLocks noGrp="1" noChangeArrowheads="1"/>
          </p:cNvSpPr>
          <p:nvPr>
            <p:ph type="ftr" sz="quarter" idx="2"/>
          </p:nvPr>
        </p:nvSpPr>
        <p:spPr bwMode="auto">
          <a:xfrm>
            <a:off x="0"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5" name="Rectangle 5"/>
          <p:cNvSpPr>
            <a:spLocks noGrp="1" noChangeArrowheads="1"/>
          </p:cNvSpPr>
          <p:nvPr>
            <p:ph type="sldNum" sz="quarter" idx="3"/>
          </p:nvPr>
        </p:nvSpPr>
        <p:spPr bwMode="auto">
          <a:xfrm>
            <a:off x="4022725"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9C7CE15C-52E4-4110-9822-8C05615C6604}" type="slidenum">
              <a:rPr lang="en-US"/>
              <a:pPr>
                <a:defRPr/>
              </a:pPr>
              <a:t>‹#›</a:t>
            </a:fld>
            <a:endParaRPr lang="en-US"/>
          </a:p>
        </p:txBody>
      </p:sp>
    </p:spTree>
    <p:extLst>
      <p:ext uri="{BB962C8B-B14F-4D97-AF65-F5344CB8AC3E}">
        <p14:creationId xmlns:p14="http://schemas.microsoft.com/office/powerpoint/2010/main" val="4028836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4022725"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46150" y="4860925"/>
            <a:ext cx="5207000" cy="4605338"/>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4022725"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A75D8D41-A575-4FB8-B18C-FFD91AE0B0FC}" type="slidenum">
              <a:rPr lang="en-US"/>
              <a:pPr>
                <a:defRPr/>
              </a:pPr>
              <a:t>‹#›</a:t>
            </a:fld>
            <a:endParaRPr lang="en-US"/>
          </a:p>
        </p:txBody>
      </p:sp>
    </p:spTree>
    <p:extLst>
      <p:ext uri="{BB962C8B-B14F-4D97-AF65-F5344CB8AC3E}">
        <p14:creationId xmlns:p14="http://schemas.microsoft.com/office/powerpoint/2010/main" val="18861074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803275" indent="-307975">
              <a:defRPr sz="2400">
                <a:solidFill>
                  <a:schemeClr val="tx1"/>
                </a:solidFill>
                <a:latin typeface="Arial" pitchFamily="34" charset="0"/>
                <a:ea typeface="ＭＳ Ｐゴシック" pitchFamily="34" charset="-128"/>
              </a:defRPr>
            </a:lvl2pPr>
            <a:lvl3pPr marL="1236663" indent="-246063">
              <a:defRPr sz="2400">
                <a:solidFill>
                  <a:schemeClr val="tx1"/>
                </a:solidFill>
                <a:latin typeface="Arial" pitchFamily="34" charset="0"/>
                <a:ea typeface="ＭＳ Ｐゴシック" pitchFamily="34" charset="-128"/>
              </a:defRPr>
            </a:lvl3pPr>
            <a:lvl4pPr marL="1731963" indent="-246063">
              <a:defRPr sz="2400">
                <a:solidFill>
                  <a:schemeClr val="tx1"/>
                </a:solidFill>
                <a:latin typeface="Arial" pitchFamily="34" charset="0"/>
                <a:ea typeface="ＭＳ Ｐゴシック" pitchFamily="34" charset="-128"/>
              </a:defRPr>
            </a:lvl4pPr>
            <a:lvl5pPr marL="2227263" indent="-246063">
              <a:defRPr sz="2400">
                <a:solidFill>
                  <a:schemeClr val="tx1"/>
                </a:solidFill>
                <a:latin typeface="Arial" pitchFamily="34" charset="0"/>
                <a:ea typeface="ＭＳ Ｐゴシック" pitchFamily="34" charset="-128"/>
              </a:defRPr>
            </a:lvl5pPr>
            <a:lvl6pPr marL="26844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1416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5988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40560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E02237C6-CAD3-41A4-B194-91DD5197D816}" type="slidenum">
              <a:rPr lang="en-US" altLang="en-US" sz="1300" smtClean="0"/>
              <a:pPr/>
              <a:t>1</a:t>
            </a:fld>
            <a:endParaRPr lang="en-US" altLang="en-US" sz="130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3124086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803275" indent="-307975">
              <a:defRPr sz="2400">
                <a:solidFill>
                  <a:schemeClr val="tx1"/>
                </a:solidFill>
                <a:latin typeface="Arial" pitchFamily="34" charset="0"/>
                <a:ea typeface="ＭＳ Ｐゴシック" pitchFamily="34" charset="-128"/>
              </a:defRPr>
            </a:lvl2pPr>
            <a:lvl3pPr marL="1236663" indent="-246063">
              <a:defRPr sz="2400">
                <a:solidFill>
                  <a:schemeClr val="tx1"/>
                </a:solidFill>
                <a:latin typeface="Arial" pitchFamily="34" charset="0"/>
                <a:ea typeface="ＭＳ Ｐゴシック" pitchFamily="34" charset="-128"/>
              </a:defRPr>
            </a:lvl3pPr>
            <a:lvl4pPr marL="1731963" indent="-246063">
              <a:defRPr sz="2400">
                <a:solidFill>
                  <a:schemeClr val="tx1"/>
                </a:solidFill>
                <a:latin typeface="Arial" pitchFamily="34" charset="0"/>
                <a:ea typeface="ＭＳ Ｐゴシック" pitchFamily="34" charset="-128"/>
              </a:defRPr>
            </a:lvl4pPr>
            <a:lvl5pPr marL="2227263" indent="-246063">
              <a:defRPr sz="2400">
                <a:solidFill>
                  <a:schemeClr val="tx1"/>
                </a:solidFill>
                <a:latin typeface="Arial" pitchFamily="34" charset="0"/>
                <a:ea typeface="ＭＳ Ｐゴシック" pitchFamily="34" charset="-128"/>
              </a:defRPr>
            </a:lvl5pPr>
            <a:lvl6pPr marL="26844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1416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5988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40560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5234CD3E-4365-4894-B0EA-867C2197E2D3}" type="slidenum">
              <a:rPr lang="en-US" altLang="en-US" sz="1300" smtClean="0"/>
              <a:pPr/>
              <a:t>3</a:t>
            </a:fld>
            <a:endParaRPr lang="en-US" altLang="en-US" sz="1300"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620446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ＭＳ Ｐゴシック" pitchFamily="34" charset="-128"/>
            </a:endParaRPr>
          </a:p>
        </p:txBody>
      </p:sp>
      <p:sp>
        <p:nvSpPr>
          <p:cNvPr id="4198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803275" indent="-307975">
              <a:defRPr sz="2400">
                <a:solidFill>
                  <a:schemeClr val="tx1"/>
                </a:solidFill>
                <a:latin typeface="Arial" pitchFamily="34" charset="0"/>
                <a:ea typeface="ＭＳ Ｐゴシック" pitchFamily="34" charset="-128"/>
              </a:defRPr>
            </a:lvl2pPr>
            <a:lvl3pPr marL="1236663" indent="-246063">
              <a:defRPr sz="2400">
                <a:solidFill>
                  <a:schemeClr val="tx1"/>
                </a:solidFill>
                <a:latin typeface="Arial" pitchFamily="34" charset="0"/>
                <a:ea typeface="ＭＳ Ｐゴシック" pitchFamily="34" charset="-128"/>
              </a:defRPr>
            </a:lvl3pPr>
            <a:lvl4pPr marL="1731963" indent="-246063">
              <a:defRPr sz="2400">
                <a:solidFill>
                  <a:schemeClr val="tx1"/>
                </a:solidFill>
                <a:latin typeface="Arial" pitchFamily="34" charset="0"/>
                <a:ea typeface="ＭＳ Ｐゴシック" pitchFamily="34" charset="-128"/>
              </a:defRPr>
            </a:lvl4pPr>
            <a:lvl5pPr marL="2227263" indent="-246063">
              <a:defRPr sz="2400">
                <a:solidFill>
                  <a:schemeClr val="tx1"/>
                </a:solidFill>
                <a:latin typeface="Arial" pitchFamily="34" charset="0"/>
                <a:ea typeface="ＭＳ Ｐゴシック" pitchFamily="34" charset="-128"/>
              </a:defRPr>
            </a:lvl5pPr>
            <a:lvl6pPr marL="26844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1416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5988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40560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3F975770-66CE-4327-9B87-4865C8F9B750}" type="slidenum">
              <a:rPr lang="en-US" altLang="en-US" sz="1300" smtClean="0"/>
              <a:pPr/>
              <a:t>27</a:t>
            </a:fld>
            <a:endParaRPr lang="en-US" altLang="en-US" sz="1300" smtClean="0"/>
          </a:p>
        </p:txBody>
      </p:sp>
    </p:spTree>
    <p:extLst>
      <p:ext uri="{BB962C8B-B14F-4D97-AF65-F5344CB8AC3E}">
        <p14:creationId xmlns:p14="http://schemas.microsoft.com/office/powerpoint/2010/main" val="1314204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p:nvSpPr>
        <p:spPr bwMode="auto">
          <a:xfrm>
            <a:off x="0" y="0"/>
            <a:ext cx="9144000" cy="68580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endParaRPr lang="en-US" altLang="en-US" smtClean="0"/>
          </a:p>
        </p:txBody>
      </p:sp>
      <p:sp>
        <p:nvSpPr>
          <p:cNvPr id="6" name="Rectangle 3"/>
          <p:cNvSpPr txBox="1">
            <a:spLocks noChangeArrowheads="1"/>
          </p:cNvSpPr>
          <p:nvPr userDrawn="1"/>
        </p:nvSpPr>
        <p:spPr bwMode="auto">
          <a:xfrm>
            <a:off x="628650" y="3879850"/>
            <a:ext cx="80772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spcBef>
                <a:spcPct val="20000"/>
              </a:spcBef>
              <a:buClr>
                <a:schemeClr val="accent1"/>
              </a:buClr>
              <a:defRPr/>
            </a:pPr>
            <a:r>
              <a:rPr lang="en-US" altLang="en-US" sz="1400" smtClean="0">
                <a:solidFill>
                  <a:schemeClr val="tx2"/>
                </a:solidFill>
                <a:latin typeface="Helvetica" pitchFamily="34" charset="0"/>
              </a:rPr>
              <a:t>School of Engineering Science</a:t>
            </a:r>
          </a:p>
          <a:p>
            <a:pPr>
              <a:spcBef>
                <a:spcPct val="20000"/>
              </a:spcBef>
              <a:buClr>
                <a:schemeClr val="accent1"/>
              </a:buClr>
              <a:defRPr/>
            </a:pPr>
            <a:r>
              <a:rPr lang="en-US" altLang="en-US" sz="1400" smtClean="0">
                <a:solidFill>
                  <a:schemeClr val="tx2"/>
                </a:solidFill>
                <a:latin typeface="Helvetica" pitchFamily="34" charset="0"/>
              </a:rPr>
              <a:t>Simon Fraser University</a:t>
            </a:r>
          </a:p>
          <a:p>
            <a:pPr>
              <a:spcBef>
                <a:spcPct val="20000"/>
              </a:spcBef>
              <a:buClr>
                <a:schemeClr val="accent1"/>
              </a:buClr>
              <a:defRPr/>
            </a:pPr>
            <a:r>
              <a:rPr lang="en-US" altLang="en-US" sz="1400" smtClean="0">
                <a:solidFill>
                  <a:schemeClr val="tx2"/>
                </a:solidFill>
                <a:latin typeface="Helvetica" pitchFamily="34" charset="0"/>
              </a:rPr>
              <a:t>Burnaby, BC, Canada</a:t>
            </a:r>
          </a:p>
        </p:txBody>
      </p:sp>
      <p:sp>
        <p:nvSpPr>
          <p:cNvPr id="3074" name="Rectangle 2"/>
          <p:cNvSpPr>
            <a:spLocks noGrp="1" noChangeArrowheads="1"/>
          </p:cNvSpPr>
          <p:nvPr>
            <p:ph type="ctrTitle"/>
          </p:nvPr>
        </p:nvSpPr>
        <p:spPr>
          <a:xfrm>
            <a:off x="659674" y="1770017"/>
            <a:ext cx="8153400" cy="6096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633549" y="3139444"/>
            <a:ext cx="8077200" cy="457200"/>
          </a:xfrm>
        </p:spPr>
        <p:txBody>
          <a:bodyPr/>
          <a:lstStyle>
            <a:lvl1pPr marL="0" indent="0">
              <a:defRPr sz="1600">
                <a:solidFill>
                  <a:schemeClr val="tx2"/>
                </a:solidFill>
              </a:defRPr>
            </a:lvl1pPr>
          </a:lstStyle>
          <a:p>
            <a:pPr lvl="0"/>
            <a:r>
              <a:rPr lang="en-US" noProof="0" smtClean="0"/>
              <a:t>Click to edit Master subtitle style</a:t>
            </a:r>
            <a:endParaRPr lang="en-US" noProof="0" dirty="0" smtClean="0"/>
          </a:p>
        </p:txBody>
      </p:sp>
      <p:sp>
        <p:nvSpPr>
          <p:cNvPr id="8" name="Rectangle 4"/>
          <p:cNvSpPr>
            <a:spLocks noGrp="1" noChangeArrowheads="1"/>
          </p:cNvSpPr>
          <p:nvPr>
            <p:ph type="dt" sz="half" idx="10"/>
          </p:nvPr>
        </p:nvSpPr>
        <p:spPr bwMode="auto">
          <a:xfrm>
            <a:off x="685800" y="6248400"/>
            <a:ext cx="2590800" cy="457200"/>
          </a:xfrm>
          <a:prstGeom prst="rect">
            <a:avLst/>
          </a:prstGeom>
          <a:extLst>
            <a:ext uri="{FAA26D3D-D897-4be2-8F04-BA451C77F1D7}"/>
          </a:extLst>
        </p:spPr>
        <p:txBody>
          <a:bodyPr vert="horz" wrap="square" lIns="91440" tIns="45720" rIns="91440" bIns="45720" numCol="1" anchor="t" anchorCtr="0" compatLnSpc="1">
            <a:prstTxWarp prst="textNoShape">
              <a:avLst/>
            </a:prstTxWarp>
          </a:bodyPr>
          <a:lstStyle>
            <a:lvl1pPr>
              <a:defRPr sz="1900">
                <a:solidFill>
                  <a:schemeClr val="accent1"/>
                </a:solidFill>
                <a:latin typeface="+mn-lt"/>
                <a:ea typeface="ＭＳ Ｐゴシック" charset="0"/>
              </a:defRPr>
            </a:lvl1pPr>
          </a:lstStyle>
          <a:p>
            <a:pPr>
              <a:defRPr/>
            </a:pPr>
            <a:r>
              <a:rPr lang="en-US"/>
              <a:t>May </a:t>
            </a:r>
            <a:r>
              <a:rPr lang="en-US" smtClean="0"/>
              <a:t>2012</a:t>
            </a:r>
            <a:endParaRPr lang="en-US"/>
          </a:p>
        </p:txBody>
      </p:sp>
    </p:spTree>
    <p:extLst>
      <p:ext uri="{BB962C8B-B14F-4D97-AF65-F5344CB8AC3E}">
        <p14:creationId xmlns:p14="http://schemas.microsoft.com/office/powerpoint/2010/main" val="3018499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p:txBody>
          <a:bodyPr/>
          <a:lstStyle>
            <a:lvl1pPr>
              <a:defRPr/>
            </a:lvl1pPr>
          </a:lstStyle>
          <a:p>
            <a:pPr>
              <a:defRPr/>
            </a:pPr>
            <a:r>
              <a:rPr lang="en-US"/>
              <a:t>Multimedia  Communications Laboratory</a:t>
            </a:r>
          </a:p>
        </p:txBody>
      </p:sp>
    </p:spTree>
    <p:extLst>
      <p:ext uri="{BB962C8B-B14F-4D97-AF65-F5344CB8AC3E}">
        <p14:creationId xmlns:p14="http://schemas.microsoft.com/office/powerpoint/2010/main" val="3741568568"/>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3611113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16517016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324600"/>
            <a:ext cx="9144000" cy="542925"/>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7" name="Rectangle 9"/>
          <p:cNvSpPr>
            <a:spLocks noChangeArrowheads="1"/>
          </p:cNvSpPr>
          <p:nvPr/>
        </p:nvSpPr>
        <p:spPr bwMode="auto">
          <a:xfrm>
            <a:off x="0" y="0"/>
            <a:ext cx="9144000" cy="9144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8" name="Rectangle 2"/>
          <p:cNvSpPr>
            <a:spLocks noGrp="1" noChangeArrowheads="1"/>
          </p:cNvSpPr>
          <p:nvPr>
            <p:ph type="title"/>
          </p:nvPr>
        </p:nvSpPr>
        <p:spPr bwMode="auto">
          <a:xfrm>
            <a:off x="685800" y="22860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ALL CAPS SLIDE TITLE</a:t>
            </a:r>
          </a:p>
        </p:txBody>
      </p:sp>
      <p:sp>
        <p:nvSpPr>
          <p:cNvPr id="1029" name="Rectangle 3"/>
          <p:cNvSpPr>
            <a:spLocks noGrp="1" noChangeArrowheads="1"/>
          </p:cNvSpPr>
          <p:nvPr>
            <p:ph type="body" idx="1"/>
          </p:nvPr>
        </p:nvSpPr>
        <p:spPr bwMode="auto">
          <a:xfrm>
            <a:off x="685800" y="1447800"/>
            <a:ext cx="7772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Paragraph text Helvetica 16 points/never go under 12 point</a:t>
            </a:r>
          </a:p>
        </p:txBody>
      </p:sp>
      <p:sp>
        <p:nvSpPr>
          <p:cNvPr id="2" name="Rectangle 5"/>
          <p:cNvSpPr>
            <a:spLocks noGrp="1" noChangeArrowheads="1"/>
          </p:cNvSpPr>
          <p:nvPr>
            <p:ph type="ftr" sz="quarter" idx="3"/>
          </p:nvPr>
        </p:nvSpPr>
        <p:spPr bwMode="auto">
          <a:xfrm>
            <a:off x="152400" y="6477000"/>
            <a:ext cx="3581400" cy="30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solidFill>
                  <a:schemeClr val="tx2"/>
                </a:solidFill>
                <a:latin typeface="+mn-lt"/>
                <a:ea typeface="ＭＳ Ｐゴシック" charset="0"/>
              </a:defRPr>
            </a:lvl1pPr>
          </a:lstStyle>
          <a:p>
            <a:pPr>
              <a:defRPr/>
            </a:pPr>
            <a:r>
              <a:rPr lang="en-US"/>
              <a:t>Multimedia Communications Laboratory</a:t>
            </a:r>
          </a:p>
        </p:txBody>
      </p:sp>
      <p:sp>
        <p:nvSpPr>
          <p:cNvPr id="1032" name="Rectangle 9"/>
          <p:cNvSpPr>
            <a:spLocks noChangeArrowheads="1"/>
          </p:cNvSpPr>
          <p:nvPr userDrawn="1"/>
        </p:nvSpPr>
        <p:spPr bwMode="auto">
          <a:xfrm>
            <a:off x="8839200" y="0"/>
            <a:ext cx="304800" cy="63246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33" name="Content Placeholder 6"/>
          <p:cNvSpPr txBox="1">
            <a:spLocks/>
          </p:cNvSpPr>
          <p:nvPr userDrawn="1"/>
        </p:nvSpPr>
        <p:spPr bwMode="auto">
          <a:xfrm>
            <a:off x="4440238" y="6467475"/>
            <a:ext cx="823912"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spcBef>
                <a:spcPct val="20000"/>
              </a:spcBef>
              <a:buClr>
                <a:schemeClr val="accent1"/>
              </a:buClr>
              <a:defRPr/>
            </a:pPr>
            <a:fld id="{6518C467-A2A2-4E3D-80E0-392A6402A7D1}" type="slidenum">
              <a:rPr lang="en-US" altLang="en-US" sz="1200" smtClean="0">
                <a:solidFill>
                  <a:schemeClr val="bg1"/>
                </a:solidFill>
                <a:latin typeface="Helvetica" pitchFamily="34" charset="0"/>
              </a:rPr>
              <a:pPr algn="ctr">
                <a:spcBef>
                  <a:spcPct val="20000"/>
                </a:spcBef>
                <a:buClr>
                  <a:schemeClr val="accent1"/>
                </a:buClr>
                <a:defRPr/>
              </a:pPr>
              <a:t>‹#›</a:t>
            </a:fld>
            <a:endParaRPr lang="en-US" altLang="en-US" sz="1200" smtClean="0">
              <a:solidFill>
                <a:schemeClr val="bg1"/>
              </a:solidFill>
              <a:latin typeface="Helvetica" pitchFamily="34" charset="0"/>
            </a:endParaRPr>
          </a:p>
        </p:txBody>
      </p:sp>
    </p:spTree>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DINPro-Medium" charset="0"/>
          <a:ea typeface="ＭＳ Ｐゴシック" charset="0"/>
          <a:cs typeface="ＭＳ Ｐゴシック" charset="0"/>
        </a:defRPr>
      </a:lvl6pPr>
      <a:lvl7pPr marL="914400" algn="l" rtl="0" fontAlgn="base">
        <a:spcBef>
          <a:spcPct val="0"/>
        </a:spcBef>
        <a:spcAft>
          <a:spcPct val="0"/>
        </a:spcAft>
        <a:defRPr sz="3600">
          <a:solidFill>
            <a:schemeClr val="tx2"/>
          </a:solidFill>
          <a:latin typeface="DINPro-Medium" charset="0"/>
          <a:ea typeface="ＭＳ Ｐゴシック" charset="0"/>
          <a:cs typeface="ＭＳ Ｐゴシック" charset="0"/>
        </a:defRPr>
      </a:lvl7pPr>
      <a:lvl8pPr marL="1371600" algn="l" rtl="0" fontAlgn="base">
        <a:spcBef>
          <a:spcPct val="0"/>
        </a:spcBef>
        <a:spcAft>
          <a:spcPct val="0"/>
        </a:spcAft>
        <a:defRPr sz="3600">
          <a:solidFill>
            <a:schemeClr val="tx2"/>
          </a:solidFill>
          <a:latin typeface="DINPro-Medium" charset="0"/>
          <a:ea typeface="ＭＳ Ｐゴシック" charset="0"/>
          <a:cs typeface="ＭＳ Ｐゴシック" charset="0"/>
        </a:defRPr>
      </a:lvl8pPr>
      <a:lvl9pPr marL="1828800" algn="l" rtl="0" fontAlgn="base">
        <a:spcBef>
          <a:spcPct val="0"/>
        </a:spcBef>
        <a:spcAft>
          <a:spcPct val="0"/>
        </a:spcAft>
        <a:defRPr sz="3600">
          <a:solidFill>
            <a:schemeClr val="tx2"/>
          </a:solidFill>
          <a:latin typeface="DINPro-Medium"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mathworks.com/help/matlab/math/multidimensional-arrays.html" TargetMode="External"/><Relationship Id="rId2" Type="http://schemas.openxmlformats.org/officeDocument/2006/relationships/hyperlink" Target="http://www.mathworks.com/help/matlab/matlab_prog/scripts-and-function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660400" y="1770063"/>
            <a:ext cx="8153400" cy="609600"/>
          </a:xfrm>
        </p:spPr>
        <p:txBody>
          <a:bodyPr/>
          <a:lstStyle/>
          <a:p>
            <a:pPr eaLnBrk="1" hangingPunct="1">
              <a:defRPr/>
            </a:pPr>
            <a:r>
              <a:rPr lang="en-US" sz="3600" cap="all" dirty="0" smtClean="0"/>
              <a:t>SCRIPTS, FLOW CONTROL, AND </a:t>
            </a:r>
            <a:br>
              <a:rPr lang="en-US" sz="3600" cap="all" dirty="0" smtClean="0"/>
            </a:br>
            <a:r>
              <a:rPr lang="en-US" sz="3600" cap="all" dirty="0" smtClean="0"/>
              <a:t>DATA STRUCTURES</a:t>
            </a:r>
          </a:p>
        </p:txBody>
      </p:sp>
      <p:sp>
        <p:nvSpPr>
          <p:cNvPr id="2" name="Rectangle 3"/>
          <p:cNvSpPr>
            <a:spLocks noGrp="1" noChangeArrowheads="1"/>
          </p:cNvSpPr>
          <p:nvPr>
            <p:ph type="subTitle" idx="1"/>
          </p:nvPr>
        </p:nvSpPr>
        <p:spPr>
          <a:xfrm>
            <a:off x="633413" y="3140075"/>
            <a:ext cx="8077200" cy="457200"/>
          </a:xfrm>
        </p:spPr>
        <p:txBody>
          <a:bodyPr/>
          <a:lstStyle/>
          <a:p>
            <a:pPr eaLnBrk="1" hangingPunct="1"/>
            <a:r>
              <a:rPr lang="en-US" altLang="en-US" smtClean="0"/>
              <a:t>ENSC 180 – Introduction to Engineering Analysis Tools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a:xfrm>
            <a:off x="685800" y="1155700"/>
            <a:ext cx="7772400" cy="5114925"/>
          </a:xfrm>
        </p:spPr>
        <p:txBody>
          <a:bodyPr/>
          <a:lstStyle/>
          <a:p>
            <a:pPr marL="0" indent="0">
              <a:buFontTx/>
              <a:buChar char="•"/>
            </a:pPr>
            <a:r>
              <a:rPr lang="en-CA" altLang="en-US" sz="1600" smtClean="0"/>
              <a:t> Note that in the previous example, we pre-allocated space to matrix </a:t>
            </a:r>
            <a:r>
              <a:rPr lang="en-CA" altLang="en-US" sz="1600" smtClean="0">
                <a:latin typeface="Courier New" pitchFamily="49" charset="0"/>
                <a:cs typeface="Courier New" pitchFamily="49" charset="0"/>
              </a:rPr>
              <a:t>A</a:t>
            </a:r>
            <a:r>
              <a:rPr lang="en-CA" altLang="en-US" sz="1600" smtClean="0"/>
              <a:t> rather than letting MATLAB resize it on every iteration (computationally expensive). </a:t>
            </a:r>
          </a:p>
          <a:p>
            <a:pPr marL="0" indent="0">
              <a:buFontTx/>
              <a:buChar char="•"/>
            </a:pPr>
            <a:r>
              <a:rPr lang="en-CA" altLang="en-US" sz="1600" smtClean="0"/>
              <a:t> For very large loops, it is good practice to always pre-allocate space:</a:t>
            </a:r>
          </a:p>
          <a:p>
            <a:pPr marL="0" indent="0"/>
            <a:r>
              <a:rPr lang="en-CA" altLang="en-US" sz="1600" smtClean="0"/>
              <a:t>		</a:t>
            </a:r>
            <a:r>
              <a:rPr lang="en-CA" altLang="en-US" sz="1600" b="1" smtClean="0">
                <a:solidFill>
                  <a:srgbClr val="FF0000"/>
                </a:solidFill>
              </a:rPr>
              <a:t>A				B</a:t>
            </a:r>
          </a:p>
          <a:p>
            <a:pPr marL="0" indent="0"/>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r>
              <a:rPr lang="en-CA" altLang="en-US" sz="1600" smtClean="0"/>
              <a:t> Use functions like </a:t>
            </a:r>
            <a:r>
              <a:rPr lang="en-CA" altLang="en-US" sz="1600" smtClean="0">
                <a:latin typeface="Courier New" pitchFamily="49" charset="0"/>
                <a:cs typeface="Courier New" pitchFamily="49" charset="0"/>
              </a:rPr>
              <a:t>length</a:t>
            </a:r>
            <a:r>
              <a:rPr lang="en-CA" altLang="en-US" sz="1600" smtClean="0"/>
              <a:t> and </a:t>
            </a:r>
            <a:r>
              <a:rPr lang="en-CA" altLang="en-US" sz="1600" smtClean="0">
                <a:latin typeface="Courier New" pitchFamily="49" charset="0"/>
                <a:cs typeface="Courier New" pitchFamily="49" charset="0"/>
              </a:rPr>
              <a:t>size</a:t>
            </a:r>
            <a:r>
              <a:rPr lang="en-CA" altLang="en-US" sz="1600" smtClean="0"/>
              <a:t> along with the colon operator to determine loop indices after pre-allocating space.</a:t>
            </a:r>
          </a:p>
          <a:p>
            <a:pPr marL="0" indent="0"/>
            <a:endParaRPr lang="en-CA" altLang="en-US" sz="1600" smtClean="0"/>
          </a:p>
        </p:txBody>
      </p:sp>
      <p:sp>
        <p:nvSpPr>
          <p:cNvPr id="15363" name="Title 2"/>
          <p:cNvSpPr>
            <a:spLocks noGrp="1"/>
          </p:cNvSpPr>
          <p:nvPr>
            <p:ph type="title"/>
          </p:nvPr>
        </p:nvSpPr>
        <p:spPr/>
        <p:txBody>
          <a:bodyPr/>
          <a:lstStyle/>
          <a:p>
            <a:r>
              <a:rPr lang="en-CA" altLang="en-US" smtClean="0"/>
              <a:t>PRE-ALLOCATING SPACE TO VARIABLES</a:t>
            </a:r>
          </a:p>
        </p:txBody>
      </p:sp>
      <p:graphicFrame>
        <p:nvGraphicFramePr>
          <p:cNvPr id="5" name="Table 4"/>
          <p:cNvGraphicFramePr>
            <a:graphicFrameLocks noGrp="1"/>
          </p:cNvGraphicFramePr>
          <p:nvPr/>
        </p:nvGraphicFramePr>
        <p:xfrm>
          <a:off x="687388" y="2389188"/>
          <a:ext cx="7786688" cy="2773630"/>
        </p:xfrm>
        <a:graphic>
          <a:graphicData uri="http://schemas.openxmlformats.org/drawingml/2006/table">
            <a:tbl>
              <a:tblPr firstRow="1" bandRow="1">
                <a:tableStyleId>{2D5ABB26-0587-4C30-8999-92F81FD0307C}</a:tableStyleId>
              </a:tblPr>
              <a:tblGrid>
                <a:gridCol w="3893344"/>
                <a:gridCol w="3893344"/>
              </a:tblGrid>
              <a:tr h="2773362">
                <a:tc>
                  <a:txBody>
                    <a:bodyPr/>
                    <a:lstStyle/>
                    <a:p>
                      <a:r>
                        <a:rPr lang="en-CA" sz="1600" kern="1200" baseline="0" dirty="0" smtClean="0">
                          <a:latin typeface="Courier New" pitchFamily="49" charset="0"/>
                          <a:cs typeface="Courier New" pitchFamily="49" charset="0"/>
                        </a:rPr>
                        <a:t>tic</a:t>
                      </a:r>
                    </a:p>
                    <a:p>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ii = 1:2000</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 = 1:2000</a:t>
                      </a:r>
                    </a:p>
                    <a:p>
                      <a:r>
                        <a:rPr lang="en-CA" sz="1600" kern="1200" baseline="0" dirty="0" smtClean="0">
                          <a:latin typeface="Courier New" pitchFamily="49" charset="0"/>
                          <a:cs typeface="Courier New" pitchFamily="49" charset="0"/>
                        </a:rPr>
                        <a:t>        A(</a:t>
                      </a:r>
                      <a:r>
                        <a:rPr lang="en-CA" sz="1600" kern="1200" baseline="0" dirty="0" err="1" smtClean="0">
                          <a:latin typeface="Courier New" pitchFamily="49" charset="0"/>
                          <a:cs typeface="Courier New" pitchFamily="49" charset="0"/>
                        </a:rPr>
                        <a:t>ii,jj</a:t>
                      </a:r>
                      <a:r>
                        <a:rPr lang="en-CA" sz="1600" kern="1200" baseline="0" dirty="0" smtClean="0">
                          <a:latin typeface="Courier New" pitchFamily="49" charset="0"/>
                          <a:cs typeface="Courier New" pitchFamily="49" charset="0"/>
                        </a:rPr>
                        <a:t>) = ii +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end</a:t>
                      </a:r>
                    </a:p>
                    <a:p>
                      <a:r>
                        <a:rPr lang="en-CA" sz="1600" kern="1200" baseline="0" dirty="0" smtClean="0">
                          <a:solidFill>
                            <a:srgbClr val="0000FF"/>
                          </a:solidFill>
                          <a:latin typeface="Courier New" pitchFamily="49" charset="0"/>
                          <a:cs typeface="Courier New" pitchFamily="49" charset="0"/>
                        </a:rPr>
                        <a:t>end</a:t>
                      </a:r>
                    </a:p>
                    <a:p>
                      <a:r>
                        <a:rPr lang="en-CA" sz="1600" kern="1200" baseline="0" dirty="0" err="1" smtClean="0">
                          <a:latin typeface="Courier New" pitchFamily="49" charset="0"/>
                          <a:cs typeface="Courier New" pitchFamily="49" charset="0"/>
                        </a:rPr>
                        <a:t>toc</a:t>
                      </a:r>
                      <a:endParaRPr lang="en-CA" sz="1600" kern="1200" baseline="0" dirty="0" smtClean="0">
                        <a:latin typeface="Courier New" pitchFamily="49" charset="0"/>
                        <a:cs typeface="Courier New" pitchFamily="49" charset="0"/>
                      </a:endParaRPr>
                    </a:p>
                    <a:p>
                      <a:endParaRPr lang="en-CA" sz="1600" kern="1200" baseline="0" dirty="0" smtClean="0">
                        <a:latin typeface="Courier New" pitchFamily="49" charset="0"/>
                        <a:cs typeface="Courier New" pitchFamily="49" charset="0"/>
                      </a:endParaRPr>
                    </a:p>
                    <a:p>
                      <a:endParaRPr lang="en-CA" sz="1600" kern="1200" baseline="0" dirty="0" smtClean="0">
                        <a:latin typeface="Courier New" pitchFamily="49" charset="0"/>
                        <a:cs typeface="Courier New" pitchFamily="49" charset="0"/>
                      </a:endParaRPr>
                    </a:p>
                    <a:p>
                      <a:r>
                        <a:rPr lang="en-CA" sz="1600" kern="1200" baseline="0" dirty="0" smtClean="0">
                          <a:latin typeface="Courier New" pitchFamily="49" charset="0"/>
                          <a:cs typeface="Courier New" pitchFamily="49" charset="0"/>
                        </a:rPr>
                        <a:t>Elapsed time is 12.357 seconds</a:t>
                      </a:r>
                    </a:p>
                    <a:p>
                      <a:endParaRPr lang="en-CA" sz="1600" dirty="0">
                        <a:latin typeface="Courier New" pitchFamily="49" charset="0"/>
                        <a:cs typeface="Courier New" pitchFamily="49" charset="0"/>
                      </a:endParaRPr>
                    </a:p>
                  </a:txBody>
                  <a:tcPr marL="91431" marR="91431" marT="45695" marB="45695">
                    <a:lnR w="12700" cap="flat" cmpd="sng" algn="ctr">
                      <a:solidFill>
                        <a:schemeClr val="tx1"/>
                      </a:solidFill>
                      <a:prstDash val="solid"/>
                      <a:round/>
                      <a:headEnd type="none" w="med" len="med"/>
                      <a:tailEnd type="none" w="med" len="med"/>
                    </a:lnR>
                  </a:tcPr>
                </a:tc>
                <a:tc>
                  <a:txBody>
                    <a:bodyPr/>
                    <a:lstStyle/>
                    <a:p>
                      <a:r>
                        <a:rPr lang="en-CA" sz="1600" kern="1200" baseline="0" dirty="0" smtClean="0">
                          <a:latin typeface="Courier New" pitchFamily="49" charset="0"/>
                          <a:cs typeface="Courier New" pitchFamily="49" charset="0"/>
                        </a:rPr>
                        <a:t>tic</a:t>
                      </a:r>
                    </a:p>
                    <a:p>
                      <a:r>
                        <a:rPr lang="en-CA" sz="1600" kern="1200" baseline="0" dirty="0" smtClean="0">
                          <a:latin typeface="Courier New" pitchFamily="49" charset="0"/>
                          <a:cs typeface="Courier New" pitchFamily="49" charset="0"/>
                        </a:rPr>
                        <a:t>A = zeros(2000, 2000);</a:t>
                      </a:r>
                    </a:p>
                    <a:p>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ii = 1:size(A,1)</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 = 1:size(A,2)</a:t>
                      </a:r>
                    </a:p>
                    <a:p>
                      <a:r>
                        <a:rPr lang="en-CA" sz="1600" kern="1200" baseline="0" dirty="0" smtClean="0">
                          <a:latin typeface="Courier New" pitchFamily="49" charset="0"/>
                          <a:cs typeface="Courier New" pitchFamily="49" charset="0"/>
                        </a:rPr>
                        <a:t>        A(</a:t>
                      </a:r>
                      <a:r>
                        <a:rPr lang="en-CA" sz="1600" kern="1200" baseline="0" dirty="0" err="1" smtClean="0">
                          <a:latin typeface="Courier New" pitchFamily="49" charset="0"/>
                          <a:cs typeface="Courier New" pitchFamily="49" charset="0"/>
                        </a:rPr>
                        <a:t>ii,jj</a:t>
                      </a:r>
                      <a:r>
                        <a:rPr lang="en-CA" sz="1600" kern="1200" baseline="0" dirty="0" smtClean="0">
                          <a:latin typeface="Courier New" pitchFamily="49" charset="0"/>
                          <a:cs typeface="Courier New" pitchFamily="49" charset="0"/>
                        </a:rPr>
                        <a:t>) = ii +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end</a:t>
                      </a:r>
                    </a:p>
                    <a:p>
                      <a:r>
                        <a:rPr lang="en-CA" sz="1600" kern="1200" baseline="0" dirty="0" smtClean="0">
                          <a:solidFill>
                            <a:srgbClr val="0000FF"/>
                          </a:solidFill>
                          <a:latin typeface="Courier New" pitchFamily="49" charset="0"/>
                          <a:cs typeface="Courier New" pitchFamily="49" charset="0"/>
                        </a:rPr>
                        <a:t>end</a:t>
                      </a:r>
                    </a:p>
                    <a:p>
                      <a:r>
                        <a:rPr lang="en-CA" sz="1600" kern="1200" baseline="0" dirty="0" err="1" smtClean="0">
                          <a:latin typeface="Courier New" pitchFamily="49" charset="0"/>
                          <a:cs typeface="Courier New" pitchFamily="49" charset="0"/>
                        </a:rPr>
                        <a:t>toc</a:t>
                      </a:r>
                      <a:endParaRPr lang="en-CA" sz="1600" kern="1200" baseline="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Elapsed time is 2.261 seconds</a:t>
                      </a:r>
                      <a:endParaRPr lang="en-CA" sz="1600" dirty="0">
                        <a:latin typeface="Courier New" pitchFamily="49" charset="0"/>
                        <a:cs typeface="Courier New" pitchFamily="49" charset="0"/>
                      </a:endParaRPr>
                    </a:p>
                  </a:txBody>
                  <a:tcPr marL="91431" marR="91431" marT="45695" marB="45695">
                    <a:lnL w="12700" cap="flat" cmpd="sng" algn="ctr">
                      <a:solidFill>
                        <a:schemeClr val="tx1"/>
                      </a:solidFill>
                      <a:prstDash val="solid"/>
                      <a:round/>
                      <a:headEnd type="none" w="med" len="med"/>
                      <a:tailEnd type="none" w="med" len="med"/>
                    </a:lnL>
                  </a:tcPr>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pPr marL="0" indent="0">
              <a:buFontTx/>
              <a:buChar char="•"/>
            </a:pPr>
            <a:r>
              <a:rPr lang="en-CA" altLang="en-US" sz="1600" smtClean="0"/>
              <a:t> A </a:t>
            </a:r>
            <a:r>
              <a:rPr lang="en-CA" altLang="en-US" sz="1600" smtClean="0">
                <a:solidFill>
                  <a:srgbClr val="0000FF"/>
                </a:solidFill>
                <a:latin typeface="Courier New" pitchFamily="49" charset="0"/>
                <a:cs typeface="Courier New" pitchFamily="49" charset="0"/>
              </a:rPr>
              <a:t>while</a:t>
            </a:r>
            <a:r>
              <a:rPr lang="en-CA" altLang="en-US" sz="1600" smtClean="0"/>
              <a:t> loop repeats for as long as the condition remains true.</a:t>
            </a:r>
          </a:p>
          <a:p>
            <a:pPr marL="0" indent="0">
              <a:buFontTx/>
              <a:buChar char="•"/>
            </a:pPr>
            <a:r>
              <a:rPr lang="en-CA" altLang="en-US" sz="1600" smtClean="0"/>
              <a:t> This can be very useful for things such as numerical approximation, where we aren’t sure of the exact number of iterations.</a:t>
            </a:r>
          </a:p>
          <a:p>
            <a:pPr marL="0" indent="0">
              <a:spcAft>
                <a:spcPts val="1200"/>
              </a:spcAft>
              <a:buFontTx/>
              <a:buChar char="•"/>
            </a:pPr>
            <a:r>
              <a:rPr lang="en-CA" altLang="en-US" sz="1600" smtClean="0"/>
              <a:t> E.g.: we want to approximate </a:t>
            </a:r>
            <a:r>
              <a:rPr lang="el-GR" altLang="en-US" sz="1600" smtClean="0"/>
              <a:t>π</a:t>
            </a:r>
            <a:r>
              <a:rPr lang="en-CA" altLang="en-US" sz="1600" smtClean="0"/>
              <a:t> using Newton’s method and we want the estimate to be within 10</a:t>
            </a:r>
            <a:r>
              <a:rPr lang="en-CA" altLang="en-US" sz="1600" baseline="30000" smtClean="0"/>
              <a:t>-32</a:t>
            </a:r>
            <a:r>
              <a:rPr lang="en-CA" altLang="en-US" sz="1600" smtClean="0"/>
              <a:t> of the actual value:</a:t>
            </a:r>
          </a:p>
          <a:p>
            <a:pPr marL="0" indent="0">
              <a:spcAft>
                <a:spcPts val="1200"/>
              </a:spcAft>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endParaRPr lang="en-CA" altLang="en-US" sz="1600" smtClean="0"/>
          </a:p>
          <a:p>
            <a:pPr marL="0" indent="0">
              <a:buFontTx/>
              <a:buChar char="•"/>
            </a:pPr>
            <a:r>
              <a:rPr lang="en-CA" altLang="en-US" sz="1600" smtClean="0"/>
              <a:t> We see that it takes 6 iterations to achieve our desired precision using an initial estimate of </a:t>
            </a:r>
            <a:r>
              <a:rPr lang="en-CA" altLang="en-US" sz="1600" smtClean="0">
                <a:latin typeface="Courier New" pitchFamily="49" charset="0"/>
                <a:cs typeface="Courier New" pitchFamily="49" charset="0"/>
              </a:rPr>
              <a:t>x = 2</a:t>
            </a:r>
            <a:r>
              <a:rPr lang="en-CA" altLang="en-US" sz="1600" smtClean="0"/>
              <a:t>.</a:t>
            </a:r>
          </a:p>
          <a:p>
            <a:pPr marL="0" indent="0">
              <a:spcAft>
                <a:spcPts val="1200"/>
              </a:spcAft>
            </a:pPr>
            <a:endParaRPr lang="en-CA" altLang="en-US" sz="1600" smtClean="0"/>
          </a:p>
        </p:txBody>
      </p:sp>
      <p:sp>
        <p:nvSpPr>
          <p:cNvPr id="16387" name="Title 2"/>
          <p:cNvSpPr>
            <a:spLocks noGrp="1"/>
          </p:cNvSpPr>
          <p:nvPr>
            <p:ph type="title"/>
          </p:nvPr>
        </p:nvSpPr>
        <p:spPr/>
        <p:txBody>
          <a:bodyPr/>
          <a:lstStyle/>
          <a:p>
            <a:r>
              <a:rPr lang="en-CA" altLang="en-US" smtClean="0"/>
              <a:t>WHILE LOOPS</a:t>
            </a:r>
          </a:p>
        </p:txBody>
      </p:sp>
      <p:graphicFrame>
        <p:nvGraphicFramePr>
          <p:cNvPr id="5" name="Table 4"/>
          <p:cNvGraphicFramePr>
            <a:graphicFrameLocks noGrp="1"/>
          </p:cNvGraphicFramePr>
          <p:nvPr/>
        </p:nvGraphicFramePr>
        <p:xfrm>
          <a:off x="674688" y="2981325"/>
          <a:ext cx="7826375" cy="2286000"/>
        </p:xfrm>
        <a:graphic>
          <a:graphicData uri="http://schemas.openxmlformats.org/drawingml/2006/table">
            <a:tbl>
              <a:tblPr firstRow="1" bandRow="1">
                <a:tableStyleId>{2D5ABB26-0587-4C30-8999-92F81FD0307C}</a:tableStyleId>
              </a:tblPr>
              <a:tblGrid>
                <a:gridCol w="4992910"/>
                <a:gridCol w="2833465"/>
              </a:tblGrid>
              <a:tr h="370840">
                <a:tc>
                  <a:txBody>
                    <a:bodyPr/>
                    <a:lstStyle/>
                    <a:p>
                      <a:r>
                        <a:rPr lang="en-CA" sz="1600" kern="1200" baseline="0" dirty="0" smtClean="0">
                          <a:latin typeface="Courier New" pitchFamily="49" charset="0"/>
                          <a:cs typeface="Courier New" pitchFamily="49" charset="0"/>
                        </a:rPr>
                        <a:t>x = 2;</a:t>
                      </a:r>
                    </a:p>
                    <a:p>
                      <a:r>
                        <a:rPr lang="en-CA" sz="1600" kern="1200" baseline="0" dirty="0" smtClean="0">
                          <a:latin typeface="Courier New" pitchFamily="49" charset="0"/>
                          <a:cs typeface="Courier New" pitchFamily="49" charset="0"/>
                        </a:rPr>
                        <a:t>k = 0;</a:t>
                      </a:r>
                    </a:p>
                    <a:p>
                      <a:r>
                        <a:rPr lang="en-CA" sz="1600" kern="1200" baseline="0" dirty="0" smtClean="0">
                          <a:latin typeface="Courier New" pitchFamily="49" charset="0"/>
                          <a:cs typeface="Courier New" pitchFamily="49" charset="0"/>
                        </a:rPr>
                        <a:t>error = </a:t>
                      </a:r>
                      <a:r>
                        <a:rPr lang="en-CA" sz="1600" kern="1200" baseline="0" dirty="0" err="1" smtClean="0">
                          <a:latin typeface="Courier New" pitchFamily="49" charset="0"/>
                          <a:cs typeface="Courier New" pitchFamily="49" charset="0"/>
                        </a:rPr>
                        <a:t>inf</a:t>
                      </a:r>
                      <a:r>
                        <a:rPr lang="en-CA" sz="1600" kern="1200" baseline="0" dirty="0" smtClean="0">
                          <a:latin typeface="Courier New" pitchFamily="49" charset="0"/>
                          <a:cs typeface="Courier New" pitchFamily="49" charset="0"/>
                        </a:rPr>
                        <a:t>;</a:t>
                      </a:r>
                    </a:p>
                    <a:p>
                      <a:r>
                        <a:rPr lang="en-CA" sz="1600" kern="1200" baseline="0" dirty="0" err="1" smtClean="0">
                          <a:latin typeface="Courier New" pitchFamily="49" charset="0"/>
                          <a:cs typeface="Courier New" pitchFamily="49" charset="0"/>
                        </a:rPr>
                        <a:t>error_threshold</a:t>
                      </a:r>
                      <a:r>
                        <a:rPr lang="en-CA" sz="1600" kern="1200" baseline="0" dirty="0" smtClean="0">
                          <a:latin typeface="Courier New" pitchFamily="49" charset="0"/>
                          <a:cs typeface="Courier New" pitchFamily="49" charset="0"/>
                        </a:rPr>
                        <a:t> = 1e-32;</a:t>
                      </a:r>
                    </a:p>
                    <a:p>
                      <a:r>
                        <a:rPr lang="en-CA" sz="1600" kern="1200" baseline="0" dirty="0" smtClean="0">
                          <a:solidFill>
                            <a:srgbClr val="0000FF"/>
                          </a:solidFill>
                          <a:latin typeface="Courier New" pitchFamily="49" charset="0"/>
                          <a:cs typeface="Courier New" pitchFamily="49" charset="0"/>
                        </a:rPr>
                        <a:t>while</a:t>
                      </a:r>
                      <a:r>
                        <a:rPr lang="en-CA" sz="1600" kern="1200" baseline="0" dirty="0" smtClean="0">
                          <a:latin typeface="Courier New" pitchFamily="49" charset="0"/>
                          <a:cs typeface="Courier New" pitchFamily="49" charset="0"/>
                        </a:rPr>
                        <a:t> error &gt; </a:t>
                      </a:r>
                      <a:r>
                        <a:rPr lang="en-CA" sz="1600" kern="1200" baseline="0" dirty="0" err="1" smtClean="0">
                          <a:latin typeface="Courier New" pitchFamily="49" charset="0"/>
                          <a:cs typeface="Courier New" pitchFamily="49" charset="0"/>
                        </a:rPr>
                        <a:t>error_threshold</a:t>
                      </a:r>
                      <a:endParaRPr lang="en-CA" sz="1600" kern="1200" baseline="0" dirty="0" smtClean="0">
                        <a:latin typeface="Courier New" pitchFamily="49" charset="0"/>
                        <a:cs typeface="Courier New" pitchFamily="49" charset="0"/>
                      </a:endParaRPr>
                    </a:p>
                    <a:p>
                      <a:r>
                        <a:rPr lang="en-CA" sz="1600" kern="1200" baseline="0" dirty="0" smtClean="0">
                          <a:latin typeface="Courier New" pitchFamily="49" charset="0"/>
                          <a:cs typeface="Courier New" pitchFamily="49" charset="0"/>
                        </a:rPr>
                        <a:t>    x = x - sin(x)/</a:t>
                      </a:r>
                      <a:r>
                        <a:rPr lang="en-CA" sz="1600" kern="1200" baseline="0" dirty="0" err="1" smtClean="0">
                          <a:latin typeface="Courier New" pitchFamily="49" charset="0"/>
                          <a:cs typeface="Courier New" pitchFamily="49" charset="0"/>
                        </a:rPr>
                        <a:t>cos</a:t>
                      </a:r>
                      <a:r>
                        <a:rPr lang="en-CA" sz="1600" kern="1200" baseline="0" dirty="0" smtClean="0">
                          <a:latin typeface="Courier New" pitchFamily="49" charset="0"/>
                          <a:cs typeface="Courier New" pitchFamily="49" charset="0"/>
                        </a:rPr>
                        <a:t>(x);</a:t>
                      </a:r>
                    </a:p>
                    <a:p>
                      <a:r>
                        <a:rPr lang="en-CA" sz="1600" kern="1200" baseline="0" dirty="0" smtClean="0">
                          <a:latin typeface="Courier New" pitchFamily="49" charset="0"/>
                          <a:cs typeface="Courier New" pitchFamily="49" charset="0"/>
                        </a:rPr>
                        <a:t>    error = abs(x - pi);</a:t>
                      </a:r>
                    </a:p>
                    <a:p>
                      <a:r>
                        <a:rPr lang="en-CA" sz="1600" kern="1200" baseline="0" dirty="0" smtClean="0">
                          <a:latin typeface="Courier New" pitchFamily="49" charset="0"/>
                          <a:cs typeface="Courier New" pitchFamily="49" charset="0"/>
                        </a:rPr>
                        <a:t>    k = k + 1;</a:t>
                      </a:r>
                    </a:p>
                    <a:p>
                      <a:r>
                        <a:rPr lang="en-CA" sz="1600" kern="1200" baseline="0" dirty="0" smtClean="0">
                          <a:solidFill>
                            <a:srgbClr val="0000FF"/>
                          </a:solidFill>
                          <a:latin typeface="Courier New" pitchFamily="49" charset="0"/>
                          <a:cs typeface="Courier New" pitchFamily="49" charset="0"/>
                        </a:rPr>
                        <a:t>end</a:t>
                      </a:r>
                      <a:endParaRPr lang="en-CA" sz="1600" b="1" kern="1200" baseline="0" dirty="0" smtClean="0">
                        <a:solidFill>
                          <a:srgbClr val="0000FF"/>
                        </a:solidFill>
                        <a:latin typeface="Courier New" pitchFamily="49" charset="0"/>
                        <a:ea typeface="+mn-ea"/>
                        <a:cs typeface="Courier New" pitchFamily="49" charset="0"/>
                      </a:endParaRPr>
                    </a:p>
                  </a:txBody>
                  <a:tcPr marL="91444" marR="91444"/>
                </a:tc>
                <a:tc>
                  <a:txBody>
                    <a:bodyPr/>
                    <a:lstStyle/>
                    <a:p>
                      <a:endParaRPr lang="en-CA" sz="160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&gt;&gt; x</a:t>
                      </a:r>
                    </a:p>
                    <a:p>
                      <a:r>
                        <a:rPr lang="en-CA" sz="1600" dirty="0" smtClean="0">
                          <a:latin typeface="Courier New" pitchFamily="49" charset="0"/>
                          <a:cs typeface="Courier New" pitchFamily="49" charset="0"/>
                        </a:rPr>
                        <a:t>x =</a:t>
                      </a:r>
                    </a:p>
                    <a:p>
                      <a:r>
                        <a:rPr lang="en-CA" sz="1600" dirty="0" smtClean="0">
                          <a:latin typeface="Courier New" pitchFamily="49" charset="0"/>
                          <a:cs typeface="Courier New" pitchFamily="49" charset="0"/>
                        </a:rPr>
                        <a:t>   3.141592653589793</a:t>
                      </a: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&gt;&gt; k</a:t>
                      </a:r>
                    </a:p>
                    <a:p>
                      <a:r>
                        <a:rPr lang="en-CA" sz="1600" dirty="0" smtClean="0">
                          <a:latin typeface="Courier New" pitchFamily="49" charset="0"/>
                          <a:cs typeface="Courier New" pitchFamily="49" charset="0"/>
                        </a:rPr>
                        <a:t>k =</a:t>
                      </a:r>
                    </a:p>
                    <a:p>
                      <a:r>
                        <a:rPr lang="en-CA" sz="1600" dirty="0" smtClean="0">
                          <a:latin typeface="Courier New" pitchFamily="49" charset="0"/>
                          <a:cs typeface="Courier New" pitchFamily="49" charset="0"/>
                        </a:rPr>
                        <a:t>     6</a:t>
                      </a:r>
                      <a:endParaRPr lang="en-CA" sz="1600" dirty="0">
                        <a:latin typeface="Courier New" pitchFamily="49" charset="0"/>
                        <a:cs typeface="Courier New" pitchFamily="49" charset="0"/>
                      </a:endParaRPr>
                    </a:p>
                  </a:txBody>
                  <a:tcPr marL="91444" marR="91444"/>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p:txBody>
          <a:bodyPr/>
          <a:lstStyle/>
          <a:p>
            <a:pPr marL="0" indent="0">
              <a:buFontTx/>
              <a:buChar char="•"/>
            </a:pPr>
            <a:r>
              <a:rPr lang="en-CA" altLang="en-US" sz="1600" smtClean="0">
                <a:cs typeface="Courier New" pitchFamily="49" charset="0"/>
              </a:rPr>
              <a:t> The command </a:t>
            </a:r>
            <a:r>
              <a:rPr lang="en-CA" altLang="en-US" sz="1600" smtClean="0">
                <a:latin typeface="Courier New" pitchFamily="49" charset="0"/>
                <a:cs typeface="Courier New" pitchFamily="49" charset="0"/>
              </a:rPr>
              <a:t>break</a:t>
            </a:r>
            <a:r>
              <a:rPr lang="en-CA" altLang="en-US" sz="1600" smtClean="0">
                <a:cs typeface="Courier New" pitchFamily="49" charset="0"/>
              </a:rPr>
              <a:t> terminates the execution of for or while loops.</a:t>
            </a:r>
          </a:p>
          <a:p>
            <a:pPr marL="0" indent="0">
              <a:spcAft>
                <a:spcPts val="1200"/>
              </a:spcAft>
              <a:buFontTx/>
              <a:buChar char="•"/>
            </a:pPr>
            <a:r>
              <a:rPr lang="en-CA" altLang="en-US" sz="1600" smtClean="0">
                <a:cs typeface="Courier New" pitchFamily="49" charset="0"/>
              </a:rPr>
              <a:t> Control passes to the statement that follows the end of that loop.</a:t>
            </a:r>
          </a:p>
          <a:p>
            <a:pPr marL="0" indent="0">
              <a:spcAft>
                <a:spcPts val="1200"/>
              </a:spcAft>
              <a:buFontTx/>
              <a:buChar char="•"/>
            </a:pPr>
            <a:endParaRPr lang="en-CA" altLang="en-US" sz="1600" smtClean="0">
              <a:cs typeface="Courier New" pitchFamily="49" charset="0"/>
            </a:endParaRPr>
          </a:p>
          <a:p>
            <a:pPr marL="0" indent="0">
              <a:spcAft>
                <a:spcPts val="1200"/>
              </a:spcAft>
              <a:buFontTx/>
              <a:buChar char="•"/>
            </a:pPr>
            <a:endParaRPr lang="en-CA" altLang="en-US" sz="1600" smtClean="0">
              <a:cs typeface="Courier New" pitchFamily="49" charset="0"/>
            </a:endParaRPr>
          </a:p>
          <a:p>
            <a:pPr marL="0" indent="0">
              <a:spcAft>
                <a:spcPts val="1200"/>
              </a:spcAft>
              <a:buFontTx/>
              <a:buChar char="•"/>
            </a:pPr>
            <a:endParaRPr lang="en-CA" altLang="en-US" sz="1600" smtClean="0">
              <a:cs typeface="Courier New" pitchFamily="49" charset="0"/>
            </a:endParaRPr>
          </a:p>
          <a:p>
            <a:pPr marL="0" indent="0">
              <a:spcAft>
                <a:spcPts val="1200"/>
              </a:spcAft>
              <a:buFontTx/>
              <a:buChar char="•"/>
            </a:pPr>
            <a:endParaRPr lang="en-CA" altLang="en-US" sz="1600" smtClean="0">
              <a:cs typeface="Courier New" pitchFamily="49" charset="0"/>
            </a:endParaRPr>
          </a:p>
          <a:p>
            <a:pPr marL="0" indent="0">
              <a:spcAft>
                <a:spcPts val="1200"/>
              </a:spcAft>
              <a:buFontTx/>
              <a:buChar char="•"/>
            </a:pPr>
            <a:endParaRPr lang="en-CA" altLang="en-US" sz="1600" smtClean="0">
              <a:cs typeface="Courier New" pitchFamily="49" charset="0"/>
            </a:endParaRPr>
          </a:p>
          <a:p>
            <a:pPr marL="0" indent="0">
              <a:spcAft>
                <a:spcPts val="1200"/>
              </a:spcAft>
              <a:buFontTx/>
              <a:buChar char="•"/>
            </a:pPr>
            <a:endParaRPr lang="en-CA" altLang="en-US" sz="1600" smtClean="0">
              <a:cs typeface="Courier New" pitchFamily="49" charset="0"/>
            </a:endParaRPr>
          </a:p>
          <a:p>
            <a:pPr marL="0" indent="0">
              <a:spcAft>
                <a:spcPts val="1200"/>
              </a:spcAft>
              <a:buFontTx/>
              <a:buChar char="•"/>
            </a:pPr>
            <a:endParaRPr lang="en-CA" altLang="en-US" sz="1600" smtClean="0">
              <a:cs typeface="Courier New" pitchFamily="49" charset="0"/>
            </a:endParaRPr>
          </a:p>
          <a:p>
            <a:pPr marL="0" indent="0">
              <a:spcAft>
                <a:spcPts val="1200"/>
              </a:spcAft>
              <a:buFontTx/>
              <a:buChar char="•"/>
            </a:pPr>
            <a:r>
              <a:rPr lang="en-CA" altLang="en-US" sz="1600" smtClean="0">
                <a:cs typeface="Courier New" pitchFamily="49" charset="0"/>
              </a:rPr>
              <a:t> Can be useful in iterative methods where convergence is not guaranteed.</a:t>
            </a:r>
          </a:p>
          <a:p>
            <a:pPr marL="0" indent="0">
              <a:spcAft>
                <a:spcPts val="1200"/>
              </a:spcAft>
            </a:pPr>
            <a:endParaRPr lang="en-CA" altLang="en-US" sz="1600" smtClean="0">
              <a:cs typeface="Courier New" pitchFamily="49" charset="0"/>
            </a:endParaRPr>
          </a:p>
        </p:txBody>
      </p:sp>
      <p:sp>
        <p:nvSpPr>
          <p:cNvPr id="17411" name="Title 2"/>
          <p:cNvSpPr>
            <a:spLocks noGrp="1"/>
          </p:cNvSpPr>
          <p:nvPr>
            <p:ph type="title"/>
          </p:nvPr>
        </p:nvSpPr>
        <p:spPr/>
        <p:txBody>
          <a:bodyPr/>
          <a:lstStyle/>
          <a:p>
            <a:r>
              <a:rPr lang="en-CA" altLang="en-US" smtClean="0"/>
              <a:t>BREAK</a:t>
            </a:r>
          </a:p>
        </p:txBody>
      </p:sp>
      <p:graphicFrame>
        <p:nvGraphicFramePr>
          <p:cNvPr id="5" name="Table 4"/>
          <p:cNvGraphicFramePr>
            <a:graphicFrameLocks noGrp="1"/>
          </p:cNvGraphicFramePr>
          <p:nvPr/>
        </p:nvGraphicFramePr>
        <p:xfrm>
          <a:off x="700088" y="2117725"/>
          <a:ext cx="7786687" cy="3017838"/>
        </p:xfrm>
        <a:graphic>
          <a:graphicData uri="http://schemas.openxmlformats.org/drawingml/2006/table">
            <a:tbl>
              <a:tblPr firstRow="1" bandRow="1">
                <a:tableStyleId>{2D5ABB26-0587-4C30-8999-92F81FD0307C}</a:tableStyleId>
              </a:tblPr>
              <a:tblGrid>
                <a:gridCol w="4696052"/>
                <a:gridCol w="3090635"/>
              </a:tblGrid>
              <a:tr h="3017838">
                <a:tc>
                  <a:txBody>
                    <a:bodyPr/>
                    <a:lstStyle/>
                    <a:p>
                      <a:r>
                        <a:rPr lang="en-CA" sz="1600" kern="1200" baseline="0" dirty="0" smtClean="0">
                          <a:latin typeface="Courier New" pitchFamily="49" charset="0"/>
                          <a:cs typeface="Courier New" pitchFamily="49" charset="0"/>
                        </a:rPr>
                        <a:t>x = 2; </a:t>
                      </a:r>
                    </a:p>
                    <a:p>
                      <a:r>
                        <a:rPr lang="en-CA" sz="1600" kern="1200" baseline="0" dirty="0" smtClean="0">
                          <a:latin typeface="Courier New" pitchFamily="49" charset="0"/>
                          <a:cs typeface="Courier New" pitchFamily="49" charset="0"/>
                        </a:rPr>
                        <a:t>k = 0;</a:t>
                      </a:r>
                    </a:p>
                    <a:p>
                      <a:r>
                        <a:rPr lang="en-CA" sz="1600" kern="1200" baseline="0" dirty="0" smtClean="0">
                          <a:latin typeface="Courier New" pitchFamily="49" charset="0"/>
                          <a:cs typeface="Courier New" pitchFamily="49" charset="0"/>
                        </a:rPr>
                        <a:t>error = </a:t>
                      </a:r>
                      <a:r>
                        <a:rPr lang="en-CA" sz="1600" kern="1200" baseline="0" dirty="0" err="1" smtClean="0">
                          <a:latin typeface="Courier New" pitchFamily="49" charset="0"/>
                          <a:cs typeface="Courier New" pitchFamily="49" charset="0"/>
                        </a:rPr>
                        <a:t>inf</a:t>
                      </a:r>
                      <a:r>
                        <a:rPr lang="en-CA" sz="1600" kern="1200" baseline="0" dirty="0" smtClean="0">
                          <a:latin typeface="Courier New" pitchFamily="49" charset="0"/>
                          <a:cs typeface="Courier New" pitchFamily="49" charset="0"/>
                        </a:rPr>
                        <a:t>;</a:t>
                      </a:r>
                    </a:p>
                    <a:p>
                      <a:r>
                        <a:rPr lang="en-CA" sz="1600" kern="1200" baseline="0" dirty="0" err="1" smtClean="0">
                          <a:latin typeface="Courier New" pitchFamily="49" charset="0"/>
                          <a:cs typeface="Courier New" pitchFamily="49" charset="0"/>
                        </a:rPr>
                        <a:t>error_threshold</a:t>
                      </a:r>
                      <a:r>
                        <a:rPr lang="en-CA" sz="1600" kern="1200" baseline="0" dirty="0" smtClean="0">
                          <a:latin typeface="Courier New" pitchFamily="49" charset="0"/>
                          <a:cs typeface="Courier New" pitchFamily="49" charset="0"/>
                        </a:rPr>
                        <a:t> = 1e-32;</a:t>
                      </a:r>
                    </a:p>
                    <a:p>
                      <a:r>
                        <a:rPr lang="en-CA" sz="1600" kern="1200" baseline="0" dirty="0" smtClean="0">
                          <a:solidFill>
                            <a:srgbClr val="0000FF"/>
                          </a:solidFill>
                          <a:latin typeface="Courier New" pitchFamily="49" charset="0"/>
                          <a:cs typeface="Courier New" pitchFamily="49" charset="0"/>
                        </a:rPr>
                        <a:t>while</a:t>
                      </a:r>
                      <a:r>
                        <a:rPr lang="en-CA" sz="1600" kern="1200" baseline="0" dirty="0" smtClean="0">
                          <a:latin typeface="Courier New" pitchFamily="49" charset="0"/>
                          <a:cs typeface="Courier New" pitchFamily="49" charset="0"/>
                        </a:rPr>
                        <a:t> error &gt; </a:t>
                      </a:r>
                      <a:r>
                        <a:rPr lang="en-CA" sz="1600" kern="1200" baseline="0" dirty="0" err="1" smtClean="0">
                          <a:latin typeface="Courier New" pitchFamily="49" charset="0"/>
                          <a:cs typeface="Courier New" pitchFamily="49" charset="0"/>
                        </a:rPr>
                        <a:t>error_threshold</a:t>
                      </a:r>
                      <a:endParaRPr lang="en-CA" sz="1600" kern="1200" baseline="0" dirty="0" smtClean="0">
                        <a:latin typeface="Courier New" pitchFamily="49" charset="0"/>
                        <a:cs typeface="Courier New" pitchFamily="49" charset="0"/>
                      </a:endParaRP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if</a:t>
                      </a:r>
                      <a:r>
                        <a:rPr lang="en-CA" sz="1600" kern="1200" baseline="0" dirty="0" smtClean="0">
                          <a:latin typeface="Courier New" pitchFamily="49" charset="0"/>
                          <a:cs typeface="Courier New" pitchFamily="49" charset="0"/>
                        </a:rPr>
                        <a:t> k &gt; 3</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break</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end</a:t>
                      </a:r>
                    </a:p>
                    <a:p>
                      <a:r>
                        <a:rPr lang="en-CA" sz="1600" kern="1200" baseline="0" dirty="0" smtClean="0">
                          <a:latin typeface="Courier New" pitchFamily="49" charset="0"/>
                          <a:cs typeface="Courier New" pitchFamily="49" charset="0"/>
                        </a:rPr>
                        <a:t>    x = x - sin(x)/</a:t>
                      </a:r>
                      <a:r>
                        <a:rPr lang="en-CA" sz="1600" kern="1200" baseline="0" dirty="0" err="1" smtClean="0">
                          <a:latin typeface="Courier New" pitchFamily="49" charset="0"/>
                          <a:cs typeface="Courier New" pitchFamily="49" charset="0"/>
                        </a:rPr>
                        <a:t>cos</a:t>
                      </a:r>
                      <a:r>
                        <a:rPr lang="en-CA" sz="1600" kern="1200" baseline="0" dirty="0" smtClean="0">
                          <a:latin typeface="Courier New" pitchFamily="49" charset="0"/>
                          <a:cs typeface="Courier New" pitchFamily="49" charset="0"/>
                        </a:rPr>
                        <a:t>(x);</a:t>
                      </a:r>
                    </a:p>
                    <a:p>
                      <a:r>
                        <a:rPr lang="en-CA" sz="1600" kern="1200" baseline="0" dirty="0" smtClean="0">
                          <a:latin typeface="Courier New" pitchFamily="49" charset="0"/>
                          <a:cs typeface="Courier New" pitchFamily="49" charset="0"/>
                        </a:rPr>
                        <a:t>    error = abs(x - pi);</a:t>
                      </a:r>
                    </a:p>
                    <a:p>
                      <a:r>
                        <a:rPr lang="en-CA" sz="1600" kern="1200" baseline="0" dirty="0" smtClean="0">
                          <a:latin typeface="Courier New" pitchFamily="49" charset="0"/>
                          <a:cs typeface="Courier New" pitchFamily="49" charset="0"/>
                        </a:rPr>
                        <a:t>    k = k + 1;</a:t>
                      </a:r>
                    </a:p>
                    <a:p>
                      <a:r>
                        <a:rPr lang="en-CA" sz="1600" kern="1200" baseline="0" dirty="0" smtClean="0">
                          <a:solidFill>
                            <a:srgbClr val="0000FF"/>
                          </a:solidFill>
                          <a:latin typeface="Courier New" pitchFamily="49" charset="0"/>
                          <a:cs typeface="Courier New" pitchFamily="49" charset="0"/>
                        </a:rPr>
                        <a:t>end</a:t>
                      </a:r>
                      <a:endParaRPr lang="en-CA" sz="1600" b="1" kern="1200" baseline="0" dirty="0" smtClean="0">
                        <a:solidFill>
                          <a:srgbClr val="0000FF"/>
                        </a:solidFill>
                        <a:latin typeface="Courier New" pitchFamily="49" charset="0"/>
                        <a:ea typeface="+mn-ea"/>
                        <a:cs typeface="Courier New" pitchFamily="49" charset="0"/>
                      </a:endParaRPr>
                    </a:p>
                  </a:txBody>
                  <a:tcPr marL="91431" marR="91431" marT="45725" marB="45725"/>
                </a:tc>
                <a:tc>
                  <a:txBody>
                    <a:bodyPr/>
                    <a:lstStyle/>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&gt;&gt; x</a:t>
                      </a:r>
                    </a:p>
                    <a:p>
                      <a:r>
                        <a:rPr lang="en-CA" sz="1600" dirty="0" smtClean="0">
                          <a:latin typeface="Courier New" pitchFamily="49" charset="0"/>
                          <a:cs typeface="Courier New" pitchFamily="49" charset="0"/>
                        </a:rPr>
                        <a:t>x =</a:t>
                      </a:r>
                    </a:p>
                    <a:p>
                      <a:r>
                        <a:rPr lang="en-CA" sz="1600" dirty="0" smtClean="0">
                          <a:latin typeface="Courier New" pitchFamily="49" charset="0"/>
                          <a:cs typeface="Courier New" pitchFamily="49" charset="0"/>
                        </a:rPr>
                        <a:t>   3.140943912317635</a:t>
                      </a: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&gt;&gt; error</a:t>
                      </a:r>
                    </a:p>
                    <a:p>
                      <a:r>
                        <a:rPr lang="en-CA" sz="1600" dirty="0" smtClean="0">
                          <a:latin typeface="Courier New" pitchFamily="49" charset="0"/>
                          <a:cs typeface="Courier New" pitchFamily="49" charset="0"/>
                        </a:rPr>
                        <a:t>error =</a:t>
                      </a:r>
                    </a:p>
                    <a:p>
                      <a:r>
                        <a:rPr lang="en-CA" sz="1600" dirty="0" smtClean="0">
                          <a:latin typeface="Courier New" pitchFamily="49" charset="0"/>
                          <a:cs typeface="Courier New" pitchFamily="49" charset="0"/>
                        </a:rPr>
                        <a:t>   6.4874e-04</a:t>
                      </a: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&gt;&gt; k</a:t>
                      </a:r>
                    </a:p>
                    <a:p>
                      <a:r>
                        <a:rPr lang="en-CA" sz="1600" dirty="0" smtClean="0">
                          <a:latin typeface="Courier New" pitchFamily="49" charset="0"/>
                          <a:cs typeface="Courier New" pitchFamily="49" charset="0"/>
                        </a:rPr>
                        <a:t>k =</a:t>
                      </a:r>
                    </a:p>
                    <a:p>
                      <a:r>
                        <a:rPr lang="en-CA" sz="1600" dirty="0" smtClean="0">
                          <a:latin typeface="Courier New" pitchFamily="49" charset="0"/>
                          <a:cs typeface="Courier New" pitchFamily="49" charset="0"/>
                        </a:rPr>
                        <a:t>     4</a:t>
                      </a:r>
                      <a:endParaRPr lang="en-CA" sz="1600" dirty="0">
                        <a:latin typeface="Courier New" pitchFamily="49" charset="0"/>
                        <a:cs typeface="Courier New" pitchFamily="49" charset="0"/>
                      </a:endParaRPr>
                    </a:p>
                  </a:txBody>
                  <a:tcPr marL="91431" marR="91431" marT="45725" marB="45725"/>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CA" sz="1600" dirty="0" smtClean="0"/>
              <a:t> In a switch statement, the input is matched against several different values and a block of code is executed for the case where the match is correct:</a:t>
            </a:r>
          </a:p>
          <a:p>
            <a:pPr>
              <a:defRPr/>
            </a:pPr>
            <a:r>
              <a:rPr lang="en-CA" sz="1600" dirty="0" smtClean="0">
                <a:latin typeface="Courier New" pitchFamily="49" charset="0"/>
                <a:cs typeface="Courier New" pitchFamily="49" charset="0"/>
              </a:rPr>
              <a:t>x = </a:t>
            </a:r>
            <a:r>
              <a:rPr lang="en-CA" sz="1600" dirty="0" smtClean="0">
                <a:solidFill>
                  <a:srgbClr val="CC00CC"/>
                </a:solidFill>
                <a:latin typeface="Courier New" pitchFamily="49" charset="0"/>
                <a:cs typeface="Courier New" pitchFamily="49" charset="0"/>
              </a:rPr>
              <a:t>'t'</a:t>
            </a:r>
            <a:r>
              <a:rPr lang="en-CA" sz="1600" dirty="0" smtClean="0">
                <a:latin typeface="Courier New" pitchFamily="49" charset="0"/>
                <a:cs typeface="Courier New" pitchFamily="49" charset="0"/>
              </a:rPr>
              <a:t>;</a:t>
            </a:r>
          </a:p>
          <a:p>
            <a:pPr>
              <a:defRPr/>
            </a:pPr>
            <a:r>
              <a:rPr lang="en-CA" sz="1600" dirty="0" smtClean="0">
                <a:solidFill>
                  <a:srgbClr val="0000FF"/>
                </a:solidFill>
                <a:latin typeface="Courier New" pitchFamily="49" charset="0"/>
                <a:cs typeface="Courier New" pitchFamily="49" charset="0"/>
              </a:rPr>
              <a:t>switch</a:t>
            </a:r>
            <a:r>
              <a:rPr lang="en-CA" sz="1600" dirty="0" smtClean="0">
                <a:latin typeface="Courier New" pitchFamily="49" charset="0"/>
                <a:cs typeface="Courier New" pitchFamily="49" charset="0"/>
              </a:rPr>
              <a:t> x</a:t>
            </a:r>
          </a:p>
          <a:p>
            <a:pPr>
              <a:defRPr/>
            </a:pPr>
            <a:r>
              <a:rPr lang="en-CA" sz="1600" dirty="0" smtClean="0">
                <a:latin typeface="Courier New" pitchFamily="49" charset="0"/>
                <a:cs typeface="Courier New" pitchFamily="49" charset="0"/>
              </a:rPr>
              <a:t>    </a:t>
            </a:r>
            <a:r>
              <a:rPr lang="en-CA" sz="1600" dirty="0" smtClean="0">
                <a:solidFill>
                  <a:srgbClr val="0000FF"/>
                </a:solidFill>
                <a:latin typeface="Courier New" pitchFamily="49" charset="0"/>
                <a:cs typeface="Courier New" pitchFamily="49" charset="0"/>
              </a:rPr>
              <a:t>case</a:t>
            </a:r>
            <a:r>
              <a:rPr lang="en-CA" sz="1600" dirty="0" smtClean="0">
                <a:latin typeface="Courier New" pitchFamily="49" charset="0"/>
                <a:cs typeface="Courier New" pitchFamily="49" charset="0"/>
              </a:rPr>
              <a:t> 2</a:t>
            </a:r>
          </a:p>
          <a:p>
            <a:pPr>
              <a:defRPr/>
            </a:pP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disp</a:t>
            </a:r>
            <a:r>
              <a:rPr lang="en-CA" sz="1600" dirty="0" smtClean="0">
                <a:latin typeface="Courier New" pitchFamily="49" charset="0"/>
                <a:cs typeface="Courier New" pitchFamily="49" charset="0"/>
              </a:rPr>
              <a:t>(</a:t>
            </a:r>
            <a:r>
              <a:rPr lang="en-CA" sz="1600" dirty="0" smtClean="0">
                <a:solidFill>
                  <a:srgbClr val="CC00CC"/>
                </a:solidFill>
                <a:latin typeface="Courier New" pitchFamily="49" charset="0"/>
                <a:cs typeface="Courier New" pitchFamily="49" charset="0"/>
              </a:rPr>
              <a:t>'x is 2'</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    </a:t>
            </a:r>
            <a:r>
              <a:rPr lang="en-CA" sz="1600" dirty="0" smtClean="0">
                <a:solidFill>
                  <a:srgbClr val="0000FF"/>
                </a:solidFill>
                <a:latin typeface="Courier New" pitchFamily="49" charset="0"/>
                <a:cs typeface="Courier New" pitchFamily="49" charset="0"/>
              </a:rPr>
              <a:t>case</a:t>
            </a:r>
            <a:r>
              <a:rPr lang="en-CA" sz="1600" dirty="0" smtClean="0">
                <a:latin typeface="Courier New" pitchFamily="49" charset="0"/>
                <a:cs typeface="Courier New" pitchFamily="49" charset="0"/>
              </a:rPr>
              <a:t> -1</a:t>
            </a:r>
          </a:p>
          <a:p>
            <a:pPr>
              <a:defRPr/>
            </a:pP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disp</a:t>
            </a:r>
            <a:r>
              <a:rPr lang="en-CA" sz="1600" dirty="0" smtClean="0">
                <a:latin typeface="Courier New" pitchFamily="49" charset="0"/>
                <a:cs typeface="Courier New" pitchFamily="49" charset="0"/>
              </a:rPr>
              <a:t>(</a:t>
            </a:r>
            <a:r>
              <a:rPr lang="en-CA" sz="1600" dirty="0" smtClean="0">
                <a:solidFill>
                  <a:srgbClr val="CC00CC"/>
                </a:solidFill>
                <a:latin typeface="Courier New" pitchFamily="49" charset="0"/>
                <a:cs typeface="Courier New" pitchFamily="49" charset="0"/>
              </a:rPr>
              <a:t>'x is -1'</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    </a:t>
            </a:r>
            <a:r>
              <a:rPr lang="en-CA" sz="1600" dirty="0" smtClean="0">
                <a:solidFill>
                  <a:srgbClr val="0000FF"/>
                </a:solidFill>
                <a:latin typeface="Courier New" pitchFamily="49" charset="0"/>
                <a:cs typeface="Courier New" pitchFamily="49" charset="0"/>
              </a:rPr>
              <a:t>case</a:t>
            </a: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't'</a:t>
            </a:r>
          </a:p>
          <a:p>
            <a:pPr>
              <a:defRPr/>
            </a:pP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disp</a:t>
            </a:r>
            <a:r>
              <a:rPr lang="en-CA" sz="1600" dirty="0" smtClean="0">
                <a:latin typeface="Courier New" pitchFamily="49" charset="0"/>
                <a:cs typeface="Courier New" pitchFamily="49" charset="0"/>
              </a:rPr>
              <a:t>(</a:t>
            </a:r>
            <a:r>
              <a:rPr lang="en-CA" sz="1600" dirty="0" smtClean="0">
                <a:solidFill>
                  <a:srgbClr val="CC00CC"/>
                </a:solidFill>
                <a:latin typeface="Courier New" pitchFamily="49" charset="0"/>
                <a:cs typeface="Courier New" pitchFamily="49" charset="0"/>
              </a:rPr>
              <a:t>'x is the character t'</a:t>
            </a:r>
            <a:r>
              <a:rPr lang="en-CA" sz="1600" dirty="0" smtClean="0">
                <a:latin typeface="Courier New" pitchFamily="49" charset="0"/>
                <a:cs typeface="Courier New" pitchFamily="49" charset="0"/>
              </a:rPr>
              <a:t>)</a:t>
            </a:r>
          </a:p>
          <a:p>
            <a:pPr>
              <a:defRPr/>
            </a:pPr>
            <a:r>
              <a:rPr lang="en-CA" sz="1600" dirty="0" smtClean="0">
                <a:latin typeface="Courier New" pitchFamily="49" charset="0"/>
                <a:cs typeface="Courier New" pitchFamily="49" charset="0"/>
              </a:rPr>
              <a:t>    </a:t>
            </a:r>
            <a:r>
              <a:rPr lang="en-CA" sz="1600" dirty="0" smtClean="0">
                <a:solidFill>
                  <a:srgbClr val="0000FF"/>
                </a:solidFill>
                <a:latin typeface="Courier New" pitchFamily="49" charset="0"/>
                <a:cs typeface="Courier New" pitchFamily="49" charset="0"/>
              </a:rPr>
              <a:t>otherwise</a:t>
            </a:r>
          </a:p>
          <a:p>
            <a:pPr>
              <a:defRPr/>
            </a:pP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disp</a:t>
            </a:r>
            <a:r>
              <a:rPr lang="en-CA" sz="1600" dirty="0" smtClean="0">
                <a:latin typeface="Courier New" pitchFamily="49" charset="0"/>
                <a:cs typeface="Courier New" pitchFamily="49" charset="0"/>
              </a:rPr>
              <a:t>(</a:t>
            </a:r>
            <a:r>
              <a:rPr lang="en-CA" sz="1600" dirty="0" smtClean="0">
                <a:solidFill>
                  <a:srgbClr val="CC00CC"/>
                </a:solidFill>
                <a:latin typeface="Courier New" pitchFamily="49" charset="0"/>
                <a:cs typeface="Courier New" pitchFamily="49" charset="0"/>
              </a:rPr>
              <a:t>'x is not 2, -1, or t'</a:t>
            </a:r>
            <a:r>
              <a:rPr lang="en-CA" sz="1600" dirty="0" smtClean="0">
                <a:latin typeface="Courier New" pitchFamily="49" charset="0"/>
                <a:cs typeface="Courier New" pitchFamily="49" charset="0"/>
              </a:rPr>
              <a:t>)</a:t>
            </a:r>
          </a:p>
          <a:p>
            <a:pPr>
              <a:defRPr/>
            </a:pPr>
            <a:r>
              <a:rPr lang="en-CA" sz="1600" dirty="0" smtClean="0">
                <a:solidFill>
                  <a:srgbClr val="0000FF"/>
                </a:solidFill>
                <a:latin typeface="Courier New" pitchFamily="49" charset="0"/>
                <a:cs typeface="Courier New" pitchFamily="49" charset="0"/>
              </a:rPr>
              <a:t>end</a:t>
            </a:r>
          </a:p>
          <a:p>
            <a:pPr>
              <a:defRPr/>
            </a:pPr>
            <a:endParaRPr lang="en-CA" sz="1600" dirty="0" smtClean="0">
              <a:latin typeface="Courier New" pitchFamily="49" charset="0"/>
              <a:cs typeface="Courier New" pitchFamily="49" charset="0"/>
            </a:endParaRPr>
          </a:p>
          <a:p>
            <a:pPr>
              <a:defRPr/>
            </a:pPr>
            <a:r>
              <a:rPr lang="en-CA" sz="1600" dirty="0" smtClean="0">
                <a:latin typeface="Courier New" pitchFamily="49" charset="0"/>
                <a:cs typeface="Courier New" pitchFamily="49" charset="0"/>
              </a:rPr>
              <a:t>x is the character t</a:t>
            </a:r>
          </a:p>
          <a:p>
            <a:pPr marL="0" indent="0">
              <a:spcAft>
                <a:spcPts val="1200"/>
              </a:spcAft>
              <a:buFont typeface="Arial" pitchFamily="34" charset="0"/>
              <a:buChar char="•"/>
              <a:defRPr/>
            </a:pPr>
            <a:endParaRPr lang="en-CA" sz="1600" dirty="0" smtClean="0"/>
          </a:p>
        </p:txBody>
      </p:sp>
      <p:sp>
        <p:nvSpPr>
          <p:cNvPr id="18435" name="Title 2"/>
          <p:cNvSpPr>
            <a:spLocks noGrp="1"/>
          </p:cNvSpPr>
          <p:nvPr>
            <p:ph type="title"/>
          </p:nvPr>
        </p:nvSpPr>
        <p:spPr/>
        <p:txBody>
          <a:bodyPr/>
          <a:lstStyle/>
          <a:p>
            <a:r>
              <a:rPr lang="en-CA" altLang="en-US" smtClean="0"/>
              <a:t>SWITCH STATEMENTS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p:txBody>
          <a:bodyPr/>
          <a:lstStyle/>
          <a:p>
            <a:pPr marL="0" indent="0">
              <a:buFontTx/>
              <a:buChar char="•"/>
            </a:pPr>
            <a:r>
              <a:rPr lang="en-CA" altLang="en-US" sz="1600" smtClean="0"/>
              <a:t> Attempts to evaluate an expression; if an error occurs, the statement inside the catch block is executed.</a:t>
            </a:r>
          </a:p>
          <a:p>
            <a:pPr marL="0" indent="0">
              <a:buFontTx/>
              <a:buChar char="•"/>
            </a:pPr>
            <a:r>
              <a:rPr lang="en-CA" altLang="en-US" sz="1600" smtClean="0"/>
              <a:t> After the error is “caught”, the script continues after the </a:t>
            </a:r>
            <a:r>
              <a:rPr lang="en-CA" altLang="en-US" sz="1600" smtClean="0">
                <a:solidFill>
                  <a:srgbClr val="0000FF"/>
                </a:solidFill>
                <a:latin typeface="Courier New" pitchFamily="49" charset="0"/>
                <a:cs typeface="Courier New" pitchFamily="49" charset="0"/>
              </a:rPr>
              <a:t>end</a:t>
            </a:r>
            <a:r>
              <a:rPr lang="en-CA" altLang="en-US" sz="1600" smtClean="0"/>
              <a:t> of the </a:t>
            </a:r>
            <a:r>
              <a:rPr lang="en-CA" altLang="en-US" sz="1600" smtClean="0">
                <a:solidFill>
                  <a:srgbClr val="0000FF"/>
                </a:solidFill>
                <a:latin typeface="Courier New" pitchFamily="49" charset="0"/>
                <a:cs typeface="Courier New" pitchFamily="49" charset="0"/>
              </a:rPr>
              <a:t>try</a:t>
            </a:r>
            <a:r>
              <a:rPr lang="en-CA" altLang="en-US" sz="1600" smtClean="0"/>
              <a:t> statement.</a:t>
            </a:r>
          </a:p>
          <a:p>
            <a:pPr marL="0" indent="0">
              <a:buFontTx/>
              <a:buChar char="•"/>
            </a:pPr>
            <a:endParaRPr lang="en-CA" altLang="en-US" sz="1600" smtClean="0"/>
          </a:p>
          <a:p>
            <a:pPr marL="0" indent="0">
              <a:buFontTx/>
              <a:buChar char="•"/>
            </a:pPr>
            <a:endParaRPr lang="en-CA" altLang="en-US" sz="1600" smtClean="0"/>
          </a:p>
          <a:p>
            <a:pPr marL="0" indent="0"/>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r>
              <a:rPr lang="en-CA" altLang="en-US" sz="1600" smtClean="0"/>
              <a:t> In this example,</a:t>
            </a:r>
            <a:r>
              <a:rPr lang="en-CA" altLang="en-US" sz="1600" smtClean="0">
                <a:latin typeface="Courier New" pitchFamily="49" charset="0"/>
                <a:cs typeface="Courier New" pitchFamily="49" charset="0"/>
              </a:rPr>
              <a:t> b </a:t>
            </a:r>
            <a:r>
              <a:rPr lang="en-CA" altLang="en-US" sz="1600" smtClean="0"/>
              <a:t>only has 3 elements so an error occurs when the script attempts to access the 4</a:t>
            </a:r>
            <a:r>
              <a:rPr lang="en-CA" altLang="en-US" sz="1600" baseline="30000" smtClean="0"/>
              <a:t>th</a:t>
            </a:r>
            <a:r>
              <a:rPr lang="en-CA" altLang="en-US" sz="1600" smtClean="0"/>
              <a:t> and 5</a:t>
            </a:r>
            <a:r>
              <a:rPr lang="en-CA" altLang="en-US" sz="1600" baseline="30000" smtClean="0"/>
              <a:t>th</a:t>
            </a:r>
            <a:r>
              <a:rPr lang="en-CA" altLang="en-US" sz="1600" smtClean="0"/>
              <a:t> element.</a:t>
            </a:r>
          </a:p>
          <a:p>
            <a:pPr marL="0" indent="0">
              <a:buFontTx/>
              <a:buChar char="•"/>
            </a:pPr>
            <a:r>
              <a:rPr lang="en-CA" altLang="en-US" sz="1600" smtClean="0"/>
              <a:t> By using </a:t>
            </a:r>
            <a:r>
              <a:rPr lang="en-CA" altLang="en-US" sz="1600" smtClean="0">
                <a:solidFill>
                  <a:srgbClr val="0000FF"/>
                </a:solidFill>
                <a:latin typeface="Courier New" pitchFamily="49" charset="0"/>
                <a:cs typeface="Courier New" pitchFamily="49" charset="0"/>
              </a:rPr>
              <a:t>try</a:t>
            </a:r>
            <a:r>
              <a:rPr lang="en-CA" altLang="en-US" sz="1600" smtClean="0"/>
              <a:t>/</a:t>
            </a:r>
            <a:r>
              <a:rPr lang="en-CA" altLang="en-US" sz="1600" smtClean="0">
                <a:solidFill>
                  <a:srgbClr val="0000FF"/>
                </a:solidFill>
                <a:latin typeface="Courier New" pitchFamily="49" charset="0"/>
                <a:cs typeface="Courier New" pitchFamily="49" charset="0"/>
              </a:rPr>
              <a:t>catch</a:t>
            </a:r>
            <a:r>
              <a:rPr lang="en-CA" altLang="en-US" sz="1600" smtClean="0"/>
              <a:t>, MATLAB no longer terminates the script at this error.</a:t>
            </a:r>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spcAft>
                <a:spcPts val="1200"/>
              </a:spcAft>
            </a:pPr>
            <a:endParaRPr lang="en-CA" altLang="en-US" sz="1600" smtClean="0"/>
          </a:p>
        </p:txBody>
      </p:sp>
      <p:sp>
        <p:nvSpPr>
          <p:cNvPr id="19459" name="Title 2"/>
          <p:cNvSpPr>
            <a:spLocks noGrp="1"/>
          </p:cNvSpPr>
          <p:nvPr>
            <p:ph type="title"/>
          </p:nvPr>
        </p:nvSpPr>
        <p:spPr/>
        <p:txBody>
          <a:bodyPr/>
          <a:lstStyle/>
          <a:p>
            <a:r>
              <a:rPr lang="en-CA" altLang="en-US" smtClean="0"/>
              <a:t>TRY/CATCH STATEMENTS</a:t>
            </a:r>
          </a:p>
        </p:txBody>
      </p:sp>
      <p:graphicFrame>
        <p:nvGraphicFramePr>
          <p:cNvPr id="5" name="Table 4"/>
          <p:cNvGraphicFramePr>
            <a:graphicFrameLocks noGrp="1"/>
          </p:cNvGraphicFramePr>
          <p:nvPr/>
        </p:nvGraphicFramePr>
        <p:xfrm>
          <a:off x="700088" y="2362200"/>
          <a:ext cx="7761287" cy="2773630"/>
        </p:xfrm>
        <a:graphic>
          <a:graphicData uri="http://schemas.openxmlformats.org/drawingml/2006/table">
            <a:tbl>
              <a:tblPr firstRow="1" bandRow="1">
                <a:tableStyleId>{2D5ABB26-0587-4C30-8999-92F81FD0307C}</a:tableStyleId>
              </a:tblPr>
              <a:tblGrid>
                <a:gridCol w="4348553"/>
                <a:gridCol w="3412734"/>
              </a:tblGrid>
              <a:tr h="2773363">
                <a:tc>
                  <a:txBody>
                    <a:bodyPr/>
                    <a:lstStyle/>
                    <a:p>
                      <a:r>
                        <a:rPr lang="en-CA" sz="1600" kern="1200" baseline="0" dirty="0" smtClean="0">
                          <a:latin typeface="Courier New" pitchFamily="49" charset="0"/>
                          <a:cs typeface="Courier New" pitchFamily="49" charset="0"/>
                        </a:rPr>
                        <a:t>a = 1:5;</a:t>
                      </a:r>
                    </a:p>
                    <a:p>
                      <a:r>
                        <a:rPr lang="en-CA" sz="1600" kern="1200" baseline="0" dirty="0" smtClean="0">
                          <a:latin typeface="Courier New" pitchFamily="49" charset="0"/>
                          <a:cs typeface="Courier New" pitchFamily="49" charset="0"/>
                        </a:rPr>
                        <a:t>b = 1:3;</a:t>
                      </a:r>
                    </a:p>
                    <a:p>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ii = 1:length(a)</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try</a:t>
                      </a:r>
                    </a:p>
                    <a:p>
                      <a:r>
                        <a:rPr lang="en-CA" sz="1600" kern="1200" baseline="0" dirty="0" smtClean="0">
                          <a:latin typeface="Courier New" pitchFamily="49" charset="0"/>
                          <a:cs typeface="Courier New" pitchFamily="49" charset="0"/>
                        </a:rPr>
                        <a:t>        c(ii) = a(ii) + b(ii)</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catch</a:t>
                      </a:r>
                    </a:p>
                    <a:p>
                      <a:r>
                        <a:rPr lang="en-CA" sz="1600" kern="1200" baseline="0" dirty="0" smtClean="0">
                          <a:latin typeface="Courier New" pitchFamily="49" charset="0"/>
                          <a:cs typeface="Courier New" pitchFamily="49" charset="0"/>
                        </a:rPr>
                        <a:t>        </a:t>
                      </a:r>
                      <a:r>
                        <a:rPr lang="en-CA" sz="1600" kern="1200" baseline="0" dirty="0" err="1" smtClean="0">
                          <a:latin typeface="Courier New" pitchFamily="49" charset="0"/>
                          <a:cs typeface="Courier New" pitchFamily="49" charset="0"/>
                        </a:rPr>
                        <a:t>disp</a:t>
                      </a:r>
                      <a:r>
                        <a:rPr lang="en-CA" sz="1600" kern="1200" baseline="0" dirty="0" smtClean="0">
                          <a:latin typeface="Courier New" pitchFamily="49" charset="0"/>
                          <a:cs typeface="Courier New" pitchFamily="49" charset="0"/>
                        </a:rPr>
                        <a:t>(</a:t>
                      </a:r>
                      <a:r>
                        <a:rPr lang="en-CA" sz="1600" kern="1200" baseline="0" dirty="0" smtClean="0">
                          <a:solidFill>
                            <a:srgbClr val="CC00CC"/>
                          </a:solidFill>
                          <a:latin typeface="Courier New" pitchFamily="49" charset="0"/>
                          <a:cs typeface="Courier New" pitchFamily="49" charset="0"/>
                        </a:rPr>
                        <a:t>'b is too small'</a:t>
                      </a:r>
                      <a:r>
                        <a:rPr lang="en-CA" sz="1600" kern="1200" baseline="0" dirty="0" smtClean="0">
                          <a:latin typeface="Courier New" pitchFamily="49" charset="0"/>
                          <a:cs typeface="Courier New" pitchFamily="49" charset="0"/>
                        </a:rPr>
                        <a:t>)</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end</a:t>
                      </a:r>
                    </a:p>
                    <a:p>
                      <a:r>
                        <a:rPr lang="en-CA" sz="1600" kern="1200" baseline="0" dirty="0" smtClean="0">
                          <a:solidFill>
                            <a:srgbClr val="0000FF"/>
                          </a:solidFill>
                          <a:latin typeface="Courier New" pitchFamily="49" charset="0"/>
                          <a:cs typeface="Courier New" pitchFamily="49" charset="0"/>
                        </a:rPr>
                        <a:t>end    </a:t>
                      </a:r>
                    </a:p>
                    <a:p>
                      <a:endParaRPr lang="en-CA" sz="1600" dirty="0">
                        <a:latin typeface="Courier New" pitchFamily="49" charset="0"/>
                        <a:cs typeface="Courier New" pitchFamily="49" charset="0"/>
                      </a:endParaRPr>
                    </a:p>
                  </a:txBody>
                  <a:tcPr marL="91435" marR="91435" marT="45695" marB="45695"/>
                </a:tc>
                <a:tc>
                  <a:txBody>
                    <a:bodyPr/>
                    <a:lstStyle/>
                    <a:p>
                      <a:r>
                        <a:rPr lang="en-CA" sz="1600" dirty="0" smtClean="0">
                          <a:latin typeface="Courier New" pitchFamily="49" charset="0"/>
                          <a:cs typeface="Courier New" pitchFamily="49" charset="0"/>
                        </a:rPr>
                        <a:t>c =</a:t>
                      </a:r>
                    </a:p>
                    <a:p>
                      <a:r>
                        <a:rPr lang="en-CA" sz="1600" dirty="0" smtClean="0">
                          <a:latin typeface="Courier New" pitchFamily="49" charset="0"/>
                          <a:cs typeface="Courier New" pitchFamily="49" charset="0"/>
                        </a:rPr>
                        <a:t>     2</a:t>
                      </a: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c =</a:t>
                      </a:r>
                    </a:p>
                    <a:p>
                      <a:r>
                        <a:rPr lang="en-CA" sz="1600" dirty="0" smtClean="0">
                          <a:latin typeface="Courier New" pitchFamily="49" charset="0"/>
                          <a:cs typeface="Courier New" pitchFamily="49" charset="0"/>
                        </a:rPr>
                        <a:t>     2     4</a:t>
                      </a: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c =</a:t>
                      </a:r>
                    </a:p>
                    <a:p>
                      <a:r>
                        <a:rPr lang="en-CA" sz="1600" dirty="0" smtClean="0">
                          <a:latin typeface="Courier New" pitchFamily="49" charset="0"/>
                          <a:cs typeface="Courier New" pitchFamily="49" charset="0"/>
                        </a:rPr>
                        <a:t>     2     4     6</a:t>
                      </a:r>
                    </a:p>
                    <a:p>
                      <a:endParaRPr lang="en-CA" sz="1600" dirty="0" smtClean="0">
                        <a:latin typeface="Courier New" pitchFamily="49" charset="0"/>
                        <a:cs typeface="Courier New" pitchFamily="49" charset="0"/>
                      </a:endParaRPr>
                    </a:p>
                    <a:p>
                      <a:r>
                        <a:rPr lang="en-CA" sz="1600" kern="1200" baseline="0" dirty="0" smtClean="0">
                          <a:latin typeface="Courier New" pitchFamily="49" charset="0"/>
                          <a:cs typeface="Courier New" pitchFamily="49" charset="0"/>
                        </a:rPr>
                        <a:t>b is too small</a:t>
                      </a:r>
                    </a:p>
                    <a:p>
                      <a:r>
                        <a:rPr lang="en-CA" sz="1600" kern="1200" baseline="0" dirty="0" smtClean="0">
                          <a:latin typeface="Courier New" pitchFamily="49" charset="0"/>
                          <a:cs typeface="Courier New" pitchFamily="49" charset="0"/>
                        </a:rPr>
                        <a:t>b is too small</a:t>
                      </a:r>
                      <a:endParaRPr lang="en-CA" sz="1600" dirty="0">
                        <a:latin typeface="Courier New" pitchFamily="49" charset="0"/>
                        <a:cs typeface="Courier New" pitchFamily="49" charset="0"/>
                      </a:endParaRPr>
                    </a:p>
                  </a:txBody>
                  <a:tcPr marL="91435" marR="91435" marT="45695" marB="45695"/>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447800"/>
            <a:ext cx="7988300" cy="4822825"/>
          </a:xfrm>
        </p:spPr>
        <p:txBody>
          <a:bodyPr/>
          <a:lstStyle/>
          <a:p>
            <a:pPr>
              <a:defRPr/>
            </a:pPr>
            <a:r>
              <a:rPr lang="en-GB" dirty="0" smtClean="0"/>
              <a:t>There are two options in order to describe a sequence of MATLAB commands on a file:</a:t>
            </a:r>
          </a:p>
          <a:p>
            <a:pPr>
              <a:buFont typeface="Arial" panose="020B0604020202020204" pitchFamily="34" charset="0"/>
              <a:buChar char="•"/>
              <a:defRPr/>
            </a:pPr>
            <a:r>
              <a:rPr lang="en-GB" b="1" i="1" u="sng" dirty="0" smtClean="0">
                <a:solidFill>
                  <a:srgbClr val="FF0000"/>
                </a:solidFill>
                <a:effectLst>
                  <a:outerShdw blurRad="38100" dist="38100" dir="2700000" algn="tl">
                    <a:srgbClr val="000000">
                      <a:alpha val="43137"/>
                    </a:srgbClr>
                  </a:outerShdw>
                </a:effectLst>
              </a:rPr>
              <a:t>Scripts</a:t>
            </a:r>
            <a:r>
              <a:rPr lang="en-GB" dirty="0"/>
              <a:t> </a:t>
            </a:r>
            <a:r>
              <a:rPr lang="en-GB" dirty="0" smtClean="0"/>
              <a:t>do not accept input arguments or return output arguments. They operate on data in the workspace. When you invoke a </a:t>
            </a:r>
            <a:r>
              <a:rPr lang="en-GB" i="1" dirty="0" smtClean="0"/>
              <a:t>script</a:t>
            </a:r>
            <a:r>
              <a:rPr lang="en-GB" dirty="0" smtClean="0"/>
              <a:t>, MATLAB simply executes the commands found in the file.</a:t>
            </a:r>
          </a:p>
          <a:p>
            <a:pPr lvl="1">
              <a:buFont typeface="Arial" panose="020B0604020202020204" pitchFamily="34" charset="0"/>
              <a:buChar char="•"/>
              <a:defRPr/>
            </a:pPr>
            <a:endParaRPr lang="en-GB" dirty="0" smtClean="0"/>
          </a:p>
          <a:p>
            <a:pPr>
              <a:buFont typeface="Arial" panose="020B0604020202020204" pitchFamily="34" charset="0"/>
              <a:buChar char="•"/>
              <a:defRPr/>
            </a:pPr>
            <a:r>
              <a:rPr lang="en-GB" b="1" i="1" u="sng" dirty="0" smtClean="0">
                <a:solidFill>
                  <a:srgbClr val="FF0000"/>
                </a:solidFill>
                <a:effectLst>
                  <a:outerShdw blurRad="38100" dist="38100" dir="2700000" algn="tl">
                    <a:srgbClr val="000000">
                      <a:alpha val="43137"/>
                    </a:srgbClr>
                  </a:outerShdw>
                </a:effectLst>
              </a:rPr>
              <a:t>Functions</a:t>
            </a:r>
            <a:r>
              <a:rPr lang="en-GB" dirty="0" smtClean="0"/>
              <a:t>  can accept input arguments and return output arguments. Internal variables are strictly local to the function. When you call a </a:t>
            </a:r>
            <a:r>
              <a:rPr lang="en-GB" i="1" dirty="0" smtClean="0"/>
              <a:t>function, </a:t>
            </a:r>
            <a:r>
              <a:rPr lang="en-GB" dirty="0" smtClean="0"/>
              <a:t>MATLAB only executes the portion of the function file related to the function and eventual sub-functions</a:t>
            </a:r>
          </a:p>
          <a:p>
            <a:pPr>
              <a:defRPr/>
            </a:pPr>
            <a:endParaRPr lang="en-GB" dirty="0"/>
          </a:p>
        </p:txBody>
      </p:sp>
      <p:sp>
        <p:nvSpPr>
          <p:cNvPr id="20483" name="Titolo 2"/>
          <p:cNvSpPr>
            <a:spLocks noGrp="1"/>
          </p:cNvSpPr>
          <p:nvPr>
            <p:ph type="title"/>
          </p:nvPr>
        </p:nvSpPr>
        <p:spPr/>
        <p:txBody>
          <a:bodyPr/>
          <a:lstStyle/>
          <a:p>
            <a:r>
              <a:rPr lang="it-IT" altLang="en-US" dirty="0" smtClean="0"/>
              <a:t>SCRIPTS AND FUNCTIONS</a:t>
            </a:r>
            <a:endParaRPr lang="en-GB" altLang="en-US" dirty="0" smtClean="0"/>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a:xfrm>
            <a:off x="685800" y="1366838"/>
            <a:ext cx="7772400" cy="4822825"/>
          </a:xfrm>
        </p:spPr>
        <p:txBody>
          <a:bodyPr/>
          <a:lstStyle/>
          <a:p>
            <a:pPr marL="0" indent="0">
              <a:buFontTx/>
              <a:buChar char="•"/>
            </a:pPr>
            <a:r>
              <a:rPr lang="en-CA" altLang="en-US" sz="1600" dirty="0" smtClean="0"/>
              <a:t> Functions are useful for automating frequently used tasks and subroutines.</a:t>
            </a:r>
          </a:p>
          <a:p>
            <a:pPr marL="400050" lvl="1" indent="0">
              <a:spcAft>
                <a:spcPts val="1200"/>
              </a:spcAft>
              <a:buFontTx/>
              <a:buChar char="•"/>
            </a:pPr>
            <a:r>
              <a:rPr lang="en-CA" altLang="en-US" sz="1600" dirty="0"/>
              <a:t> </a:t>
            </a:r>
            <a:r>
              <a:rPr lang="en-CA" altLang="en-US" sz="1600" dirty="0" err="1" smtClean="0"/>
              <a:t>e.g</a:t>
            </a:r>
            <a:r>
              <a:rPr lang="en-CA" altLang="en-US" sz="1600" dirty="0" smtClean="0"/>
              <a:t>  we can write a script to calculate the area of a triangle:</a:t>
            </a:r>
          </a:p>
          <a:p>
            <a:pPr marL="0" indent="0">
              <a:buFontTx/>
              <a:buChar char="•"/>
            </a:pPr>
            <a:endParaRPr lang="en-CA" altLang="en-US" sz="1600" dirty="0" smtClean="0"/>
          </a:p>
          <a:p>
            <a:pPr marL="0" indent="0">
              <a:buFontTx/>
              <a:buChar char="•"/>
            </a:pPr>
            <a:endParaRPr lang="en-CA" altLang="en-US" sz="1600" dirty="0" smtClean="0"/>
          </a:p>
          <a:p>
            <a:pPr marL="0" indent="0">
              <a:buFontTx/>
              <a:buChar char="•"/>
            </a:pPr>
            <a:endParaRPr lang="en-CA" altLang="en-US" sz="1600" dirty="0" smtClean="0"/>
          </a:p>
          <a:p>
            <a:pPr marL="0" indent="0">
              <a:buFontTx/>
              <a:buChar char="•"/>
            </a:pPr>
            <a:r>
              <a:rPr lang="en-CA" altLang="en-US" sz="1600" dirty="0" smtClean="0"/>
              <a:t> To perform this calculation again for a different triangle, we would have to modify the values of </a:t>
            </a:r>
            <a:r>
              <a:rPr lang="en-CA" altLang="en-US" sz="1600" dirty="0" smtClean="0">
                <a:latin typeface="Courier New" pitchFamily="49" charset="0"/>
                <a:cs typeface="Courier New" pitchFamily="49" charset="0"/>
              </a:rPr>
              <a:t>b</a:t>
            </a:r>
            <a:r>
              <a:rPr lang="en-CA" altLang="en-US" sz="1600" dirty="0" smtClean="0"/>
              <a:t> and </a:t>
            </a:r>
            <a:r>
              <a:rPr lang="en-CA" altLang="en-US" sz="1600" dirty="0" smtClean="0">
                <a:latin typeface="Courier New" pitchFamily="49" charset="0"/>
                <a:cs typeface="Courier New" pitchFamily="49" charset="0"/>
              </a:rPr>
              <a:t>h</a:t>
            </a:r>
            <a:r>
              <a:rPr lang="en-CA" altLang="en-US" sz="1600" dirty="0" smtClean="0"/>
              <a:t> in the script and re-run it. Rather than doing this, we can simply convert this task into a function </a:t>
            </a:r>
            <a:r>
              <a:rPr lang="en-CA" altLang="en-US" sz="1600" b="1" dirty="0" smtClean="0"/>
              <a:t>[1]</a:t>
            </a:r>
            <a:r>
              <a:rPr lang="en-CA" altLang="en-US" sz="1600" dirty="0" smtClean="0"/>
              <a:t>.</a:t>
            </a:r>
          </a:p>
          <a:p>
            <a:pPr marL="0" indent="0"/>
            <a:r>
              <a:rPr lang="pt-BR" altLang="en-US" sz="1600" dirty="0" smtClean="0">
                <a:solidFill>
                  <a:srgbClr val="0000FF"/>
                </a:solidFill>
                <a:latin typeface="Courier New" pitchFamily="49" charset="0"/>
                <a:cs typeface="Courier New" pitchFamily="49" charset="0"/>
              </a:rPr>
              <a:t>function</a:t>
            </a:r>
            <a:r>
              <a:rPr lang="pt-BR" altLang="en-US" sz="1600" dirty="0" smtClean="0">
                <a:latin typeface="Courier New" pitchFamily="49" charset="0"/>
                <a:cs typeface="Courier New" pitchFamily="49" charset="0"/>
              </a:rPr>
              <a:t> a = triarea(b, h) </a:t>
            </a:r>
          </a:p>
          <a:p>
            <a:pPr marL="0" indent="0"/>
            <a:r>
              <a:rPr lang="pt-BR" altLang="en-US" sz="1600" dirty="0" smtClean="0">
                <a:latin typeface="Courier New" pitchFamily="49" charset="0"/>
                <a:cs typeface="Courier New" pitchFamily="49" charset="0"/>
              </a:rPr>
              <a:t>a = 0.5*(b.* h);</a:t>
            </a:r>
          </a:p>
          <a:p>
            <a:pPr marL="0" indent="0">
              <a:spcAft>
                <a:spcPts val="1200"/>
              </a:spcAft>
            </a:pPr>
            <a:r>
              <a:rPr lang="pt-BR" altLang="en-US" sz="1600" dirty="0" smtClean="0">
                <a:solidFill>
                  <a:srgbClr val="0000FF"/>
                </a:solidFill>
                <a:latin typeface="Courier New" pitchFamily="49" charset="0"/>
                <a:cs typeface="Courier New" pitchFamily="49" charset="0"/>
              </a:rPr>
              <a:t>end</a:t>
            </a:r>
            <a:endParaRPr lang="pt-BR" altLang="en-US" sz="1600" dirty="0" smtClean="0">
              <a:latin typeface="Courier New" pitchFamily="49" charset="0"/>
              <a:cs typeface="Courier New" pitchFamily="49" charset="0"/>
            </a:endParaRPr>
          </a:p>
          <a:p>
            <a:pPr marL="0" indent="0">
              <a:spcAft>
                <a:spcPts val="1200"/>
              </a:spcAft>
              <a:buFontTx/>
              <a:buChar char="•"/>
            </a:pPr>
            <a:r>
              <a:rPr lang="en-CA" altLang="en-US" sz="1600" dirty="0" smtClean="0">
                <a:solidFill>
                  <a:srgbClr val="0000FF"/>
                </a:solidFill>
                <a:cs typeface="Courier New" pitchFamily="49" charset="0"/>
              </a:rPr>
              <a:t> </a:t>
            </a:r>
            <a:r>
              <a:rPr lang="en-CA" altLang="en-US" sz="1600" dirty="0" smtClean="0">
                <a:cs typeface="Courier New" pitchFamily="49" charset="0"/>
              </a:rPr>
              <a:t>The calculation can now be performed repeatedly without any modifications:</a:t>
            </a:r>
            <a:endParaRPr lang="en-CA" altLang="en-US" sz="1600" dirty="0" smtClean="0">
              <a:solidFill>
                <a:srgbClr val="0000FF"/>
              </a:solidFill>
              <a:cs typeface="Courier New" pitchFamily="49" charset="0"/>
            </a:endParaRPr>
          </a:p>
        </p:txBody>
      </p:sp>
      <p:sp>
        <p:nvSpPr>
          <p:cNvPr id="21507" name="Title 2"/>
          <p:cNvSpPr>
            <a:spLocks noGrp="1"/>
          </p:cNvSpPr>
          <p:nvPr>
            <p:ph type="title"/>
          </p:nvPr>
        </p:nvSpPr>
        <p:spPr/>
        <p:txBody>
          <a:bodyPr/>
          <a:lstStyle/>
          <a:p>
            <a:r>
              <a:rPr lang="en-CA" altLang="en-US" smtClean="0"/>
              <a:t>FUNCTIONS</a:t>
            </a:r>
          </a:p>
        </p:txBody>
      </p:sp>
      <p:graphicFrame>
        <p:nvGraphicFramePr>
          <p:cNvPr id="5" name="Table 4"/>
          <p:cNvGraphicFramePr>
            <a:graphicFrameLocks noGrp="1"/>
          </p:cNvGraphicFramePr>
          <p:nvPr/>
        </p:nvGraphicFramePr>
        <p:xfrm>
          <a:off x="674688" y="2117725"/>
          <a:ext cx="7813676" cy="822678"/>
        </p:xfrm>
        <a:graphic>
          <a:graphicData uri="http://schemas.openxmlformats.org/drawingml/2006/table">
            <a:tbl>
              <a:tblPr firstRow="1" bandRow="1">
                <a:tableStyleId>{2D5ABB26-0587-4C30-8999-92F81FD0307C}</a:tableStyleId>
              </a:tblPr>
              <a:tblGrid>
                <a:gridCol w="3906838"/>
                <a:gridCol w="3906838"/>
              </a:tblGrid>
              <a:tr h="822325">
                <a:tc>
                  <a:txBody>
                    <a:bodyPr/>
                    <a:lstStyle/>
                    <a:p>
                      <a:r>
                        <a:rPr lang="pt-BR" sz="1600" dirty="0" smtClean="0">
                          <a:latin typeface="Courier New" pitchFamily="49" charset="0"/>
                          <a:cs typeface="Courier New" pitchFamily="49" charset="0"/>
                        </a:rPr>
                        <a:t>b = 5; </a:t>
                      </a:r>
                    </a:p>
                    <a:p>
                      <a:r>
                        <a:rPr lang="pt-BR" sz="1600" dirty="0" smtClean="0">
                          <a:latin typeface="Courier New" pitchFamily="49" charset="0"/>
                          <a:cs typeface="Courier New" pitchFamily="49" charset="0"/>
                        </a:rPr>
                        <a:t>h = 3; </a:t>
                      </a:r>
                    </a:p>
                    <a:p>
                      <a:r>
                        <a:rPr lang="pt-BR" sz="1600" dirty="0" smtClean="0">
                          <a:latin typeface="Courier New" pitchFamily="49" charset="0"/>
                          <a:cs typeface="Courier New" pitchFamily="49" charset="0"/>
                        </a:rPr>
                        <a:t>a = 0.5*(b.* h)</a:t>
                      </a:r>
                      <a:endParaRPr lang="en-CA" sz="1600" dirty="0">
                        <a:latin typeface="Courier New" pitchFamily="49" charset="0"/>
                        <a:cs typeface="Courier New" pitchFamily="49" charset="0"/>
                      </a:endParaRPr>
                    </a:p>
                  </a:txBody>
                  <a:tcPr marL="91446" marR="91446" marT="45579" marB="45579"/>
                </a:tc>
                <a:tc>
                  <a:txBody>
                    <a:bodyPr/>
                    <a:lstStyle/>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a = </a:t>
                      </a:r>
                    </a:p>
                    <a:p>
                      <a:r>
                        <a:rPr lang="en-CA" sz="1600" dirty="0" smtClean="0">
                          <a:latin typeface="Courier New" pitchFamily="49" charset="0"/>
                          <a:cs typeface="Courier New" pitchFamily="49" charset="0"/>
                        </a:rPr>
                        <a:t>    7.5000</a:t>
                      </a:r>
                      <a:endParaRPr lang="en-CA" sz="1600" dirty="0">
                        <a:latin typeface="Courier New" pitchFamily="49" charset="0"/>
                        <a:cs typeface="Courier New" pitchFamily="49" charset="0"/>
                      </a:endParaRPr>
                    </a:p>
                  </a:txBody>
                  <a:tcPr marL="91446" marR="91446" marT="45579" marB="45579"/>
                </a:tc>
              </a:tr>
            </a:tbl>
          </a:graphicData>
        </a:graphic>
      </p:graphicFrame>
      <p:graphicFrame>
        <p:nvGraphicFramePr>
          <p:cNvPr id="6" name="Table 5"/>
          <p:cNvGraphicFramePr>
            <a:graphicFrameLocks noGrp="1"/>
          </p:cNvGraphicFramePr>
          <p:nvPr/>
        </p:nvGraphicFramePr>
        <p:xfrm>
          <a:off x="687388" y="5453063"/>
          <a:ext cx="7786688" cy="579437"/>
        </p:xfrm>
        <a:graphic>
          <a:graphicData uri="http://schemas.openxmlformats.org/drawingml/2006/table">
            <a:tbl>
              <a:tblPr firstRow="1" bandRow="1">
                <a:tableStyleId>{2D5ABB26-0587-4C30-8999-92F81FD0307C}</a:tableStyleId>
              </a:tblPr>
              <a:tblGrid>
                <a:gridCol w="3893344"/>
                <a:gridCol w="3893344"/>
              </a:tblGrid>
              <a:tr h="579437">
                <a:tc>
                  <a:txBody>
                    <a:bodyPr/>
                    <a:lstStyle/>
                    <a:p>
                      <a:r>
                        <a:rPr lang="en-CA" sz="1600" dirty="0" smtClean="0">
                          <a:latin typeface="Courier New" pitchFamily="49" charset="0"/>
                          <a:cs typeface="Courier New" pitchFamily="49" charset="0"/>
                        </a:rPr>
                        <a:t>a1 = </a:t>
                      </a:r>
                      <a:r>
                        <a:rPr lang="en-CA" sz="1600" dirty="0" err="1" smtClean="0">
                          <a:latin typeface="Courier New" pitchFamily="49" charset="0"/>
                          <a:cs typeface="Courier New" pitchFamily="49" charset="0"/>
                        </a:rPr>
                        <a:t>triarea</a:t>
                      </a:r>
                      <a:r>
                        <a:rPr lang="en-CA" sz="1600" dirty="0" smtClean="0">
                          <a:latin typeface="Courier New" pitchFamily="49" charset="0"/>
                          <a:cs typeface="Courier New" pitchFamily="49" charset="0"/>
                        </a:rPr>
                        <a:t>(1,5) </a:t>
                      </a:r>
                    </a:p>
                    <a:p>
                      <a:r>
                        <a:rPr lang="en-CA" sz="1600" dirty="0" smtClean="0">
                          <a:latin typeface="Courier New" pitchFamily="49" charset="0"/>
                          <a:cs typeface="Courier New" pitchFamily="49" charset="0"/>
                        </a:rPr>
                        <a:t>a2 = </a:t>
                      </a:r>
                      <a:r>
                        <a:rPr lang="en-CA" sz="1600" dirty="0" err="1" smtClean="0">
                          <a:latin typeface="Courier New" pitchFamily="49" charset="0"/>
                          <a:cs typeface="Courier New" pitchFamily="49" charset="0"/>
                        </a:rPr>
                        <a:t>triarea</a:t>
                      </a:r>
                      <a:r>
                        <a:rPr lang="en-CA" sz="1600" dirty="0" smtClean="0">
                          <a:latin typeface="Courier New" pitchFamily="49" charset="0"/>
                          <a:cs typeface="Courier New" pitchFamily="49" charset="0"/>
                        </a:rPr>
                        <a:t>(2,10)</a:t>
                      </a:r>
                      <a:endParaRPr lang="en-CA" sz="1600" dirty="0">
                        <a:latin typeface="Courier New" pitchFamily="49" charset="0"/>
                        <a:cs typeface="Courier New" pitchFamily="49" charset="0"/>
                      </a:endParaRPr>
                    </a:p>
                  </a:txBody>
                  <a:tcPr marL="91431" marR="91431" marT="45745" marB="45745"/>
                </a:tc>
                <a:tc>
                  <a:txBody>
                    <a:bodyPr/>
                    <a:lstStyle/>
                    <a:p>
                      <a:r>
                        <a:rPr lang="en-CA" sz="1600" dirty="0" smtClean="0">
                          <a:latin typeface="Courier New" pitchFamily="49" charset="0"/>
                          <a:cs typeface="Courier New" pitchFamily="49" charset="0"/>
                        </a:rPr>
                        <a:t>a1 = 2.5000</a:t>
                      </a:r>
                    </a:p>
                    <a:p>
                      <a:r>
                        <a:rPr lang="en-CA" sz="1600" dirty="0" smtClean="0">
                          <a:latin typeface="Courier New" pitchFamily="49" charset="0"/>
                          <a:cs typeface="Courier New" pitchFamily="49" charset="0"/>
                        </a:rPr>
                        <a:t>a2 = 10</a:t>
                      </a:r>
                      <a:endParaRPr lang="en-CA" sz="1600" dirty="0">
                        <a:latin typeface="Courier New" pitchFamily="49" charset="0"/>
                        <a:cs typeface="Courier New" pitchFamily="49" charset="0"/>
                      </a:endParaRPr>
                    </a:p>
                  </a:txBody>
                  <a:tcPr marL="91431" marR="91431" marT="45745" marB="45745"/>
                </a:tc>
              </a:tr>
            </a:tbl>
          </a:graphicData>
        </a:graphic>
      </p:graphicFrame>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93663" y="1381125"/>
            <a:ext cx="8593137" cy="4822825"/>
          </a:xfrm>
        </p:spPr>
        <p:txBody>
          <a:bodyPr/>
          <a:lstStyle/>
          <a:p>
            <a:pPr marL="0" indent="0">
              <a:buFontTx/>
              <a:buChar char="•"/>
              <a:defRPr/>
            </a:pPr>
            <a:r>
              <a:rPr lang="en-CA" altLang="en-US" sz="1600" dirty="0" smtClean="0"/>
              <a:t> Functions must be defined in an independent file, that must be saved in the work folder</a:t>
            </a:r>
          </a:p>
          <a:p>
            <a:pPr marL="0" indent="0">
              <a:buFontTx/>
              <a:buChar char="•"/>
              <a:defRPr/>
            </a:pPr>
            <a:endParaRPr lang="en-CA" altLang="en-US" sz="1600" dirty="0">
              <a:solidFill>
                <a:srgbClr val="0000FF"/>
              </a:solidFill>
              <a:cs typeface="Courier New" pitchFamily="49" charset="0"/>
            </a:endParaRPr>
          </a:p>
          <a:p>
            <a:pPr>
              <a:buFont typeface="Arial" panose="020B0604020202020204" pitchFamily="34" charset="0"/>
              <a:buChar char="•"/>
              <a:defRPr/>
            </a:pPr>
            <a:r>
              <a:rPr lang="en-CA" altLang="en-US" sz="1600" dirty="0" smtClean="0">
                <a:solidFill>
                  <a:srgbClr val="0000FF"/>
                </a:solidFill>
                <a:cs typeface="Courier New" pitchFamily="49" charset="0"/>
              </a:rPr>
              <a:t> </a:t>
            </a:r>
            <a:r>
              <a:rPr lang="en-GB" sz="1600" dirty="0" smtClean="0"/>
              <a:t>MATLAB files can contain code for more than one function. </a:t>
            </a:r>
          </a:p>
          <a:p>
            <a:pPr lvl="1">
              <a:buFont typeface="Arial" panose="020B0604020202020204" pitchFamily="34" charset="0"/>
              <a:buChar char="•"/>
              <a:defRPr/>
            </a:pPr>
            <a:r>
              <a:rPr lang="en-GB" sz="1600" i="1" u="sng" dirty="0" smtClean="0">
                <a:solidFill>
                  <a:srgbClr val="FF0000"/>
                </a:solidFill>
                <a:effectLst>
                  <a:outerShdw blurRad="38100" dist="38100" dir="2700000" algn="tl">
                    <a:srgbClr val="000000">
                      <a:alpha val="43137"/>
                    </a:srgbClr>
                  </a:outerShdw>
                </a:effectLst>
              </a:rPr>
              <a:t>The first function in the file (the main function) is visible to functions in other files, or you can call it from the command line</a:t>
            </a:r>
            <a:r>
              <a:rPr lang="en-GB" sz="1600" dirty="0" smtClean="0"/>
              <a:t>. </a:t>
            </a:r>
          </a:p>
          <a:p>
            <a:pPr lvl="1">
              <a:buFont typeface="Arial" panose="020B0604020202020204" pitchFamily="34" charset="0"/>
              <a:buChar char="•"/>
              <a:defRPr/>
            </a:pPr>
            <a:r>
              <a:rPr lang="en-GB" sz="1600" dirty="0" smtClean="0"/>
              <a:t>Additional functions within the file are called local functions. Local functions are only visible to other functions in the same file. They are equivalent to subroutines in other programming languages, and are sometimes called </a:t>
            </a:r>
            <a:r>
              <a:rPr lang="en-GB" sz="1600" dirty="0" err="1" smtClean="0"/>
              <a:t>subfunctions</a:t>
            </a:r>
            <a:r>
              <a:rPr lang="en-GB" sz="1600" dirty="0" smtClean="0"/>
              <a:t>.</a:t>
            </a:r>
          </a:p>
          <a:p>
            <a:pPr>
              <a:buFont typeface="Arial" panose="020B0604020202020204" pitchFamily="34" charset="0"/>
              <a:buChar char="•"/>
              <a:defRPr/>
            </a:pPr>
            <a:endParaRPr lang="en-GB" sz="1600" dirty="0"/>
          </a:p>
          <a:p>
            <a:pPr>
              <a:buFont typeface="Arial" panose="020B0604020202020204" pitchFamily="34" charset="0"/>
              <a:buChar char="•"/>
              <a:defRPr/>
            </a:pPr>
            <a:r>
              <a:rPr lang="en-GB" sz="1600" dirty="0" smtClean="0"/>
              <a:t>Local functions can occur in any order, as long as the main function appears first. Each function begins with its own function definition line.</a:t>
            </a:r>
          </a:p>
          <a:p>
            <a:pPr>
              <a:buFont typeface="Arial" panose="020B0604020202020204" pitchFamily="34" charset="0"/>
              <a:buChar char="•"/>
              <a:defRPr/>
            </a:pPr>
            <a:endParaRPr lang="it-IT" sz="1600" dirty="0"/>
          </a:p>
          <a:p>
            <a:pPr>
              <a:buFont typeface="Arial" panose="020B0604020202020204" pitchFamily="34" charset="0"/>
              <a:buChar char="•"/>
              <a:defRPr/>
            </a:pPr>
            <a:endParaRPr lang="en-GB" sz="1600" dirty="0" smtClean="0"/>
          </a:p>
          <a:p>
            <a:pPr marL="0" indent="0">
              <a:buFontTx/>
              <a:buChar char="•"/>
              <a:defRPr/>
            </a:pPr>
            <a:endParaRPr lang="en-CA" altLang="en-US" sz="1600" dirty="0" smtClean="0">
              <a:solidFill>
                <a:srgbClr val="0000FF"/>
              </a:solidFill>
              <a:cs typeface="Courier New" pitchFamily="49" charset="0"/>
            </a:endParaRPr>
          </a:p>
        </p:txBody>
      </p:sp>
      <p:sp>
        <p:nvSpPr>
          <p:cNvPr id="22531" name="Title 2"/>
          <p:cNvSpPr>
            <a:spLocks noGrp="1"/>
          </p:cNvSpPr>
          <p:nvPr>
            <p:ph type="title"/>
          </p:nvPr>
        </p:nvSpPr>
        <p:spPr/>
        <p:txBody>
          <a:bodyPr/>
          <a:lstStyle/>
          <a:p>
            <a:r>
              <a:rPr lang="en-CA" altLang="en-US" smtClean="0"/>
              <a:t>FUNCTION FILES</a:t>
            </a:r>
          </a:p>
        </p:txBody>
      </p:sp>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685800" y="1339850"/>
            <a:ext cx="7772400" cy="4822825"/>
          </a:xfrm>
        </p:spPr>
        <p:txBody>
          <a:bodyPr/>
          <a:lstStyle/>
          <a:p>
            <a:pPr marL="0" indent="0">
              <a:buFontTx/>
              <a:buChar char="•"/>
            </a:pPr>
            <a:r>
              <a:rPr lang="en-CA" altLang="en-US" sz="1600" smtClean="0"/>
              <a:t> Functions have their own independent workspaces and everything that occurs inside is hidden from the main workspace.</a:t>
            </a:r>
          </a:p>
          <a:p>
            <a:pPr marL="0" indent="0">
              <a:spcAft>
                <a:spcPts val="1200"/>
              </a:spcAft>
              <a:buFontTx/>
              <a:buChar char="•"/>
            </a:pPr>
            <a:r>
              <a:rPr lang="en-CA" altLang="en-US" sz="1600" smtClean="0"/>
              <a:t> From the previous example, if my main workspace has a variable </a:t>
            </a:r>
            <a:r>
              <a:rPr lang="en-CA" altLang="en-US" sz="1600" smtClean="0">
                <a:latin typeface="Courier New" pitchFamily="49" charset="0"/>
                <a:cs typeface="Courier New" pitchFamily="49" charset="0"/>
              </a:rPr>
              <a:t>b</a:t>
            </a:r>
            <a:r>
              <a:rPr lang="en-CA" altLang="en-US" sz="1600" smtClean="0"/>
              <a:t> already defined, calling </a:t>
            </a:r>
            <a:r>
              <a:rPr lang="en-CA" altLang="en-US" sz="1600" smtClean="0">
                <a:latin typeface="Courier New" pitchFamily="49" charset="0"/>
                <a:cs typeface="Courier New" pitchFamily="49" charset="0"/>
              </a:rPr>
              <a:t>triarea</a:t>
            </a:r>
            <a:r>
              <a:rPr lang="en-CA" altLang="en-US" sz="1600" smtClean="0"/>
              <a:t> will not interfere with this variable even though we use a variable also called </a:t>
            </a:r>
            <a:r>
              <a:rPr lang="en-CA" altLang="en-US" sz="1600" smtClean="0">
                <a:latin typeface="Courier New" pitchFamily="49" charset="0"/>
                <a:cs typeface="Courier New" pitchFamily="49" charset="0"/>
              </a:rPr>
              <a:t>b</a:t>
            </a:r>
            <a:r>
              <a:rPr lang="en-CA" altLang="en-US" sz="1600" smtClean="0"/>
              <a:t> inside of it.</a:t>
            </a:r>
          </a:p>
          <a:p>
            <a:pPr marL="0" indent="0">
              <a:spcAft>
                <a:spcPts val="1200"/>
              </a:spcAft>
              <a:buFontTx/>
              <a:buChar char="•"/>
            </a:pPr>
            <a:endParaRPr lang="en-CA" altLang="en-US" sz="1600" smtClean="0"/>
          </a:p>
          <a:p>
            <a:pPr marL="0" indent="0">
              <a:spcAft>
                <a:spcPts val="1200"/>
              </a:spcAft>
              <a:buFontTx/>
              <a:buChar char="•"/>
            </a:pPr>
            <a:endParaRPr lang="en-CA" altLang="en-US" sz="1600" smtClean="0"/>
          </a:p>
          <a:p>
            <a:pPr marL="0" indent="0">
              <a:buFontTx/>
              <a:buChar char="•"/>
            </a:pPr>
            <a:r>
              <a:rPr lang="en-CA" altLang="en-US" sz="1600" smtClean="0"/>
              <a:t> Finally, any lines after the function name which begin with </a:t>
            </a:r>
            <a:r>
              <a:rPr lang="en-CA" altLang="en-US" sz="1600" smtClean="0">
                <a:solidFill>
                  <a:srgbClr val="008000"/>
                </a:solidFill>
                <a:latin typeface="Courier New" pitchFamily="49" charset="0"/>
                <a:cs typeface="Courier New" pitchFamily="49" charset="0"/>
              </a:rPr>
              <a:t>%</a:t>
            </a:r>
            <a:r>
              <a:rPr lang="en-CA" altLang="en-US" sz="1600" smtClean="0"/>
              <a:t> will serve as the help text when the function is called using the </a:t>
            </a:r>
            <a:r>
              <a:rPr lang="en-CA" altLang="en-US" sz="1600" smtClean="0">
                <a:latin typeface="Courier New" pitchFamily="49" charset="0"/>
                <a:cs typeface="Courier New" pitchFamily="49" charset="0"/>
              </a:rPr>
              <a:t>help</a:t>
            </a:r>
            <a:r>
              <a:rPr lang="en-CA" altLang="en-US" sz="1600" smtClean="0"/>
              <a:t> command.</a:t>
            </a:r>
          </a:p>
        </p:txBody>
      </p:sp>
      <p:sp>
        <p:nvSpPr>
          <p:cNvPr id="23555" name="Title 2"/>
          <p:cNvSpPr>
            <a:spLocks noGrp="1"/>
          </p:cNvSpPr>
          <p:nvPr>
            <p:ph type="title"/>
          </p:nvPr>
        </p:nvSpPr>
        <p:spPr/>
        <p:txBody>
          <a:bodyPr/>
          <a:lstStyle/>
          <a:p>
            <a:r>
              <a:rPr lang="en-CA" altLang="en-US" smtClean="0"/>
              <a:t>FUNCTIONS</a:t>
            </a:r>
          </a:p>
        </p:txBody>
      </p:sp>
      <p:graphicFrame>
        <p:nvGraphicFramePr>
          <p:cNvPr id="5" name="Table 4"/>
          <p:cNvGraphicFramePr>
            <a:graphicFrameLocks noGrp="1"/>
          </p:cNvGraphicFramePr>
          <p:nvPr/>
        </p:nvGraphicFramePr>
        <p:xfrm>
          <a:off x="647700" y="4391025"/>
          <a:ext cx="7773988" cy="2286000"/>
        </p:xfrm>
        <a:graphic>
          <a:graphicData uri="http://schemas.openxmlformats.org/drawingml/2006/table">
            <a:tbl>
              <a:tblPr firstRow="1" bandRow="1">
                <a:tableStyleId>{2D5ABB26-0587-4C30-8999-92F81FD0307C}</a:tableStyleId>
              </a:tblPr>
              <a:tblGrid>
                <a:gridCol w="3897729"/>
                <a:gridCol w="3876259"/>
              </a:tblGrid>
              <a:tr h="1294685">
                <a:tc>
                  <a:txBody>
                    <a:bodyPr/>
                    <a:lstStyle/>
                    <a:p>
                      <a:r>
                        <a:rPr lang="en-CA" sz="1600" kern="1200" baseline="0" dirty="0" smtClean="0">
                          <a:solidFill>
                            <a:srgbClr val="0000FF"/>
                          </a:solidFill>
                          <a:latin typeface="Courier New" pitchFamily="49" charset="0"/>
                          <a:ea typeface="+mn-ea"/>
                          <a:cs typeface="Courier New" pitchFamily="49" charset="0"/>
                        </a:rPr>
                        <a:t>function</a:t>
                      </a:r>
                      <a:r>
                        <a:rPr lang="en-CA" sz="1600" kern="1200" baseline="0" dirty="0" smtClean="0">
                          <a:solidFill>
                            <a:schemeClr val="tx1"/>
                          </a:solidFill>
                          <a:latin typeface="Courier New" pitchFamily="49" charset="0"/>
                          <a:ea typeface="+mn-ea"/>
                          <a:cs typeface="Courier New" pitchFamily="49" charset="0"/>
                        </a:rPr>
                        <a:t> a = </a:t>
                      </a:r>
                      <a:r>
                        <a:rPr lang="en-CA" sz="1600" kern="1200" baseline="0" dirty="0" err="1" smtClean="0">
                          <a:solidFill>
                            <a:schemeClr val="tx1"/>
                          </a:solidFill>
                          <a:latin typeface="Courier New" pitchFamily="49" charset="0"/>
                          <a:ea typeface="+mn-ea"/>
                          <a:cs typeface="Courier New" pitchFamily="49" charset="0"/>
                        </a:rPr>
                        <a:t>triarea</a:t>
                      </a:r>
                      <a:r>
                        <a:rPr lang="en-CA" sz="1600" kern="1200" baseline="0" dirty="0" smtClean="0">
                          <a:solidFill>
                            <a:schemeClr val="tx1"/>
                          </a:solidFill>
                          <a:latin typeface="Courier New" pitchFamily="49" charset="0"/>
                          <a:ea typeface="+mn-ea"/>
                          <a:cs typeface="Courier New" pitchFamily="49" charset="0"/>
                        </a:rPr>
                        <a:t>(b, h)</a:t>
                      </a:r>
                    </a:p>
                    <a:p>
                      <a:r>
                        <a:rPr lang="en-CA" sz="1600" kern="1200" baseline="0" dirty="0" smtClean="0">
                          <a:solidFill>
                            <a:srgbClr val="008000"/>
                          </a:solidFill>
                          <a:latin typeface="Courier New" pitchFamily="49" charset="0"/>
                          <a:ea typeface="+mn-ea"/>
                          <a:cs typeface="Courier New" pitchFamily="49" charset="0"/>
                        </a:rPr>
                        <a:t>% This function calculates</a:t>
                      </a:r>
                    </a:p>
                    <a:p>
                      <a:r>
                        <a:rPr lang="en-CA" sz="1600" kern="1200" baseline="0" dirty="0" smtClean="0">
                          <a:solidFill>
                            <a:srgbClr val="008000"/>
                          </a:solidFill>
                          <a:latin typeface="Courier New" pitchFamily="49" charset="0"/>
                          <a:ea typeface="+mn-ea"/>
                          <a:cs typeface="Courier New" pitchFamily="49" charset="0"/>
                        </a:rPr>
                        <a:t>% the area of a triangle.</a:t>
                      </a:r>
                    </a:p>
                    <a:p>
                      <a:r>
                        <a:rPr lang="en-CA" sz="1600" kern="1200" baseline="0" dirty="0" smtClean="0">
                          <a:solidFill>
                            <a:srgbClr val="008000"/>
                          </a:solidFill>
                          <a:latin typeface="Courier New" pitchFamily="49" charset="0"/>
                          <a:ea typeface="+mn-ea"/>
                          <a:cs typeface="Courier New" pitchFamily="49" charset="0"/>
                        </a:rPr>
                        <a:t>% INPUTS: b - base, h - height</a:t>
                      </a:r>
                    </a:p>
                    <a:p>
                      <a:r>
                        <a:rPr lang="en-CA" sz="1600" kern="1200" baseline="0" dirty="0" smtClean="0">
                          <a:solidFill>
                            <a:srgbClr val="008000"/>
                          </a:solidFill>
                          <a:latin typeface="Courier New" pitchFamily="49" charset="0"/>
                          <a:ea typeface="+mn-ea"/>
                          <a:cs typeface="Courier New" pitchFamily="49" charset="0"/>
                        </a:rPr>
                        <a:t>% OUTPUTS: a – area</a:t>
                      </a:r>
                    </a:p>
                    <a:p>
                      <a:r>
                        <a:rPr lang="en-CA" sz="1600" kern="1200" baseline="0" dirty="0" smtClean="0">
                          <a:solidFill>
                            <a:schemeClr val="tx1"/>
                          </a:solidFill>
                          <a:latin typeface="Courier New" pitchFamily="49" charset="0"/>
                          <a:ea typeface="+mn-ea"/>
                          <a:cs typeface="Courier New" pitchFamily="49" charset="0"/>
                        </a:rPr>
                        <a:t>a = 0.5*(b.* h);</a:t>
                      </a:r>
                    </a:p>
                    <a:p>
                      <a:r>
                        <a:rPr lang="en-CA" sz="1600" kern="1200" baseline="0" dirty="0" smtClean="0">
                          <a:solidFill>
                            <a:srgbClr val="0000FF"/>
                          </a:solidFill>
                          <a:latin typeface="Courier New" pitchFamily="49" charset="0"/>
                          <a:ea typeface="+mn-ea"/>
                          <a:cs typeface="Courier New" pitchFamily="49" charset="0"/>
                        </a:rPr>
                        <a:t>end</a:t>
                      </a:r>
                    </a:p>
                    <a:p>
                      <a:endParaRPr lang="en-CA" sz="1600" baseline="0" dirty="0" smtClean="0">
                        <a:latin typeface="Courier New" pitchFamily="49" charset="0"/>
                        <a:cs typeface="Courier New" pitchFamily="49" charset="0"/>
                      </a:endParaRPr>
                    </a:p>
                    <a:p>
                      <a:endParaRPr lang="en-CA" sz="1600" dirty="0">
                        <a:latin typeface="Courier New" pitchFamily="49" charset="0"/>
                        <a:cs typeface="Courier New" pitchFamily="49" charset="0"/>
                      </a:endParaRPr>
                    </a:p>
                  </a:txBody>
                  <a:tcPr marL="91433" marR="91433"/>
                </a:tc>
                <a:tc>
                  <a:txBody>
                    <a:bodyPr/>
                    <a:lstStyle/>
                    <a:p>
                      <a:endParaRPr lang="en-CA" sz="160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&gt;&gt; help </a:t>
                      </a:r>
                      <a:r>
                        <a:rPr lang="en-CA" sz="1600" dirty="0" err="1" smtClean="0">
                          <a:solidFill>
                            <a:srgbClr val="CC00CC"/>
                          </a:solidFill>
                          <a:latin typeface="Courier New" pitchFamily="49" charset="0"/>
                          <a:cs typeface="Courier New" pitchFamily="49" charset="0"/>
                        </a:rPr>
                        <a:t>triarea</a:t>
                      </a:r>
                      <a:endParaRPr lang="en-CA" sz="1600" dirty="0" smtClean="0">
                        <a:solidFill>
                          <a:srgbClr val="CC00CC"/>
                        </a:solidFill>
                        <a:latin typeface="Courier New" pitchFamily="49" charset="0"/>
                        <a:cs typeface="Courier New" pitchFamily="49" charset="0"/>
                      </a:endParaRPr>
                    </a:p>
                    <a:p>
                      <a:r>
                        <a:rPr lang="en-CA" sz="1600" dirty="0" smtClean="0">
                          <a:latin typeface="Courier New" pitchFamily="49" charset="0"/>
                          <a:cs typeface="Courier New" pitchFamily="49" charset="0"/>
                        </a:rPr>
                        <a:t>  This function calculates </a:t>
                      </a:r>
                    </a:p>
                    <a:p>
                      <a:r>
                        <a:rPr lang="en-CA" sz="1600" dirty="0" smtClean="0">
                          <a:latin typeface="Courier New" pitchFamily="49" charset="0"/>
                          <a:cs typeface="Courier New" pitchFamily="49" charset="0"/>
                        </a:rPr>
                        <a:t>  the area of a triangle.</a:t>
                      </a:r>
                    </a:p>
                    <a:p>
                      <a:r>
                        <a:rPr lang="en-CA" sz="1600" dirty="0" smtClean="0">
                          <a:latin typeface="Courier New" pitchFamily="49" charset="0"/>
                          <a:cs typeface="Courier New" pitchFamily="49" charset="0"/>
                        </a:rPr>
                        <a:t>  INPUTS: b - base, h - height</a:t>
                      </a:r>
                    </a:p>
                    <a:p>
                      <a:r>
                        <a:rPr lang="en-CA" sz="1600" dirty="0" smtClean="0">
                          <a:latin typeface="Courier New" pitchFamily="49" charset="0"/>
                          <a:cs typeface="Courier New" pitchFamily="49" charset="0"/>
                        </a:rPr>
                        <a:t>  OUTPUTS: a - area</a:t>
                      </a:r>
                      <a:endParaRPr lang="en-CA" sz="1600" dirty="0">
                        <a:latin typeface="Courier New" pitchFamily="49" charset="0"/>
                        <a:cs typeface="Courier New" pitchFamily="49" charset="0"/>
                      </a:endParaRPr>
                    </a:p>
                  </a:txBody>
                  <a:tcPr marL="91433" marR="91433"/>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le 6"/>
          <p:cNvGraphicFramePr>
            <a:graphicFrameLocks noGrp="1"/>
          </p:cNvGraphicFramePr>
          <p:nvPr/>
        </p:nvGraphicFramePr>
        <p:xfrm>
          <a:off x="788988" y="2894013"/>
          <a:ext cx="7773987" cy="822678"/>
        </p:xfrm>
        <a:graphic>
          <a:graphicData uri="http://schemas.openxmlformats.org/drawingml/2006/table">
            <a:tbl>
              <a:tblPr firstRow="1" bandRow="1">
                <a:tableStyleId>{2D5ABB26-0587-4C30-8999-92F81FD0307C}</a:tableStyleId>
              </a:tblPr>
              <a:tblGrid>
                <a:gridCol w="3897729"/>
                <a:gridCol w="3876258"/>
              </a:tblGrid>
              <a:tr h="822325">
                <a:tc>
                  <a:txBody>
                    <a:bodyPr/>
                    <a:lstStyle/>
                    <a:p>
                      <a:r>
                        <a:rPr lang="en-CA" sz="1600" dirty="0" smtClean="0">
                          <a:latin typeface="Courier New" pitchFamily="49" charset="0"/>
                          <a:cs typeface="Courier New" pitchFamily="49" charset="0"/>
                        </a:rPr>
                        <a:t>&gt;&gt; b = 99;</a:t>
                      </a:r>
                      <a:br>
                        <a:rPr lang="en-CA" sz="1600" dirty="0" smtClean="0">
                          <a:latin typeface="Courier New" pitchFamily="49" charset="0"/>
                          <a:cs typeface="Courier New" pitchFamily="49" charset="0"/>
                        </a:rPr>
                      </a:br>
                      <a:r>
                        <a:rPr lang="en-CA" sz="1600" dirty="0" smtClean="0">
                          <a:latin typeface="Courier New" pitchFamily="49" charset="0"/>
                          <a:cs typeface="Courier New" pitchFamily="49" charset="0"/>
                        </a:rPr>
                        <a:t>&gt;&gt; a3 = </a:t>
                      </a:r>
                      <a:r>
                        <a:rPr lang="en-CA" sz="1600" dirty="0" err="1" smtClean="0">
                          <a:latin typeface="Courier New" pitchFamily="49" charset="0"/>
                          <a:cs typeface="Courier New" pitchFamily="49" charset="0"/>
                        </a:rPr>
                        <a:t>triarea</a:t>
                      </a:r>
                      <a:r>
                        <a:rPr lang="en-CA" sz="1600" dirty="0" smtClean="0">
                          <a:latin typeface="Courier New" pitchFamily="49" charset="0"/>
                          <a:cs typeface="Courier New" pitchFamily="49" charset="0"/>
                        </a:rPr>
                        <a:t>(2,4);</a:t>
                      </a:r>
                      <a:endParaRPr lang="en-CA" sz="1600" dirty="0">
                        <a:latin typeface="Courier New" pitchFamily="49" charset="0"/>
                        <a:cs typeface="Courier New" pitchFamily="49" charset="0"/>
                      </a:endParaRPr>
                    </a:p>
                  </a:txBody>
                  <a:tcPr marL="91433" marR="91433" marT="45579" marB="45579"/>
                </a:tc>
                <a:tc>
                  <a:txBody>
                    <a:bodyPr/>
                    <a:lstStyle/>
                    <a:p>
                      <a:r>
                        <a:rPr lang="en-CA" sz="1600" dirty="0" smtClean="0">
                          <a:latin typeface="Courier New" pitchFamily="49" charset="0"/>
                          <a:cs typeface="Courier New" pitchFamily="49" charset="0"/>
                        </a:rPr>
                        <a:t>&gt;&gt; b</a:t>
                      </a:r>
                    </a:p>
                    <a:p>
                      <a:r>
                        <a:rPr lang="en-CA" sz="1600" dirty="0" smtClean="0">
                          <a:latin typeface="Courier New" pitchFamily="49" charset="0"/>
                          <a:cs typeface="Courier New" pitchFamily="49" charset="0"/>
                        </a:rPr>
                        <a:t>b =</a:t>
                      </a:r>
                      <a:r>
                        <a:rPr lang="en-CA" sz="1600" baseline="0" dirty="0" smtClean="0">
                          <a:latin typeface="Courier New" pitchFamily="49" charset="0"/>
                          <a:cs typeface="Courier New" pitchFamily="49" charset="0"/>
                        </a:rPr>
                        <a:t> </a:t>
                      </a:r>
                    </a:p>
                    <a:p>
                      <a:r>
                        <a:rPr lang="en-CA" sz="1600" dirty="0" smtClean="0">
                          <a:latin typeface="Courier New" pitchFamily="49" charset="0"/>
                          <a:cs typeface="Courier New" pitchFamily="49" charset="0"/>
                        </a:rPr>
                        <a:t>99</a:t>
                      </a:r>
                      <a:endParaRPr lang="en-CA" sz="1600" dirty="0">
                        <a:latin typeface="Courier New" pitchFamily="49" charset="0"/>
                        <a:cs typeface="Courier New" pitchFamily="49" charset="0"/>
                      </a:endParaRPr>
                    </a:p>
                  </a:txBody>
                  <a:tcPr marL="91433" marR="91433" marT="45579" marB="45579"/>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390525" y="963613"/>
            <a:ext cx="7772400" cy="4822825"/>
          </a:xfrm>
        </p:spPr>
        <p:txBody>
          <a:bodyPr/>
          <a:lstStyle/>
          <a:p>
            <a:pPr marL="0" indent="0">
              <a:defRPr/>
            </a:pPr>
            <a:r>
              <a:rPr lang="en-CA" altLang="en-US" sz="1600" b="1" i="1" u="sng" dirty="0" smtClean="0">
                <a:solidFill>
                  <a:srgbClr val="CC00CC"/>
                </a:solidFill>
                <a:effectLst>
                  <a:outerShdw blurRad="38100" dist="38100" dir="2700000" algn="tl">
                    <a:srgbClr val="000000">
                      <a:alpha val="43137"/>
                    </a:srgbClr>
                  </a:outerShdw>
                </a:effectLst>
              </a:rPr>
              <a:t>Solution A: Running a simple Script</a:t>
            </a:r>
          </a:p>
          <a:p>
            <a:pPr marL="0" indent="0">
              <a:buFontTx/>
              <a:buChar char="•"/>
              <a:defRPr/>
            </a:pPr>
            <a:endParaRPr lang="en-CA" altLang="en-US" sz="1600" dirty="0" smtClean="0"/>
          </a:p>
          <a:p>
            <a:pPr marL="0" indent="0">
              <a:buFontTx/>
              <a:buChar char="•"/>
              <a:defRPr/>
            </a:pPr>
            <a:endParaRPr lang="en-CA" altLang="en-US" sz="1600" dirty="0" smtClean="0"/>
          </a:p>
          <a:p>
            <a:pPr marL="0" indent="0">
              <a:defRPr/>
            </a:pPr>
            <a:endParaRPr lang="pt-BR" altLang="en-US" sz="1600" dirty="0" smtClean="0">
              <a:solidFill>
                <a:srgbClr val="0000FF"/>
              </a:solidFill>
              <a:latin typeface="Courier New" pitchFamily="49" charset="0"/>
              <a:cs typeface="Courier New" pitchFamily="49" charset="0"/>
            </a:endParaRPr>
          </a:p>
          <a:p>
            <a:pPr marL="0" indent="0">
              <a:defRPr/>
            </a:pPr>
            <a:endParaRPr lang="pt-BR" altLang="en-US" sz="1600" dirty="0">
              <a:solidFill>
                <a:srgbClr val="0000FF"/>
              </a:solidFill>
              <a:latin typeface="Courier New" pitchFamily="49" charset="0"/>
              <a:cs typeface="Courier New" pitchFamily="49" charset="0"/>
            </a:endParaRPr>
          </a:p>
          <a:p>
            <a:pPr marL="0" indent="0">
              <a:defRPr/>
            </a:pPr>
            <a:endParaRPr lang="pt-BR" altLang="en-US" sz="1600" dirty="0">
              <a:solidFill>
                <a:srgbClr val="0000FF"/>
              </a:solidFill>
              <a:latin typeface="Courier New" pitchFamily="49" charset="0"/>
              <a:cs typeface="Courier New" pitchFamily="49" charset="0"/>
            </a:endParaRPr>
          </a:p>
          <a:p>
            <a:pPr marL="0" indent="0">
              <a:defRPr/>
            </a:pPr>
            <a:r>
              <a:rPr lang="en-CA" altLang="en-US" sz="1600" b="1" i="1" dirty="0" smtClean="0">
                <a:solidFill>
                  <a:srgbClr val="CC00CC"/>
                </a:solidFill>
                <a:effectLst>
                  <a:outerShdw blurRad="38100" dist="38100" dir="2700000" algn="tl">
                    <a:srgbClr val="000000">
                      <a:alpha val="43137"/>
                    </a:srgbClr>
                  </a:outerShdw>
                </a:effectLst>
              </a:rPr>
              <a:t> </a:t>
            </a:r>
            <a:r>
              <a:rPr lang="en-CA" altLang="en-US" sz="1600" b="1" i="1" u="sng" dirty="0" smtClean="0">
                <a:solidFill>
                  <a:srgbClr val="CC00CC"/>
                </a:solidFill>
                <a:effectLst>
                  <a:outerShdw blurRad="38100" dist="38100" dir="2700000" algn="tl">
                    <a:srgbClr val="000000">
                      <a:alpha val="43137"/>
                    </a:srgbClr>
                  </a:outerShdw>
                </a:effectLst>
              </a:rPr>
              <a:t>Solution B: Calling a Function </a:t>
            </a:r>
            <a:endParaRPr lang="pt-BR" altLang="en-US" sz="1600" b="1" i="1" u="sng" dirty="0" smtClean="0">
              <a:solidFill>
                <a:srgbClr val="CC00CC"/>
              </a:solidFill>
              <a:effectLst>
                <a:outerShdw blurRad="38100" dist="38100" dir="2700000" algn="tl">
                  <a:srgbClr val="000000">
                    <a:alpha val="43137"/>
                  </a:srgbClr>
                </a:outerShdw>
              </a:effectLst>
              <a:latin typeface="Courier New" pitchFamily="49" charset="0"/>
              <a:cs typeface="Courier New" pitchFamily="49" charset="0"/>
            </a:endParaRPr>
          </a:p>
          <a:p>
            <a:pPr marL="0" indent="0">
              <a:defRPr/>
            </a:pPr>
            <a:endParaRPr lang="pt-BR" altLang="en-US" sz="1600" dirty="0">
              <a:solidFill>
                <a:srgbClr val="0000FF"/>
              </a:solidFill>
              <a:latin typeface="Courier New" pitchFamily="49" charset="0"/>
              <a:cs typeface="Courier New" pitchFamily="49" charset="0"/>
            </a:endParaRPr>
          </a:p>
          <a:p>
            <a:pPr marL="0" indent="0">
              <a:defRPr/>
            </a:pPr>
            <a:r>
              <a:rPr lang="pt-BR" altLang="en-US" sz="1600" dirty="0" smtClean="0">
                <a:solidFill>
                  <a:srgbClr val="0000FF"/>
                </a:solidFill>
                <a:latin typeface="Courier New" pitchFamily="49" charset="0"/>
                <a:cs typeface="Courier New" pitchFamily="49" charset="0"/>
              </a:rPr>
              <a:t>function</a:t>
            </a:r>
            <a:r>
              <a:rPr lang="pt-BR" altLang="en-US" sz="1600" dirty="0" smtClean="0">
                <a:latin typeface="Courier New" pitchFamily="49" charset="0"/>
                <a:cs typeface="Courier New" pitchFamily="49" charset="0"/>
              </a:rPr>
              <a:t> a = triarea(b, h) </a:t>
            </a:r>
          </a:p>
          <a:p>
            <a:pPr marL="0" indent="0">
              <a:defRPr/>
            </a:pPr>
            <a:r>
              <a:rPr lang="pt-BR" altLang="en-US" sz="1600" dirty="0" smtClean="0">
                <a:latin typeface="Courier New" pitchFamily="49" charset="0"/>
                <a:cs typeface="Courier New" pitchFamily="49" charset="0"/>
              </a:rPr>
              <a:t>a = 0.5*(b.* h);</a:t>
            </a:r>
          </a:p>
          <a:p>
            <a:pPr marL="0" indent="0">
              <a:spcAft>
                <a:spcPts val="1200"/>
              </a:spcAft>
              <a:defRPr/>
            </a:pPr>
            <a:r>
              <a:rPr lang="pt-BR" altLang="en-US" sz="1600" dirty="0" smtClean="0">
                <a:solidFill>
                  <a:srgbClr val="0000FF"/>
                </a:solidFill>
                <a:latin typeface="Courier New" pitchFamily="49" charset="0"/>
                <a:cs typeface="Courier New" pitchFamily="49" charset="0"/>
              </a:rPr>
              <a:t>end</a:t>
            </a:r>
            <a:endParaRPr lang="pt-BR" altLang="en-US" sz="1600" dirty="0" smtClean="0">
              <a:latin typeface="Courier New" pitchFamily="49" charset="0"/>
              <a:cs typeface="Courier New" pitchFamily="49" charset="0"/>
            </a:endParaRPr>
          </a:p>
        </p:txBody>
      </p:sp>
      <p:sp>
        <p:nvSpPr>
          <p:cNvPr id="24579" name="Title 2"/>
          <p:cNvSpPr>
            <a:spLocks noGrp="1"/>
          </p:cNvSpPr>
          <p:nvPr>
            <p:ph type="title"/>
          </p:nvPr>
        </p:nvSpPr>
        <p:spPr/>
        <p:txBody>
          <a:bodyPr/>
          <a:lstStyle/>
          <a:p>
            <a:r>
              <a:rPr lang="en-CA" altLang="en-US" smtClean="0"/>
              <a:t>FUNCTIONS</a:t>
            </a:r>
          </a:p>
        </p:txBody>
      </p:sp>
      <p:graphicFrame>
        <p:nvGraphicFramePr>
          <p:cNvPr id="5" name="Table 4"/>
          <p:cNvGraphicFramePr>
            <a:graphicFrameLocks noGrp="1"/>
          </p:cNvGraphicFramePr>
          <p:nvPr/>
        </p:nvGraphicFramePr>
        <p:xfrm>
          <a:off x="365125" y="1485900"/>
          <a:ext cx="7813676" cy="822678"/>
        </p:xfrm>
        <a:graphic>
          <a:graphicData uri="http://schemas.openxmlformats.org/drawingml/2006/table">
            <a:tbl>
              <a:tblPr firstRow="1" bandRow="1">
                <a:tableStyleId>{2D5ABB26-0587-4C30-8999-92F81FD0307C}</a:tableStyleId>
              </a:tblPr>
              <a:tblGrid>
                <a:gridCol w="3906838"/>
                <a:gridCol w="3906838"/>
              </a:tblGrid>
              <a:tr h="822325">
                <a:tc>
                  <a:txBody>
                    <a:bodyPr/>
                    <a:lstStyle/>
                    <a:p>
                      <a:r>
                        <a:rPr lang="pt-BR" sz="1600" dirty="0" smtClean="0">
                          <a:latin typeface="Courier New" pitchFamily="49" charset="0"/>
                          <a:cs typeface="Courier New" pitchFamily="49" charset="0"/>
                        </a:rPr>
                        <a:t>b = 5; </a:t>
                      </a:r>
                    </a:p>
                    <a:p>
                      <a:r>
                        <a:rPr lang="pt-BR" sz="1600" dirty="0" smtClean="0">
                          <a:latin typeface="Courier New" pitchFamily="49" charset="0"/>
                          <a:cs typeface="Courier New" pitchFamily="49" charset="0"/>
                        </a:rPr>
                        <a:t>h = 3; </a:t>
                      </a:r>
                    </a:p>
                    <a:p>
                      <a:r>
                        <a:rPr lang="pt-BR" sz="1600" dirty="0" smtClean="0">
                          <a:latin typeface="Courier New" pitchFamily="49" charset="0"/>
                          <a:cs typeface="Courier New" pitchFamily="49" charset="0"/>
                        </a:rPr>
                        <a:t>a = 0.5*(b.* h)</a:t>
                      </a:r>
                      <a:endParaRPr lang="en-CA" sz="1600" dirty="0">
                        <a:latin typeface="Courier New" pitchFamily="49" charset="0"/>
                        <a:cs typeface="Courier New" pitchFamily="49" charset="0"/>
                      </a:endParaRPr>
                    </a:p>
                  </a:txBody>
                  <a:tcPr marL="91446" marR="91446" marT="45579" marB="45579"/>
                </a:tc>
                <a:tc>
                  <a:txBody>
                    <a:bodyPr/>
                    <a:lstStyle/>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a = </a:t>
                      </a:r>
                    </a:p>
                    <a:p>
                      <a:r>
                        <a:rPr lang="en-CA" sz="1600" dirty="0" smtClean="0">
                          <a:latin typeface="Courier New" pitchFamily="49" charset="0"/>
                          <a:cs typeface="Courier New" pitchFamily="49" charset="0"/>
                        </a:rPr>
                        <a:t>    7.5000</a:t>
                      </a:r>
                      <a:endParaRPr lang="en-CA" sz="1600" dirty="0">
                        <a:latin typeface="Courier New" pitchFamily="49" charset="0"/>
                        <a:cs typeface="Courier New" pitchFamily="49" charset="0"/>
                      </a:endParaRPr>
                    </a:p>
                  </a:txBody>
                  <a:tcPr marL="91446" marR="91446" marT="45579" marB="45579"/>
                </a:tc>
              </a:tr>
            </a:tbl>
          </a:graphicData>
        </a:graphic>
      </p:graphicFrame>
      <p:graphicFrame>
        <p:nvGraphicFramePr>
          <p:cNvPr id="6" name="Table 5"/>
          <p:cNvGraphicFramePr>
            <a:graphicFrameLocks noGrp="1"/>
          </p:cNvGraphicFramePr>
          <p:nvPr/>
        </p:nvGraphicFramePr>
        <p:xfrm>
          <a:off x="392113" y="4322763"/>
          <a:ext cx="7786688" cy="579437"/>
        </p:xfrm>
        <a:graphic>
          <a:graphicData uri="http://schemas.openxmlformats.org/drawingml/2006/table">
            <a:tbl>
              <a:tblPr firstRow="1" bandRow="1">
                <a:tableStyleId>{2D5ABB26-0587-4C30-8999-92F81FD0307C}</a:tableStyleId>
              </a:tblPr>
              <a:tblGrid>
                <a:gridCol w="3893344"/>
                <a:gridCol w="3893344"/>
              </a:tblGrid>
              <a:tr h="579437">
                <a:tc>
                  <a:txBody>
                    <a:bodyPr/>
                    <a:lstStyle/>
                    <a:p>
                      <a:r>
                        <a:rPr lang="en-CA" sz="1600" dirty="0" smtClean="0">
                          <a:latin typeface="Courier New" pitchFamily="49" charset="0"/>
                          <a:cs typeface="Courier New" pitchFamily="49" charset="0"/>
                        </a:rPr>
                        <a:t>a1 = </a:t>
                      </a:r>
                      <a:r>
                        <a:rPr lang="en-CA" sz="1600" dirty="0" err="1" smtClean="0">
                          <a:latin typeface="Courier New" pitchFamily="49" charset="0"/>
                          <a:cs typeface="Courier New" pitchFamily="49" charset="0"/>
                        </a:rPr>
                        <a:t>triarea</a:t>
                      </a:r>
                      <a:r>
                        <a:rPr lang="en-CA" sz="1600" dirty="0" smtClean="0">
                          <a:latin typeface="Courier New" pitchFamily="49" charset="0"/>
                          <a:cs typeface="Courier New" pitchFamily="49" charset="0"/>
                        </a:rPr>
                        <a:t>(5,3) </a:t>
                      </a:r>
                    </a:p>
                  </a:txBody>
                  <a:tcPr marL="91431" marR="91431" marT="45745" marB="45745"/>
                </a:tc>
                <a:tc>
                  <a:txBody>
                    <a:bodyPr/>
                    <a:lstStyle/>
                    <a:p>
                      <a:r>
                        <a:rPr lang="en-CA" sz="1600" dirty="0" smtClean="0">
                          <a:latin typeface="Courier New" pitchFamily="49" charset="0"/>
                          <a:cs typeface="Courier New" pitchFamily="49" charset="0"/>
                        </a:rPr>
                        <a:t>a1 = 7.5000</a:t>
                      </a:r>
                    </a:p>
                  </a:txBody>
                  <a:tcPr marL="91431" marR="91431" marT="45745" marB="45745"/>
                </a:tc>
              </a:tr>
            </a:tbl>
          </a:graphicData>
        </a:graphic>
      </p:graphicFrame>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24587" name="CasellaDiTesto 7"/>
          <p:cNvSpPr txBox="1">
            <a:spLocks noChangeArrowheads="1"/>
          </p:cNvSpPr>
          <p:nvPr/>
        </p:nvSpPr>
        <p:spPr bwMode="auto">
          <a:xfrm>
            <a:off x="120650" y="5164138"/>
            <a:ext cx="8566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lgn="ctr">
              <a:spcBef>
                <a:spcPct val="0"/>
              </a:spcBef>
              <a:buClrTx/>
            </a:pPr>
            <a:r>
              <a:rPr lang="it-IT" altLang="en-US" sz="1600" i="1">
                <a:latin typeface="Arial" pitchFamily="34" charset="0"/>
              </a:rPr>
              <a:t>Which of the two solutions is faster ?</a:t>
            </a:r>
            <a:endParaRPr lang="en-GB" altLang="en-US" sz="1600" i="1">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2"/>
          <p:cNvSpPr>
            <a:spLocks noGrp="1"/>
          </p:cNvSpPr>
          <p:nvPr>
            <p:ph type="title"/>
          </p:nvPr>
        </p:nvSpPr>
        <p:spPr/>
        <p:txBody>
          <a:bodyPr/>
          <a:lstStyle/>
          <a:p>
            <a:r>
              <a:rPr lang="it-IT" altLang="en-US" dirty="0" smtClean="0"/>
              <a:t>ENSC180 CALENDAR</a:t>
            </a:r>
            <a:endParaRPr lang="en-GB" altLang="en-US" dirty="0" smtClean="0"/>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8" name="Tabella 7"/>
          <p:cNvGraphicFramePr>
            <a:graphicFrameLocks noGrp="1"/>
          </p:cNvGraphicFramePr>
          <p:nvPr>
            <p:extLst>
              <p:ext uri="{D42A27DB-BD31-4B8C-83A1-F6EECF244321}">
                <p14:modId xmlns:p14="http://schemas.microsoft.com/office/powerpoint/2010/main" val="3943622051"/>
              </p:ext>
            </p:extLst>
          </p:nvPr>
        </p:nvGraphicFramePr>
        <p:xfrm>
          <a:off x="2221548" y="939165"/>
          <a:ext cx="4168775" cy="5362580"/>
        </p:xfrm>
        <a:graphic>
          <a:graphicData uri="http://schemas.openxmlformats.org/drawingml/2006/table">
            <a:tbl>
              <a:tblPr firstRow="1" bandRow="1">
                <a:tableStyleId>{5C22544A-7EE6-4342-B048-85BDC9FD1C3A}</a:tableStyleId>
              </a:tblPr>
              <a:tblGrid>
                <a:gridCol w="632040"/>
                <a:gridCol w="3536735"/>
              </a:tblGrid>
              <a:tr h="374954">
                <a:tc>
                  <a:txBody>
                    <a:bodyPr/>
                    <a:lstStyle/>
                    <a:p>
                      <a:r>
                        <a:rPr lang="en-US" sz="1800" noProof="0" dirty="0" smtClean="0"/>
                        <a:t>Unit</a:t>
                      </a:r>
                      <a:endParaRPr lang="en-US" sz="1800" noProof="0" dirty="0"/>
                    </a:p>
                  </a:txBody>
                  <a:tcPr marL="91432" marR="91432" marT="45709" marB="45709">
                    <a:solidFill>
                      <a:schemeClr val="accent2"/>
                    </a:solidFill>
                  </a:tcPr>
                </a:tc>
                <a:tc>
                  <a:txBody>
                    <a:bodyPr/>
                    <a:lstStyle/>
                    <a:p>
                      <a:r>
                        <a:rPr lang="en-US" sz="1800" noProof="0" dirty="0" smtClean="0"/>
                        <a:t>What</a:t>
                      </a:r>
                      <a:endParaRPr lang="en-US" sz="1800" noProof="0" dirty="0"/>
                    </a:p>
                  </a:txBody>
                  <a:tcPr marL="91432" marR="91432" marT="45709" marB="45709">
                    <a:solidFill>
                      <a:schemeClr val="accent2"/>
                    </a:solidFill>
                  </a:tcPr>
                </a:tc>
              </a:tr>
              <a:tr h="370751">
                <a:tc>
                  <a:txBody>
                    <a:bodyPr/>
                    <a:lstStyle/>
                    <a:p>
                      <a:r>
                        <a:rPr lang="en-US" sz="1800" kern="1200" noProof="0" dirty="0" smtClean="0">
                          <a:solidFill>
                            <a:schemeClr val="dk1"/>
                          </a:solidFill>
                          <a:latin typeface="+mn-lt"/>
                          <a:ea typeface="+mn-ea"/>
                          <a:cs typeface="+mn-cs"/>
                        </a:rPr>
                        <a:t>1</a:t>
                      </a:r>
                      <a:endParaRPr lang="en-US" sz="1800" kern="1200" noProof="0" dirty="0">
                        <a:solidFill>
                          <a:schemeClr val="dk1"/>
                        </a:solidFill>
                        <a:latin typeface="+mn-lt"/>
                        <a:ea typeface="+mn-ea"/>
                        <a:cs typeface="+mn-cs"/>
                      </a:endParaRPr>
                    </a:p>
                  </a:txBody>
                  <a:tcPr marL="91432" marR="91432" marT="45709" marB="45709"/>
                </a:tc>
                <a:tc>
                  <a:txBody>
                    <a:bodyPr/>
                    <a:lstStyle/>
                    <a:p>
                      <a:r>
                        <a:rPr lang="en-US" sz="1800" kern="1200" noProof="0" dirty="0" smtClean="0">
                          <a:solidFill>
                            <a:schemeClr val="dk1"/>
                          </a:solidFill>
                          <a:latin typeface="+mn-lt"/>
                          <a:ea typeface="+mn-ea"/>
                          <a:cs typeface="+mn-cs"/>
                        </a:rPr>
                        <a:t>Introduction to MATLAB</a:t>
                      </a:r>
                      <a:endParaRPr lang="en-US" sz="1800" kern="1200" noProof="0" dirty="0">
                        <a:solidFill>
                          <a:schemeClr val="dk1"/>
                        </a:solidFill>
                        <a:latin typeface="+mn-lt"/>
                        <a:ea typeface="+mn-ea"/>
                        <a:cs typeface="+mn-cs"/>
                      </a:endParaRPr>
                    </a:p>
                  </a:txBody>
                  <a:tcPr marL="91432" marR="91432" marT="45709" marB="45709"/>
                </a:tc>
              </a:tr>
              <a:tr h="370751">
                <a:tc>
                  <a:txBody>
                    <a:bodyPr/>
                    <a:lstStyle/>
                    <a:p>
                      <a:pPr marL="0" algn="l" defTabSz="457200" rtl="0" eaLnBrk="1" latinLnBrk="0" hangingPunct="1"/>
                      <a:r>
                        <a:rPr lang="en-US" sz="1800" b="1" kern="1200" noProof="0" dirty="0" smtClean="0">
                          <a:solidFill>
                            <a:srgbClr val="FF0000"/>
                          </a:solidFill>
                          <a:latin typeface="+mn-lt"/>
                          <a:ea typeface="+mn-ea"/>
                          <a:cs typeface="+mn-cs"/>
                        </a:rPr>
                        <a:t>2</a:t>
                      </a:r>
                      <a:endParaRPr lang="en-US" sz="1800" b="1" kern="1200" noProof="0" dirty="0">
                        <a:solidFill>
                          <a:srgbClr val="FF0000"/>
                        </a:solidFill>
                        <a:latin typeface="+mn-lt"/>
                        <a:ea typeface="+mn-ea"/>
                        <a:cs typeface="+mn-cs"/>
                      </a:endParaRPr>
                    </a:p>
                  </a:txBody>
                  <a:tcPr marL="91432" marR="91432" marT="45709" marB="45709"/>
                </a:tc>
                <a:tc>
                  <a:txBody>
                    <a:bodyPr/>
                    <a:lstStyle/>
                    <a:p>
                      <a:pPr marL="0" algn="l" defTabSz="457200" rtl="0" eaLnBrk="1" latinLnBrk="0" hangingPunct="1"/>
                      <a:r>
                        <a:rPr lang="en-US" sz="1800" b="1" kern="1200" noProof="0" dirty="0" smtClean="0">
                          <a:solidFill>
                            <a:srgbClr val="FF0000"/>
                          </a:solidFill>
                          <a:latin typeface="+mn-lt"/>
                          <a:ea typeface="+mn-ea"/>
                          <a:cs typeface="+mn-cs"/>
                        </a:rPr>
                        <a:t>Flow control &amp; Data Structures</a:t>
                      </a:r>
                      <a:endParaRPr lang="en-US" sz="1800" b="1" kern="1200" noProof="0" dirty="0">
                        <a:solidFill>
                          <a:srgbClr val="FF0000"/>
                        </a:solidFill>
                        <a:latin typeface="+mn-lt"/>
                        <a:ea typeface="+mn-ea"/>
                        <a:cs typeface="+mn-cs"/>
                      </a:endParaRPr>
                    </a:p>
                  </a:txBody>
                  <a:tcPr marL="91432" marR="91432" marT="45709" marB="45709"/>
                </a:tc>
              </a:tr>
              <a:tr h="370751">
                <a:tc>
                  <a:txBody>
                    <a:bodyPr/>
                    <a:lstStyle/>
                    <a:p>
                      <a:r>
                        <a:rPr lang="en-US" sz="1800" noProof="0" dirty="0" smtClean="0"/>
                        <a:t>3</a:t>
                      </a:r>
                      <a:endParaRPr lang="en-US" sz="1800" noProof="0" dirty="0"/>
                    </a:p>
                  </a:txBody>
                  <a:tcPr marL="91432" marR="91432" marT="45709" marB="45709"/>
                </a:tc>
                <a:tc>
                  <a:txBody>
                    <a:bodyPr/>
                    <a:lstStyle/>
                    <a:p>
                      <a:r>
                        <a:rPr lang="en-US" sz="1800" noProof="0" dirty="0" smtClean="0"/>
                        <a:t>Plotting</a:t>
                      </a:r>
                      <a:endParaRPr lang="en-US" sz="1800" noProof="0" dirty="0"/>
                    </a:p>
                  </a:txBody>
                  <a:tcPr marL="91432" marR="91432" marT="45709" marB="45709"/>
                </a:tc>
              </a:tr>
              <a:tr h="370751">
                <a:tc>
                  <a:txBody>
                    <a:bodyPr/>
                    <a:lstStyle/>
                    <a:p>
                      <a:r>
                        <a:rPr lang="en-US" sz="1800" noProof="0" dirty="0" smtClean="0"/>
                        <a:t>4</a:t>
                      </a:r>
                      <a:endParaRPr lang="en-US" sz="1800" noProof="0" dirty="0"/>
                    </a:p>
                  </a:txBody>
                  <a:tcPr marL="91432" marR="91432" marT="45709" marB="45709"/>
                </a:tc>
                <a:tc>
                  <a:txBody>
                    <a:bodyPr/>
                    <a:lstStyle/>
                    <a:p>
                      <a:r>
                        <a:rPr lang="en-US" sz="1800" noProof="0" dirty="0" smtClean="0"/>
                        <a:t>Strings &amp; File IO</a:t>
                      </a:r>
                      <a:endParaRPr lang="en-US" sz="1800" noProof="0" dirty="0"/>
                    </a:p>
                  </a:txBody>
                  <a:tcPr marL="91432" marR="91432" marT="45709" marB="45709"/>
                </a:tc>
              </a:tr>
              <a:tr h="370751">
                <a:tc>
                  <a:txBody>
                    <a:bodyPr/>
                    <a:lstStyle/>
                    <a:p>
                      <a:r>
                        <a:rPr lang="en-US" sz="1800" noProof="0" dirty="0" smtClean="0"/>
                        <a:t>5</a:t>
                      </a:r>
                      <a:endParaRPr lang="en-US" sz="1800" noProof="0" dirty="0"/>
                    </a:p>
                  </a:txBody>
                  <a:tcPr marL="91432" marR="91432" marT="45709" marB="45709"/>
                </a:tc>
                <a:tc>
                  <a:txBody>
                    <a:bodyPr/>
                    <a:lstStyle/>
                    <a:p>
                      <a:r>
                        <a:rPr lang="en-US" sz="1800" noProof="0" dirty="0" smtClean="0"/>
                        <a:t>Complex Numbers</a:t>
                      </a:r>
                      <a:endParaRPr lang="en-US" sz="1800" noProof="0" dirty="0"/>
                    </a:p>
                  </a:txBody>
                  <a:tcPr marL="91432" marR="91432" marT="45709" marB="45709"/>
                </a:tc>
              </a:tr>
              <a:tr h="370751">
                <a:tc>
                  <a:txBody>
                    <a:bodyPr/>
                    <a:lstStyle/>
                    <a:p>
                      <a:r>
                        <a:rPr lang="en-US" sz="1800" noProof="0" dirty="0" smtClean="0"/>
                        <a:t>6</a:t>
                      </a:r>
                      <a:endParaRPr lang="en-US" sz="1800" noProof="0" dirty="0"/>
                    </a:p>
                  </a:txBody>
                  <a:tcPr marL="91432" marR="91432" marT="45709" marB="45709"/>
                </a:tc>
                <a:tc>
                  <a:txBody>
                    <a:bodyPr/>
                    <a:lstStyle/>
                    <a:p>
                      <a:r>
                        <a:rPr lang="en-US" sz="1800" noProof="0" dirty="0" err="1" smtClean="0"/>
                        <a:t>Combinatorics</a:t>
                      </a:r>
                      <a:endParaRPr lang="en-US" sz="1800" noProof="0" dirty="0"/>
                    </a:p>
                  </a:txBody>
                  <a:tcPr marL="91432" marR="91432" marT="45709" marB="45709"/>
                </a:tc>
              </a:tr>
              <a:tr h="370751">
                <a:tc>
                  <a:txBody>
                    <a:bodyPr/>
                    <a:lstStyle/>
                    <a:p>
                      <a:r>
                        <a:rPr lang="en-US" sz="1800" noProof="0" dirty="0" smtClean="0"/>
                        <a:t>7</a:t>
                      </a:r>
                      <a:endParaRPr lang="en-US" sz="1800" noProof="0" dirty="0"/>
                    </a:p>
                  </a:txBody>
                  <a:tcPr marL="91432" marR="91432" marT="45709" marB="45709"/>
                </a:tc>
                <a:tc>
                  <a:txBody>
                    <a:bodyPr/>
                    <a:lstStyle/>
                    <a:p>
                      <a:r>
                        <a:rPr lang="en-US" sz="1800" baseline="0" noProof="0" dirty="0" smtClean="0"/>
                        <a:t>Linear </a:t>
                      </a:r>
                      <a:r>
                        <a:rPr lang="en-US" sz="1800" noProof="0" dirty="0" smtClean="0"/>
                        <a:t>Algebra</a:t>
                      </a:r>
                      <a:endParaRPr lang="en-US" sz="1800" noProof="0" dirty="0"/>
                    </a:p>
                  </a:txBody>
                  <a:tcPr marL="91432" marR="91432" marT="45709" marB="45709"/>
                </a:tc>
              </a:tr>
              <a:tr h="370751">
                <a:tc>
                  <a:txBody>
                    <a:bodyPr/>
                    <a:lstStyle/>
                    <a:p>
                      <a:r>
                        <a:rPr lang="en-US" sz="1800" noProof="0" dirty="0" smtClean="0"/>
                        <a:t>8</a:t>
                      </a:r>
                      <a:endParaRPr lang="en-US" sz="1800" noProof="0" dirty="0"/>
                    </a:p>
                  </a:txBody>
                  <a:tcPr marL="91432" marR="91432" marT="45709" marB="45709"/>
                </a:tc>
                <a:tc>
                  <a:txBody>
                    <a:bodyPr/>
                    <a:lstStyle/>
                    <a:p>
                      <a:r>
                        <a:rPr lang="en-US" sz="1800" noProof="0" dirty="0" smtClean="0"/>
                        <a:t>Statistics &amp; Data Analysis</a:t>
                      </a:r>
                      <a:endParaRPr lang="en-US" sz="1800" noProof="0" dirty="0"/>
                    </a:p>
                  </a:txBody>
                  <a:tcPr marL="91432" marR="91432" marT="45709" marB="45709"/>
                </a:tc>
              </a:tr>
              <a:tr h="640055">
                <a:tc>
                  <a:txBody>
                    <a:bodyPr/>
                    <a:lstStyle/>
                    <a:p>
                      <a:r>
                        <a:rPr lang="en-US" sz="1800" noProof="0" dirty="0" smtClean="0"/>
                        <a:t>9</a:t>
                      </a:r>
                      <a:endParaRPr lang="en-US" sz="1800" noProof="0" dirty="0"/>
                    </a:p>
                  </a:txBody>
                  <a:tcPr marL="91432" marR="91432" marT="45709" marB="45709"/>
                </a:tc>
                <a:tc>
                  <a:txBody>
                    <a:bodyPr/>
                    <a:lstStyle/>
                    <a:p>
                      <a:r>
                        <a:rPr lang="en-US" sz="1800" noProof="0" dirty="0" smtClean="0"/>
                        <a:t>Polynomial Approximation, Curve Fitting</a:t>
                      </a:r>
                      <a:endParaRPr lang="en-US" sz="1800" noProof="0" dirty="0"/>
                    </a:p>
                  </a:txBody>
                  <a:tcPr marL="91432" marR="91432" marT="45709" marB="45709"/>
                </a:tc>
              </a:tr>
              <a:tr h="640055">
                <a:tc>
                  <a:txBody>
                    <a:bodyPr/>
                    <a:lstStyle/>
                    <a:p>
                      <a:r>
                        <a:rPr lang="en-US" sz="1800" noProof="0" dirty="0" smtClean="0"/>
                        <a:t>10</a:t>
                      </a:r>
                      <a:endParaRPr lang="en-US" sz="1800" noProof="0" dirty="0"/>
                    </a:p>
                  </a:txBody>
                  <a:tcPr marL="91432" marR="91432" marT="45709" marB="45709"/>
                </a:tc>
                <a:tc>
                  <a:txBody>
                    <a:bodyPr/>
                    <a:lstStyle/>
                    <a:p>
                      <a:r>
                        <a:rPr lang="en-US" sz="1800" noProof="0" dirty="0" smtClean="0"/>
                        <a:t>Root</a:t>
                      </a:r>
                      <a:r>
                        <a:rPr lang="en-US" sz="1800" baseline="0" noProof="0" dirty="0" smtClean="0"/>
                        <a:t> Finding, Numerical Differentiation</a:t>
                      </a:r>
                      <a:endParaRPr lang="en-US" sz="1800" noProof="0" dirty="0"/>
                    </a:p>
                  </a:txBody>
                  <a:tcPr marL="91432" marR="91432" marT="45709" marB="45709"/>
                </a:tc>
              </a:tr>
              <a:tr h="370751">
                <a:tc>
                  <a:txBody>
                    <a:bodyPr/>
                    <a:lstStyle/>
                    <a:p>
                      <a:r>
                        <a:rPr lang="en-US" sz="1800" noProof="0" dirty="0" smtClean="0"/>
                        <a:t>11</a:t>
                      </a:r>
                      <a:endParaRPr lang="en-US" sz="1800" noProof="0" dirty="0"/>
                    </a:p>
                  </a:txBody>
                  <a:tcPr marL="91432" marR="91432" marT="45709" marB="45709"/>
                </a:tc>
                <a:tc>
                  <a:txBody>
                    <a:bodyPr/>
                    <a:lstStyle/>
                    <a:p>
                      <a:r>
                        <a:rPr lang="en-US" sz="1800" noProof="0" dirty="0" smtClean="0"/>
                        <a:t>Numerical Integration</a:t>
                      </a:r>
                      <a:endParaRPr lang="en-US" sz="1800" noProof="0" dirty="0"/>
                    </a:p>
                  </a:txBody>
                  <a:tcPr marL="91432" marR="91432" marT="45709" marB="45709"/>
                </a:tc>
              </a:tr>
              <a:tr h="370751">
                <a:tc>
                  <a:txBody>
                    <a:bodyPr/>
                    <a:lstStyle/>
                    <a:p>
                      <a:r>
                        <a:rPr lang="en-US" sz="1800" noProof="0" dirty="0" smtClean="0"/>
                        <a:t>12</a:t>
                      </a:r>
                      <a:endParaRPr lang="en-US" sz="1800" noProof="0" dirty="0"/>
                    </a:p>
                  </a:txBody>
                  <a:tcPr marL="91432" marR="91432" marT="45709" marB="45709"/>
                </a:tc>
                <a:tc>
                  <a:txBody>
                    <a:bodyPr/>
                    <a:lstStyle/>
                    <a:p>
                      <a:r>
                        <a:rPr lang="en-US" sz="1800" noProof="0" dirty="0" smtClean="0"/>
                        <a:t>MATLAB executable files</a:t>
                      </a:r>
                      <a:endParaRPr lang="en-US" sz="1800" noProof="0" dirty="0"/>
                    </a:p>
                  </a:txBody>
                  <a:tcPr marL="91432" marR="91432" marT="45709" marB="45709"/>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390525" y="963613"/>
            <a:ext cx="7772400" cy="4822825"/>
          </a:xfrm>
        </p:spPr>
        <p:txBody>
          <a:bodyPr/>
          <a:lstStyle/>
          <a:p>
            <a:pPr marL="0" indent="0">
              <a:defRPr/>
            </a:pPr>
            <a:r>
              <a:rPr lang="en-CA" altLang="en-US" sz="1600" b="1" i="1" u="sng" dirty="0" smtClean="0">
                <a:solidFill>
                  <a:srgbClr val="CC00CC"/>
                </a:solidFill>
                <a:effectLst>
                  <a:outerShdw blurRad="38100" dist="38100" dir="2700000" algn="tl">
                    <a:srgbClr val="000000">
                      <a:alpha val="43137"/>
                    </a:srgbClr>
                  </a:outerShdw>
                </a:effectLst>
              </a:rPr>
              <a:t>Solution A: Running a simple Script</a:t>
            </a:r>
          </a:p>
          <a:p>
            <a:pPr marL="0" indent="0">
              <a:buFontTx/>
              <a:buChar char="•"/>
              <a:defRPr/>
            </a:pPr>
            <a:endParaRPr lang="en-CA" altLang="en-US" sz="1600" dirty="0" smtClean="0"/>
          </a:p>
          <a:p>
            <a:pPr marL="0" indent="0">
              <a:buFontTx/>
              <a:buChar char="•"/>
              <a:defRPr/>
            </a:pPr>
            <a:endParaRPr lang="en-CA" altLang="en-US" sz="1600" dirty="0" smtClean="0"/>
          </a:p>
          <a:p>
            <a:pPr marL="0" indent="0">
              <a:defRPr/>
            </a:pPr>
            <a:endParaRPr lang="pt-BR" altLang="en-US" sz="1600" dirty="0" smtClean="0">
              <a:solidFill>
                <a:srgbClr val="0000FF"/>
              </a:solidFill>
              <a:latin typeface="Courier New" pitchFamily="49" charset="0"/>
              <a:cs typeface="Courier New" pitchFamily="49" charset="0"/>
            </a:endParaRPr>
          </a:p>
          <a:p>
            <a:pPr marL="0" indent="0">
              <a:defRPr/>
            </a:pPr>
            <a:endParaRPr lang="pt-BR" altLang="en-US" sz="1600" dirty="0">
              <a:solidFill>
                <a:srgbClr val="0000FF"/>
              </a:solidFill>
              <a:latin typeface="Courier New" pitchFamily="49" charset="0"/>
              <a:cs typeface="Courier New" pitchFamily="49" charset="0"/>
            </a:endParaRPr>
          </a:p>
          <a:p>
            <a:pPr marL="0" indent="0">
              <a:defRPr/>
            </a:pPr>
            <a:endParaRPr lang="pt-BR" altLang="en-US" sz="1600" dirty="0">
              <a:solidFill>
                <a:srgbClr val="0000FF"/>
              </a:solidFill>
              <a:latin typeface="Courier New" pitchFamily="49" charset="0"/>
              <a:cs typeface="Courier New" pitchFamily="49" charset="0"/>
            </a:endParaRPr>
          </a:p>
          <a:p>
            <a:pPr marL="0" indent="0">
              <a:defRPr/>
            </a:pPr>
            <a:r>
              <a:rPr lang="en-CA" altLang="en-US" sz="1600" b="1" i="1" dirty="0" smtClean="0">
                <a:solidFill>
                  <a:srgbClr val="CC00CC"/>
                </a:solidFill>
                <a:effectLst>
                  <a:outerShdw blurRad="38100" dist="38100" dir="2700000" algn="tl">
                    <a:srgbClr val="000000">
                      <a:alpha val="43137"/>
                    </a:srgbClr>
                  </a:outerShdw>
                </a:effectLst>
              </a:rPr>
              <a:t> </a:t>
            </a:r>
            <a:r>
              <a:rPr lang="en-CA" altLang="en-US" sz="1600" b="1" i="1" u="sng" dirty="0" smtClean="0">
                <a:solidFill>
                  <a:srgbClr val="CC00CC"/>
                </a:solidFill>
                <a:effectLst>
                  <a:outerShdw blurRad="38100" dist="38100" dir="2700000" algn="tl">
                    <a:srgbClr val="000000">
                      <a:alpha val="43137"/>
                    </a:srgbClr>
                  </a:outerShdw>
                </a:effectLst>
              </a:rPr>
              <a:t>Solution B: Calling a Function </a:t>
            </a:r>
            <a:endParaRPr lang="pt-BR" altLang="en-US" sz="1600" b="1" i="1" u="sng" dirty="0" smtClean="0">
              <a:solidFill>
                <a:srgbClr val="CC00CC"/>
              </a:solidFill>
              <a:effectLst>
                <a:outerShdw blurRad="38100" dist="38100" dir="2700000" algn="tl">
                  <a:srgbClr val="000000">
                    <a:alpha val="43137"/>
                  </a:srgbClr>
                </a:outerShdw>
              </a:effectLst>
              <a:latin typeface="Courier New" pitchFamily="49" charset="0"/>
              <a:cs typeface="Courier New" pitchFamily="49" charset="0"/>
            </a:endParaRPr>
          </a:p>
          <a:p>
            <a:pPr marL="0" indent="0">
              <a:defRPr/>
            </a:pPr>
            <a:endParaRPr lang="pt-BR" altLang="en-US" sz="1600" dirty="0">
              <a:solidFill>
                <a:srgbClr val="0000FF"/>
              </a:solidFill>
              <a:latin typeface="Courier New" pitchFamily="49" charset="0"/>
              <a:cs typeface="Courier New" pitchFamily="49" charset="0"/>
            </a:endParaRPr>
          </a:p>
          <a:p>
            <a:pPr marL="0" indent="0">
              <a:defRPr/>
            </a:pPr>
            <a:r>
              <a:rPr lang="pt-BR" altLang="en-US" sz="1600" dirty="0" smtClean="0">
                <a:solidFill>
                  <a:srgbClr val="0000FF"/>
                </a:solidFill>
                <a:latin typeface="Courier New" pitchFamily="49" charset="0"/>
                <a:cs typeface="Courier New" pitchFamily="49" charset="0"/>
              </a:rPr>
              <a:t>function</a:t>
            </a:r>
            <a:r>
              <a:rPr lang="pt-BR" altLang="en-US" sz="1600" dirty="0" smtClean="0">
                <a:latin typeface="Courier New" pitchFamily="49" charset="0"/>
                <a:cs typeface="Courier New" pitchFamily="49" charset="0"/>
              </a:rPr>
              <a:t> a = triarea(b, h) </a:t>
            </a:r>
          </a:p>
          <a:p>
            <a:pPr marL="0" indent="0">
              <a:defRPr/>
            </a:pPr>
            <a:r>
              <a:rPr lang="pt-BR" altLang="en-US" sz="1600" dirty="0" smtClean="0">
                <a:latin typeface="Courier New" pitchFamily="49" charset="0"/>
                <a:cs typeface="Courier New" pitchFamily="49" charset="0"/>
              </a:rPr>
              <a:t>a = 0.5*(b.* h);</a:t>
            </a:r>
          </a:p>
          <a:p>
            <a:pPr marL="0" indent="0">
              <a:spcAft>
                <a:spcPts val="1200"/>
              </a:spcAft>
              <a:defRPr/>
            </a:pPr>
            <a:r>
              <a:rPr lang="pt-BR" altLang="en-US" sz="1600" dirty="0" smtClean="0">
                <a:solidFill>
                  <a:srgbClr val="0000FF"/>
                </a:solidFill>
                <a:latin typeface="Courier New" pitchFamily="49" charset="0"/>
                <a:cs typeface="Courier New" pitchFamily="49" charset="0"/>
              </a:rPr>
              <a:t>end</a:t>
            </a:r>
            <a:endParaRPr lang="pt-BR" altLang="en-US" sz="1600" dirty="0" smtClean="0">
              <a:latin typeface="Courier New" pitchFamily="49" charset="0"/>
              <a:cs typeface="Courier New" pitchFamily="49" charset="0"/>
            </a:endParaRPr>
          </a:p>
        </p:txBody>
      </p:sp>
      <p:sp>
        <p:nvSpPr>
          <p:cNvPr id="25603" name="Title 2"/>
          <p:cNvSpPr>
            <a:spLocks noGrp="1"/>
          </p:cNvSpPr>
          <p:nvPr>
            <p:ph type="title"/>
          </p:nvPr>
        </p:nvSpPr>
        <p:spPr/>
        <p:txBody>
          <a:bodyPr/>
          <a:lstStyle/>
          <a:p>
            <a:r>
              <a:rPr lang="en-CA" altLang="en-US" smtClean="0"/>
              <a:t>FUNCTIONS</a:t>
            </a:r>
          </a:p>
        </p:txBody>
      </p:sp>
      <p:graphicFrame>
        <p:nvGraphicFramePr>
          <p:cNvPr id="5" name="Table 4"/>
          <p:cNvGraphicFramePr>
            <a:graphicFrameLocks noGrp="1"/>
          </p:cNvGraphicFramePr>
          <p:nvPr/>
        </p:nvGraphicFramePr>
        <p:xfrm>
          <a:off x="365125" y="1485900"/>
          <a:ext cx="7813676" cy="822678"/>
        </p:xfrm>
        <a:graphic>
          <a:graphicData uri="http://schemas.openxmlformats.org/drawingml/2006/table">
            <a:tbl>
              <a:tblPr firstRow="1" bandRow="1">
                <a:tableStyleId>{2D5ABB26-0587-4C30-8999-92F81FD0307C}</a:tableStyleId>
              </a:tblPr>
              <a:tblGrid>
                <a:gridCol w="3906838"/>
                <a:gridCol w="3906838"/>
              </a:tblGrid>
              <a:tr h="822325">
                <a:tc>
                  <a:txBody>
                    <a:bodyPr/>
                    <a:lstStyle/>
                    <a:p>
                      <a:r>
                        <a:rPr lang="pt-BR" sz="1600" dirty="0" smtClean="0">
                          <a:latin typeface="Courier New" pitchFamily="49" charset="0"/>
                          <a:cs typeface="Courier New" pitchFamily="49" charset="0"/>
                        </a:rPr>
                        <a:t>b = 5; </a:t>
                      </a:r>
                    </a:p>
                    <a:p>
                      <a:r>
                        <a:rPr lang="pt-BR" sz="1600" dirty="0" smtClean="0">
                          <a:latin typeface="Courier New" pitchFamily="49" charset="0"/>
                          <a:cs typeface="Courier New" pitchFamily="49" charset="0"/>
                        </a:rPr>
                        <a:t>h = 3; </a:t>
                      </a:r>
                    </a:p>
                    <a:p>
                      <a:r>
                        <a:rPr lang="pt-BR" sz="1600" dirty="0" smtClean="0">
                          <a:latin typeface="Courier New" pitchFamily="49" charset="0"/>
                          <a:cs typeface="Courier New" pitchFamily="49" charset="0"/>
                        </a:rPr>
                        <a:t>a = 0.5*(b.* h)</a:t>
                      </a:r>
                      <a:endParaRPr lang="en-CA" sz="1600" dirty="0">
                        <a:latin typeface="Courier New" pitchFamily="49" charset="0"/>
                        <a:cs typeface="Courier New" pitchFamily="49" charset="0"/>
                      </a:endParaRPr>
                    </a:p>
                  </a:txBody>
                  <a:tcPr marL="91446" marR="91446" marT="45579" marB="45579"/>
                </a:tc>
                <a:tc>
                  <a:txBody>
                    <a:bodyPr/>
                    <a:lstStyle/>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a = </a:t>
                      </a:r>
                    </a:p>
                    <a:p>
                      <a:r>
                        <a:rPr lang="en-CA" sz="1600" dirty="0" smtClean="0">
                          <a:latin typeface="Courier New" pitchFamily="49" charset="0"/>
                          <a:cs typeface="Courier New" pitchFamily="49" charset="0"/>
                        </a:rPr>
                        <a:t>    7.5000</a:t>
                      </a:r>
                      <a:endParaRPr lang="en-CA" sz="1600" dirty="0">
                        <a:latin typeface="Courier New" pitchFamily="49" charset="0"/>
                        <a:cs typeface="Courier New" pitchFamily="49" charset="0"/>
                      </a:endParaRPr>
                    </a:p>
                  </a:txBody>
                  <a:tcPr marL="91446" marR="91446" marT="45579" marB="45579"/>
                </a:tc>
              </a:tr>
            </a:tbl>
          </a:graphicData>
        </a:graphic>
      </p:graphicFrame>
      <p:graphicFrame>
        <p:nvGraphicFramePr>
          <p:cNvPr id="6" name="Table 5"/>
          <p:cNvGraphicFramePr>
            <a:graphicFrameLocks noGrp="1"/>
          </p:cNvGraphicFramePr>
          <p:nvPr/>
        </p:nvGraphicFramePr>
        <p:xfrm>
          <a:off x="392113" y="4322763"/>
          <a:ext cx="7786688" cy="579437"/>
        </p:xfrm>
        <a:graphic>
          <a:graphicData uri="http://schemas.openxmlformats.org/drawingml/2006/table">
            <a:tbl>
              <a:tblPr firstRow="1" bandRow="1">
                <a:tableStyleId>{2D5ABB26-0587-4C30-8999-92F81FD0307C}</a:tableStyleId>
              </a:tblPr>
              <a:tblGrid>
                <a:gridCol w="3893344"/>
                <a:gridCol w="3893344"/>
              </a:tblGrid>
              <a:tr h="579437">
                <a:tc>
                  <a:txBody>
                    <a:bodyPr/>
                    <a:lstStyle/>
                    <a:p>
                      <a:r>
                        <a:rPr lang="en-CA" sz="1600" dirty="0" smtClean="0">
                          <a:latin typeface="Courier New" pitchFamily="49" charset="0"/>
                          <a:cs typeface="Courier New" pitchFamily="49" charset="0"/>
                        </a:rPr>
                        <a:t>a1 = </a:t>
                      </a:r>
                      <a:r>
                        <a:rPr lang="en-CA" sz="1600" dirty="0" err="1" smtClean="0">
                          <a:latin typeface="Courier New" pitchFamily="49" charset="0"/>
                          <a:cs typeface="Courier New" pitchFamily="49" charset="0"/>
                        </a:rPr>
                        <a:t>triarea</a:t>
                      </a:r>
                      <a:r>
                        <a:rPr lang="en-CA" sz="1600" dirty="0" smtClean="0">
                          <a:latin typeface="Courier New" pitchFamily="49" charset="0"/>
                          <a:cs typeface="Courier New" pitchFamily="49" charset="0"/>
                        </a:rPr>
                        <a:t>(5,3) </a:t>
                      </a:r>
                    </a:p>
                  </a:txBody>
                  <a:tcPr marL="91431" marR="91431" marT="45745" marB="45745"/>
                </a:tc>
                <a:tc>
                  <a:txBody>
                    <a:bodyPr/>
                    <a:lstStyle/>
                    <a:p>
                      <a:r>
                        <a:rPr lang="en-CA" sz="1600" dirty="0" smtClean="0">
                          <a:latin typeface="Courier New" pitchFamily="49" charset="0"/>
                          <a:cs typeface="Courier New" pitchFamily="49" charset="0"/>
                        </a:rPr>
                        <a:t>a1 = 7.5000</a:t>
                      </a:r>
                    </a:p>
                  </a:txBody>
                  <a:tcPr marL="91431" marR="91431" marT="45745" marB="45745"/>
                </a:tc>
              </a:tr>
            </a:tbl>
          </a:graphicData>
        </a:graphic>
      </p:graphicFrame>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25611" name="CasellaDiTesto 1"/>
          <p:cNvSpPr txBox="1">
            <a:spLocks noChangeArrowheads="1"/>
          </p:cNvSpPr>
          <p:nvPr/>
        </p:nvSpPr>
        <p:spPr bwMode="auto">
          <a:xfrm>
            <a:off x="120650" y="5257800"/>
            <a:ext cx="85661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lgn="ctr">
              <a:spcBef>
                <a:spcPct val="0"/>
              </a:spcBef>
              <a:buClrTx/>
            </a:pPr>
            <a:r>
              <a:rPr lang="it-IT" altLang="en-US" sz="1600" i="1">
                <a:latin typeface="Arial" pitchFamily="34" charset="0"/>
              </a:rPr>
              <a:t>The first solution is faster as it does not involve seeking the file system for the function and calling it (control overhead). Functions are useful for code readability and efficiency, but do not speed up computation; on the contrary, they involve a little overhead</a:t>
            </a:r>
            <a:endParaRPr lang="en-GB" altLang="en-US" sz="1600" i="1">
              <a:latin typeface="Arial" pitchFamily="34" charset="0"/>
            </a:endParaRPr>
          </a:p>
        </p:txBody>
      </p:sp>
      <p:sp>
        <p:nvSpPr>
          <p:cNvPr id="25612" name="Rettangolo 2"/>
          <p:cNvSpPr>
            <a:spLocks noChangeArrowheads="1"/>
          </p:cNvSpPr>
          <p:nvPr/>
        </p:nvSpPr>
        <p:spPr bwMode="auto">
          <a:xfrm>
            <a:off x="793750" y="2327275"/>
            <a:ext cx="6400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GB" altLang="en-US" sz="1600">
                <a:latin typeface="Arial" pitchFamily="34" charset="0"/>
              </a:rPr>
              <a:t>Elapsed time is 0.000288 seconds.</a:t>
            </a:r>
          </a:p>
        </p:txBody>
      </p:sp>
      <p:sp>
        <p:nvSpPr>
          <p:cNvPr id="25613" name="Rettangolo 8"/>
          <p:cNvSpPr>
            <a:spLocks noChangeArrowheads="1"/>
          </p:cNvSpPr>
          <p:nvPr/>
        </p:nvSpPr>
        <p:spPr bwMode="auto">
          <a:xfrm>
            <a:off x="793750" y="4730750"/>
            <a:ext cx="640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GB" altLang="en-US" sz="1600">
                <a:latin typeface="Arial" pitchFamily="34" charset="0"/>
              </a:rPr>
              <a:t>Elapsed time is 0.0003390 seconds.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p:txBody>
          <a:bodyPr/>
          <a:lstStyle/>
          <a:p>
            <a:pPr marL="0" indent="0">
              <a:buFontTx/>
              <a:buChar char="•"/>
              <a:defRPr/>
            </a:pPr>
            <a:r>
              <a:rPr lang="en-US" altLang="en-US" sz="1600" dirty="0" smtClean="0"/>
              <a:t> Function handles provide a way to create </a:t>
            </a:r>
            <a:r>
              <a:rPr lang="en-US" altLang="en-US" sz="1600" b="1" i="1" u="sng" dirty="0" smtClean="0">
                <a:solidFill>
                  <a:srgbClr val="7030A0"/>
                </a:solidFill>
                <a:effectLst>
                  <a:outerShdw blurRad="38100" dist="38100" dir="2700000" algn="tl">
                    <a:srgbClr val="000000">
                      <a:alpha val="43137"/>
                    </a:srgbClr>
                  </a:outerShdw>
                </a:effectLst>
              </a:rPr>
              <a:t>anonymous functions</a:t>
            </a:r>
            <a:r>
              <a:rPr lang="en-US" altLang="en-US" sz="1600" dirty="0" smtClean="0"/>
              <a:t>, i.e., one line expression functions that do not have to be defined in .m files.</a:t>
            </a:r>
          </a:p>
          <a:p>
            <a:pPr marL="0" indent="0">
              <a:spcAft>
                <a:spcPts val="1200"/>
              </a:spcAft>
              <a:buFontTx/>
              <a:buChar char="•"/>
              <a:defRPr/>
            </a:pPr>
            <a:r>
              <a:rPr lang="en-US" altLang="en-US" sz="1600" dirty="0" smtClean="0"/>
              <a:t> A function handle is a MATLAB data type and can therefore be passed into other functions to be called indirectly.</a:t>
            </a:r>
          </a:p>
          <a:p>
            <a:pPr marL="0" indent="0">
              <a:defRPr/>
            </a:pPr>
            <a:r>
              <a:rPr lang="en-US" altLang="en-US" sz="1600" dirty="0" smtClean="0">
                <a:latin typeface="Courier New" pitchFamily="49" charset="0"/>
                <a:cs typeface="Courier New" pitchFamily="49" charset="0"/>
              </a:rPr>
              <a:t>&gt;&gt; f = @(x) </a:t>
            </a:r>
            <a:r>
              <a:rPr lang="en-US" altLang="en-US" sz="1600" dirty="0" err="1" smtClean="0">
                <a:latin typeface="Courier New" pitchFamily="49" charset="0"/>
                <a:cs typeface="Courier New" pitchFamily="49" charset="0"/>
              </a:rPr>
              <a:t>exp</a:t>
            </a:r>
            <a:r>
              <a:rPr lang="en-US" altLang="en-US" sz="1600" dirty="0" smtClean="0">
                <a:latin typeface="Courier New" pitchFamily="49" charset="0"/>
                <a:cs typeface="Courier New" pitchFamily="49" charset="0"/>
              </a:rPr>
              <a:t>(-2*x);</a:t>
            </a:r>
          </a:p>
          <a:p>
            <a:pPr marL="0" indent="0">
              <a:defRPr/>
            </a:pPr>
            <a:r>
              <a:rPr lang="en-US" altLang="en-US" sz="1600" dirty="0" smtClean="0">
                <a:latin typeface="Courier New" pitchFamily="49" charset="0"/>
                <a:cs typeface="Courier New" pitchFamily="49" charset="0"/>
              </a:rPr>
              <a:t>&gt;&gt; x = 0:0.1:2;</a:t>
            </a:r>
          </a:p>
          <a:p>
            <a:pPr marL="0" indent="0">
              <a:spcAft>
                <a:spcPts val="1200"/>
              </a:spcAft>
              <a:defRPr/>
            </a:pPr>
            <a:r>
              <a:rPr lang="en-US" altLang="en-US" sz="1600" dirty="0" smtClean="0">
                <a:latin typeface="Courier New" pitchFamily="49" charset="0"/>
                <a:cs typeface="Courier New" pitchFamily="49" charset="0"/>
              </a:rPr>
              <a:t>&gt;&gt; plot(x, f(x))</a:t>
            </a:r>
          </a:p>
          <a:p>
            <a:pPr marL="0" indent="0">
              <a:buFontTx/>
              <a:buChar char="•"/>
              <a:defRPr/>
            </a:pPr>
            <a:r>
              <a:rPr lang="en-US" altLang="en-US" sz="1600" dirty="0" smtClean="0">
                <a:cs typeface="Courier New" pitchFamily="49" charset="0"/>
              </a:rPr>
              <a:t> We have assigned the function e</a:t>
            </a:r>
            <a:r>
              <a:rPr lang="en-US" altLang="en-US" sz="1600" baseline="30000" dirty="0" smtClean="0">
                <a:cs typeface="Courier New" pitchFamily="49" charset="0"/>
              </a:rPr>
              <a:t>-2</a:t>
            </a:r>
            <a:r>
              <a:rPr lang="en-US" altLang="en-US" sz="1600" i="1" baseline="30000" dirty="0" smtClean="0">
                <a:cs typeface="Courier New" pitchFamily="49" charset="0"/>
              </a:rPr>
              <a:t>x</a:t>
            </a:r>
            <a:r>
              <a:rPr lang="en-US" altLang="en-US" sz="1600" dirty="0" smtClean="0">
                <a:cs typeface="Courier New" pitchFamily="49" charset="0"/>
              </a:rPr>
              <a:t> </a:t>
            </a:r>
            <a:br>
              <a:rPr lang="en-US" altLang="en-US" sz="1600" dirty="0" smtClean="0">
                <a:cs typeface="Courier New" pitchFamily="49" charset="0"/>
              </a:rPr>
            </a:br>
            <a:r>
              <a:rPr lang="en-US" altLang="en-US" sz="1600" dirty="0" smtClean="0">
                <a:cs typeface="Courier New" pitchFamily="49" charset="0"/>
              </a:rPr>
              <a:t>to function handle </a:t>
            </a:r>
            <a:r>
              <a:rPr lang="en-US" altLang="en-US" sz="1600" dirty="0" smtClean="0">
                <a:latin typeface="Courier New" pitchFamily="49" charset="0"/>
                <a:cs typeface="Courier New" pitchFamily="49" charset="0"/>
              </a:rPr>
              <a:t>f</a:t>
            </a:r>
            <a:r>
              <a:rPr lang="en-US" altLang="en-US" sz="1600" dirty="0" smtClean="0">
                <a:cs typeface="Courier New" pitchFamily="49" charset="0"/>
              </a:rPr>
              <a:t> and evaluated</a:t>
            </a:r>
            <a:br>
              <a:rPr lang="en-US" altLang="en-US" sz="1600" dirty="0" smtClean="0">
                <a:cs typeface="Courier New" pitchFamily="49" charset="0"/>
              </a:rPr>
            </a:br>
            <a:r>
              <a:rPr lang="en-US" altLang="en-US" sz="1600" dirty="0" smtClean="0">
                <a:cs typeface="Courier New" pitchFamily="49" charset="0"/>
              </a:rPr>
              <a:t>it at each point in vector </a:t>
            </a:r>
            <a:r>
              <a:rPr lang="en-US" altLang="en-US" sz="1600" dirty="0" smtClean="0">
                <a:latin typeface="Courier New" pitchFamily="49" charset="0"/>
                <a:cs typeface="Courier New" pitchFamily="49" charset="0"/>
              </a:rPr>
              <a:t>x</a:t>
            </a:r>
            <a:r>
              <a:rPr lang="en-US" altLang="en-US" sz="1600" dirty="0" smtClean="0">
                <a:cs typeface="Courier New" pitchFamily="49" charset="0"/>
              </a:rPr>
              <a:t>.</a:t>
            </a:r>
          </a:p>
          <a:p>
            <a:pPr marL="0" indent="0">
              <a:spcAft>
                <a:spcPts val="1200"/>
              </a:spcAft>
              <a:buFontTx/>
              <a:buChar char="•"/>
              <a:defRPr/>
            </a:pPr>
            <a:r>
              <a:rPr lang="en-US" altLang="en-US" sz="1600" dirty="0" smtClean="0">
                <a:cs typeface="Courier New" pitchFamily="49" charset="0"/>
              </a:rPr>
              <a:t> To integrate e</a:t>
            </a:r>
            <a:r>
              <a:rPr lang="en-US" altLang="en-US" sz="1600" baseline="30000" dirty="0" smtClean="0">
                <a:cs typeface="Courier New" pitchFamily="49" charset="0"/>
              </a:rPr>
              <a:t>-2</a:t>
            </a:r>
            <a:r>
              <a:rPr lang="en-US" altLang="en-US" sz="1600" i="1" baseline="30000" dirty="0" smtClean="0">
                <a:cs typeface="Courier New" pitchFamily="49" charset="0"/>
              </a:rPr>
              <a:t>x</a:t>
            </a:r>
            <a:r>
              <a:rPr lang="en-US" altLang="en-US" sz="1600" dirty="0" smtClean="0">
                <a:cs typeface="Courier New" pitchFamily="49" charset="0"/>
              </a:rPr>
              <a:t> from 0.2 to 0.8, we</a:t>
            </a:r>
            <a:br>
              <a:rPr lang="en-US" altLang="en-US" sz="1600" dirty="0" smtClean="0">
                <a:cs typeface="Courier New" pitchFamily="49" charset="0"/>
              </a:rPr>
            </a:br>
            <a:r>
              <a:rPr lang="en-US" altLang="en-US" sz="1600" dirty="0" smtClean="0">
                <a:cs typeface="Courier New" pitchFamily="49" charset="0"/>
              </a:rPr>
              <a:t>can use </a:t>
            </a:r>
            <a:r>
              <a:rPr lang="en-US" altLang="en-US" sz="1600" dirty="0" smtClean="0">
                <a:latin typeface="Courier New" pitchFamily="49" charset="0"/>
                <a:cs typeface="Courier New" pitchFamily="49" charset="0"/>
              </a:rPr>
              <a:t>f</a:t>
            </a:r>
            <a:r>
              <a:rPr lang="en-US" altLang="en-US" sz="1600" dirty="0" smtClean="0">
                <a:cs typeface="Courier New" pitchFamily="49" charset="0"/>
              </a:rPr>
              <a:t> as an input argument to the</a:t>
            </a:r>
            <a:br>
              <a:rPr lang="en-US" altLang="en-US" sz="1600" dirty="0" smtClean="0">
                <a:cs typeface="Courier New" pitchFamily="49" charset="0"/>
              </a:rPr>
            </a:br>
            <a:r>
              <a:rPr lang="en-US" altLang="en-US" sz="1600" dirty="0" smtClean="0">
                <a:cs typeface="Courier New" pitchFamily="49" charset="0"/>
              </a:rPr>
              <a:t>MATLAB function </a:t>
            </a:r>
            <a:r>
              <a:rPr lang="en-US" altLang="en-US" sz="1600" dirty="0" smtClean="0">
                <a:latin typeface="Courier New" pitchFamily="49" charset="0"/>
                <a:cs typeface="Courier New" pitchFamily="49" charset="0"/>
              </a:rPr>
              <a:t>integral</a:t>
            </a:r>
            <a:r>
              <a:rPr lang="en-US" altLang="en-US" sz="1600" dirty="0" smtClean="0">
                <a:cs typeface="Courier New" pitchFamily="49" charset="0"/>
              </a:rPr>
              <a:t>:</a:t>
            </a:r>
          </a:p>
          <a:p>
            <a:pPr marL="0" indent="0">
              <a:defRPr/>
            </a:pPr>
            <a:r>
              <a:rPr lang="en-US" altLang="en-US" sz="1600" dirty="0" smtClean="0">
                <a:latin typeface="Courier New" pitchFamily="49" charset="0"/>
                <a:cs typeface="Courier New" pitchFamily="49" charset="0"/>
              </a:rPr>
              <a:t>&gt;&gt; integral(f, 0.2, 0.8)</a:t>
            </a:r>
          </a:p>
          <a:p>
            <a:pPr marL="0" indent="0">
              <a:defRPr/>
            </a:pPr>
            <a:r>
              <a:rPr lang="en-US" altLang="en-US" sz="1600" dirty="0" err="1" smtClean="0">
                <a:latin typeface="Courier New" pitchFamily="49" charset="0"/>
                <a:cs typeface="Courier New" pitchFamily="49" charset="0"/>
              </a:rPr>
              <a:t>ans</a:t>
            </a:r>
            <a:r>
              <a:rPr lang="en-US" altLang="en-US" sz="1600" dirty="0" smtClean="0">
                <a:latin typeface="Courier New" pitchFamily="49" charset="0"/>
                <a:cs typeface="Courier New" pitchFamily="49" charset="0"/>
              </a:rPr>
              <a:t> =</a:t>
            </a:r>
          </a:p>
          <a:p>
            <a:pPr marL="0" indent="0">
              <a:defRPr/>
            </a:pPr>
            <a:r>
              <a:rPr lang="en-US" altLang="en-US" sz="1600" dirty="0" smtClean="0">
                <a:latin typeface="Courier New" pitchFamily="49" charset="0"/>
                <a:cs typeface="Courier New" pitchFamily="49" charset="0"/>
              </a:rPr>
              <a:t>    0.2342</a:t>
            </a:r>
          </a:p>
        </p:txBody>
      </p:sp>
      <p:sp>
        <p:nvSpPr>
          <p:cNvPr id="26627" name="Title 2"/>
          <p:cNvSpPr>
            <a:spLocks noGrp="1"/>
          </p:cNvSpPr>
          <p:nvPr>
            <p:ph type="title"/>
          </p:nvPr>
        </p:nvSpPr>
        <p:spPr/>
        <p:txBody>
          <a:bodyPr/>
          <a:lstStyle/>
          <a:p>
            <a:r>
              <a:rPr lang="en-US" altLang="en-US" smtClean="0"/>
              <a:t>FUNCTION HANDLES</a:t>
            </a:r>
          </a:p>
        </p:txBody>
      </p:sp>
      <p:pic>
        <p:nvPicPr>
          <p:cNvPr id="26628" name="Picture 2" descr="D:\SFU\Work &amp; Co-op\ENSC180 - Course development\Basics\function handle example.e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0425" y="2443163"/>
            <a:ext cx="38163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p:txBody>
          <a:bodyPr/>
          <a:lstStyle/>
          <a:p>
            <a:pPr marL="0" indent="0">
              <a:spcAft>
                <a:spcPts val="1200"/>
              </a:spcAft>
              <a:buFontTx/>
              <a:buChar char="•"/>
            </a:pPr>
            <a:r>
              <a:rPr lang="en-CA" altLang="en-US" sz="1600" dirty="0" smtClean="0"/>
              <a:t> In a matrix, each element contains a single value and all elements in the matrix must be of a single type, e.g. </a:t>
            </a:r>
            <a:r>
              <a:rPr lang="en-CA" altLang="en-US" sz="1600" dirty="0" smtClean="0">
                <a:latin typeface="Courier New" pitchFamily="49" charset="0"/>
                <a:cs typeface="Courier New" pitchFamily="49" charset="0"/>
              </a:rPr>
              <a:t>double</a:t>
            </a:r>
            <a:r>
              <a:rPr lang="en-CA" altLang="en-US" sz="1600" dirty="0" smtClean="0"/>
              <a:t>, </a:t>
            </a:r>
            <a:r>
              <a:rPr lang="en-CA" altLang="en-US" sz="1600" dirty="0" smtClean="0">
                <a:latin typeface="Courier New" pitchFamily="49" charset="0"/>
                <a:cs typeface="Courier New" pitchFamily="49" charset="0"/>
              </a:rPr>
              <a:t>char</a:t>
            </a:r>
            <a:r>
              <a:rPr lang="en-CA" altLang="en-US" sz="1600" dirty="0" smtClean="0"/>
              <a:t>, </a:t>
            </a:r>
            <a:r>
              <a:rPr lang="en-CA" altLang="en-US" sz="1600" dirty="0" smtClean="0">
                <a:latin typeface="Courier New" pitchFamily="49" charset="0"/>
                <a:cs typeface="Courier New" pitchFamily="49" charset="0"/>
              </a:rPr>
              <a:t>logical</a:t>
            </a:r>
            <a:r>
              <a:rPr lang="en-CA" altLang="en-US" sz="1600" dirty="0" smtClean="0"/>
              <a:t>, etc.</a:t>
            </a:r>
          </a:p>
          <a:p>
            <a:pPr marL="0" indent="0">
              <a:spcAft>
                <a:spcPts val="1200"/>
              </a:spcAft>
              <a:buFontTx/>
              <a:buChar char="•"/>
            </a:pPr>
            <a:r>
              <a:rPr lang="en-CA" altLang="en-US" sz="1600" dirty="0" smtClean="0"/>
              <a:t> A cell array is a data structure with indexed containers (like the elements of a matrix) called cells.</a:t>
            </a:r>
          </a:p>
          <a:p>
            <a:pPr marL="0" indent="0">
              <a:spcAft>
                <a:spcPts val="1200"/>
              </a:spcAft>
              <a:buFontTx/>
              <a:buChar char="•"/>
            </a:pPr>
            <a:r>
              <a:rPr lang="en-CA" altLang="en-US" sz="1600" dirty="0" smtClean="0"/>
              <a:t> Each cell can store any type of data and can vary in size.</a:t>
            </a:r>
          </a:p>
          <a:p>
            <a:pPr marL="0" indent="0">
              <a:spcAft>
                <a:spcPts val="1200"/>
              </a:spcAft>
              <a:buFontTx/>
              <a:buChar char="•"/>
            </a:pPr>
            <a:r>
              <a:rPr lang="en-CA" altLang="en-US" sz="1600" dirty="0" smtClean="0"/>
              <a:t> Cell arrays can be created using the same syntax as a matrix, except that curly brackets </a:t>
            </a:r>
            <a:r>
              <a:rPr lang="en-CA" altLang="en-US" sz="1600" dirty="0" smtClean="0">
                <a:latin typeface="Courier New" pitchFamily="49" charset="0"/>
                <a:cs typeface="Courier New" pitchFamily="49" charset="0"/>
              </a:rPr>
              <a:t>{}</a:t>
            </a:r>
            <a:r>
              <a:rPr lang="en-CA" altLang="en-US" sz="1600" dirty="0" smtClean="0"/>
              <a:t> are used instead of square brackets </a:t>
            </a:r>
            <a:r>
              <a:rPr lang="en-CA" altLang="en-US" sz="1600" dirty="0" smtClean="0">
                <a:latin typeface="Courier New" pitchFamily="49" charset="0"/>
                <a:cs typeface="Courier New" pitchFamily="49" charset="0"/>
              </a:rPr>
              <a:t>[]</a:t>
            </a:r>
            <a:r>
              <a:rPr lang="en-CA" altLang="en-US" sz="1600" dirty="0" smtClean="0"/>
              <a:t>.</a:t>
            </a:r>
          </a:p>
          <a:p>
            <a:pPr marL="0" indent="0"/>
            <a:r>
              <a:rPr lang="en-CA" altLang="en-US" sz="1600" dirty="0" smtClean="0">
                <a:latin typeface="Courier New" pitchFamily="49" charset="0"/>
                <a:cs typeface="Courier New" pitchFamily="49" charset="0"/>
              </a:rPr>
              <a:t>&gt;&gt; A = {[1 2; 3 4], 27; </a:t>
            </a:r>
            <a:r>
              <a:rPr lang="en-CA" altLang="en-US" sz="1600" dirty="0" smtClean="0">
                <a:solidFill>
                  <a:srgbClr val="CC00CC"/>
                </a:solidFill>
                <a:latin typeface="Courier New" pitchFamily="49" charset="0"/>
                <a:cs typeface="Courier New" pitchFamily="49" charset="0"/>
              </a:rPr>
              <a:t>'Alice'</a:t>
            </a:r>
            <a:r>
              <a:rPr lang="en-CA" altLang="en-US" sz="1600" dirty="0" smtClean="0">
                <a:latin typeface="Courier New" pitchFamily="49" charset="0"/>
                <a:cs typeface="Courier New" pitchFamily="49" charset="0"/>
              </a:rPr>
              <a:t>, {1, 2, 3}}</a:t>
            </a:r>
          </a:p>
          <a:p>
            <a:pPr marL="0" indent="0"/>
            <a:r>
              <a:rPr lang="en-CA" altLang="en-US" sz="1600" dirty="0" smtClean="0">
                <a:latin typeface="Courier New" pitchFamily="49" charset="0"/>
                <a:cs typeface="Courier New" pitchFamily="49" charset="0"/>
              </a:rPr>
              <a:t>A = </a:t>
            </a:r>
          </a:p>
          <a:p>
            <a:pPr marL="0" indent="0"/>
            <a:r>
              <a:rPr lang="en-CA" altLang="en-US" sz="1600" dirty="0" smtClean="0">
                <a:latin typeface="Courier New" pitchFamily="49" charset="0"/>
                <a:cs typeface="Courier New" pitchFamily="49" charset="0"/>
              </a:rPr>
              <a:t>    [2x2 double]    [      27]</a:t>
            </a:r>
          </a:p>
          <a:p>
            <a:pPr marL="0" indent="0">
              <a:spcAft>
                <a:spcPts val="1200"/>
              </a:spcAft>
            </a:pPr>
            <a:r>
              <a:rPr lang="en-CA" altLang="en-US" sz="1600" dirty="0" smtClean="0">
                <a:latin typeface="Courier New" pitchFamily="49" charset="0"/>
                <a:cs typeface="Courier New" pitchFamily="49" charset="0"/>
              </a:rPr>
              <a:t>    'Alice'         {1x3 cell}</a:t>
            </a:r>
          </a:p>
          <a:p>
            <a:pPr marL="0" indent="0">
              <a:spcAft>
                <a:spcPts val="1200"/>
              </a:spcAft>
              <a:buFontTx/>
              <a:buChar char="•"/>
            </a:pPr>
            <a:r>
              <a:rPr lang="en-CA" altLang="en-US" sz="1600" dirty="0" smtClean="0">
                <a:cs typeface="Courier New" pitchFamily="49" charset="0"/>
              </a:rPr>
              <a:t> In this example, </a:t>
            </a:r>
            <a:r>
              <a:rPr lang="en-CA" altLang="en-US" sz="1600" dirty="0" smtClean="0">
                <a:latin typeface="Courier New" pitchFamily="49" charset="0"/>
                <a:cs typeface="Courier New" pitchFamily="49" charset="0"/>
              </a:rPr>
              <a:t>A</a:t>
            </a:r>
            <a:r>
              <a:rPr lang="en-CA" altLang="en-US" sz="1600" dirty="0" smtClean="0">
                <a:cs typeface="Courier New" pitchFamily="49" charset="0"/>
              </a:rPr>
              <a:t> is a 2-by-2 cell array containing different types of arrays with different sizes.</a:t>
            </a:r>
          </a:p>
        </p:txBody>
      </p:sp>
      <p:sp>
        <p:nvSpPr>
          <p:cNvPr id="27651" name="Title 2"/>
          <p:cNvSpPr>
            <a:spLocks noGrp="1"/>
          </p:cNvSpPr>
          <p:nvPr>
            <p:ph type="title"/>
          </p:nvPr>
        </p:nvSpPr>
        <p:spPr/>
        <p:txBody>
          <a:bodyPr/>
          <a:lstStyle/>
          <a:p>
            <a:r>
              <a:rPr lang="en-CA" altLang="en-US" smtClean="0"/>
              <a:t>CELL ARRAYS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Tx/>
              <a:buChar char="•"/>
              <a:defRPr/>
            </a:pPr>
            <a:r>
              <a:rPr lang="en-CA" sz="1600" dirty="0" smtClean="0">
                <a:cs typeface="Courier New" pitchFamily="49" charset="0"/>
              </a:rPr>
              <a:t>To retrieve the contents of a cell, use indexing with curly brackets.</a:t>
            </a:r>
          </a:p>
          <a:p>
            <a:pPr marL="0" indent="0">
              <a:spcAft>
                <a:spcPts val="0"/>
              </a:spcAft>
              <a:defRPr/>
            </a:pPr>
            <a:r>
              <a:rPr lang="en-CA" sz="1600" dirty="0" smtClean="0">
                <a:latin typeface="Courier New" pitchFamily="49" charset="0"/>
                <a:cs typeface="Courier New" pitchFamily="49" charset="0"/>
              </a:rPr>
              <a:t>&gt;&gt; A = {[1 2; 3 4], 27; </a:t>
            </a:r>
            <a:r>
              <a:rPr lang="en-CA" sz="1600" dirty="0" smtClean="0">
                <a:solidFill>
                  <a:srgbClr val="CC00CC"/>
                </a:solidFill>
                <a:latin typeface="Courier New" pitchFamily="49" charset="0"/>
                <a:cs typeface="Courier New" pitchFamily="49" charset="0"/>
              </a:rPr>
              <a:t>'Alice'</a:t>
            </a:r>
            <a:r>
              <a:rPr lang="en-CA" sz="1600" dirty="0" smtClean="0">
                <a:latin typeface="Courier New" pitchFamily="49" charset="0"/>
                <a:cs typeface="Courier New" pitchFamily="49" charset="0"/>
              </a:rPr>
              <a:t>, {1, 2, 3}}</a:t>
            </a:r>
          </a:p>
          <a:p>
            <a:pPr marL="0" indent="0">
              <a:spcAft>
                <a:spcPts val="0"/>
              </a:spcAft>
              <a:defRPr/>
            </a:pPr>
            <a:r>
              <a:rPr lang="en-CA" sz="1600" dirty="0" smtClean="0">
                <a:latin typeface="Courier New" pitchFamily="49" charset="0"/>
                <a:cs typeface="Courier New" pitchFamily="49" charset="0"/>
              </a:rPr>
              <a:t>&gt;&gt; B = A{1,1}</a:t>
            </a:r>
          </a:p>
          <a:p>
            <a:pPr marL="0" indent="0">
              <a:spcAft>
                <a:spcPts val="0"/>
              </a:spcAft>
              <a:defRPr/>
            </a:pPr>
            <a:r>
              <a:rPr lang="en-CA" sz="1600" dirty="0" smtClean="0">
                <a:latin typeface="Courier New" pitchFamily="49" charset="0"/>
                <a:cs typeface="Courier New" pitchFamily="49" charset="0"/>
              </a:rPr>
              <a:t>B =</a:t>
            </a:r>
          </a:p>
          <a:p>
            <a:pPr marL="0" indent="0">
              <a:spcAft>
                <a:spcPts val="0"/>
              </a:spcAft>
              <a:defRPr/>
            </a:pPr>
            <a:r>
              <a:rPr lang="en-CA" sz="1600" dirty="0" smtClean="0">
                <a:latin typeface="Courier New" pitchFamily="49" charset="0"/>
                <a:cs typeface="Courier New" pitchFamily="49" charset="0"/>
              </a:rPr>
              <a:t>     1     2</a:t>
            </a:r>
          </a:p>
          <a:p>
            <a:pPr marL="0" indent="0">
              <a:spcAft>
                <a:spcPts val="1200"/>
              </a:spcAft>
              <a:defRPr/>
            </a:pPr>
            <a:r>
              <a:rPr lang="en-CA" sz="1600" dirty="0" smtClean="0">
                <a:latin typeface="Courier New" pitchFamily="49" charset="0"/>
                <a:cs typeface="Courier New" pitchFamily="49" charset="0"/>
              </a:rPr>
              <a:t>     3     4</a:t>
            </a:r>
            <a:endParaRPr lang="en-CA" sz="1600" dirty="0" smtClean="0">
              <a:cs typeface="Courier New" pitchFamily="49" charset="0"/>
            </a:endParaRPr>
          </a:p>
          <a:p>
            <a:pPr marL="0" indent="0">
              <a:spcAft>
                <a:spcPts val="1200"/>
              </a:spcAft>
              <a:buFontTx/>
              <a:buChar char="•"/>
              <a:defRPr/>
            </a:pPr>
            <a:r>
              <a:rPr lang="en-CA" sz="1600" dirty="0" smtClean="0">
                <a:cs typeface="Courier New" pitchFamily="49" charset="0"/>
              </a:rPr>
              <a:t> To retrieve a cell itself, use indexing with round brackets.</a:t>
            </a:r>
          </a:p>
          <a:p>
            <a:pPr marL="0" indent="0">
              <a:defRPr/>
            </a:pPr>
            <a:r>
              <a:rPr lang="en-CA" sz="1600" dirty="0" smtClean="0">
                <a:latin typeface="Courier New" pitchFamily="49" charset="0"/>
                <a:cs typeface="Courier New" pitchFamily="49" charset="0"/>
              </a:rPr>
              <a:t>&gt;&gt; C = A(1,:)</a:t>
            </a:r>
          </a:p>
          <a:p>
            <a:pPr marL="0" indent="0">
              <a:defRPr/>
            </a:pPr>
            <a:r>
              <a:rPr lang="en-CA" sz="1600" dirty="0" smtClean="0">
                <a:latin typeface="Courier New" pitchFamily="49" charset="0"/>
                <a:cs typeface="Courier New" pitchFamily="49" charset="0"/>
              </a:rPr>
              <a:t>C = </a:t>
            </a:r>
          </a:p>
          <a:p>
            <a:pPr marL="0" indent="0">
              <a:spcAft>
                <a:spcPts val="1200"/>
              </a:spcAft>
              <a:defRPr/>
            </a:pPr>
            <a:r>
              <a:rPr lang="en-CA" sz="1600" dirty="0" smtClean="0">
                <a:latin typeface="Courier New" pitchFamily="49" charset="0"/>
                <a:cs typeface="Courier New" pitchFamily="49" charset="0"/>
              </a:rPr>
              <a:t>    [2x2 double]    [27]</a:t>
            </a:r>
          </a:p>
          <a:p>
            <a:pPr marL="0" indent="0">
              <a:spcAft>
                <a:spcPts val="1200"/>
              </a:spcAft>
              <a:buFont typeface="Arial" pitchFamily="34" charset="0"/>
              <a:buChar char="•"/>
              <a:defRPr/>
            </a:pPr>
            <a:r>
              <a:rPr lang="en-CA" sz="1600" dirty="0" smtClean="0">
                <a:cs typeface="Courier New" pitchFamily="49" charset="0"/>
              </a:rPr>
              <a:t> Here, </a:t>
            </a:r>
            <a:r>
              <a:rPr lang="en-CA" sz="1600" dirty="0" smtClean="0">
                <a:latin typeface="Courier New" pitchFamily="49" charset="0"/>
                <a:cs typeface="Courier New" pitchFamily="49" charset="0"/>
              </a:rPr>
              <a:t>C</a:t>
            </a:r>
            <a:r>
              <a:rPr lang="en-CA" sz="1600" dirty="0" smtClean="0">
                <a:cs typeface="Courier New" pitchFamily="49" charset="0"/>
              </a:rPr>
              <a:t> is a 1-by-2 cell array.</a:t>
            </a:r>
          </a:p>
          <a:p>
            <a:pPr>
              <a:defRPr/>
            </a:pPr>
            <a:endParaRPr lang="en-CA" sz="1600" dirty="0"/>
          </a:p>
        </p:txBody>
      </p:sp>
      <p:sp>
        <p:nvSpPr>
          <p:cNvPr id="28675" name="Title 2"/>
          <p:cNvSpPr>
            <a:spLocks noGrp="1"/>
          </p:cNvSpPr>
          <p:nvPr>
            <p:ph type="title"/>
          </p:nvPr>
        </p:nvSpPr>
        <p:spPr/>
        <p:txBody>
          <a:bodyPr/>
          <a:lstStyle/>
          <a:p>
            <a:r>
              <a:rPr lang="en-CA" altLang="en-US" smtClean="0"/>
              <a:t>CELL ARRAYS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a:lstStyle/>
          <a:p>
            <a:pPr marL="0" indent="0">
              <a:buFontTx/>
              <a:buChar char="•"/>
            </a:pPr>
            <a:r>
              <a:rPr lang="en-CA" altLang="en-US" sz="1600" dirty="0" smtClean="0"/>
              <a:t> Similarly to cell arrays, structure are a method of storing heterogeneous  data.</a:t>
            </a:r>
          </a:p>
          <a:p>
            <a:pPr marL="0" indent="0">
              <a:buFontTx/>
              <a:buChar char="•"/>
            </a:pPr>
            <a:r>
              <a:rPr lang="en-CA" altLang="en-US" sz="1600" dirty="0" smtClean="0"/>
              <a:t> A structure is composed of data containers called field, which are accessed by strings.</a:t>
            </a:r>
          </a:p>
          <a:p>
            <a:pPr marL="0" indent="0">
              <a:buFontTx/>
              <a:buChar char="•"/>
            </a:pPr>
            <a:r>
              <a:rPr lang="en-CA" altLang="en-US" sz="1600" dirty="0" smtClean="0"/>
              <a:t> e.g.  we want to store student assignment grades in a structure:</a:t>
            </a:r>
          </a:p>
        </p:txBody>
      </p:sp>
      <p:sp>
        <p:nvSpPr>
          <p:cNvPr id="29699" name="Title 2"/>
          <p:cNvSpPr>
            <a:spLocks noGrp="1"/>
          </p:cNvSpPr>
          <p:nvPr>
            <p:ph type="title"/>
          </p:nvPr>
        </p:nvSpPr>
        <p:spPr/>
        <p:txBody>
          <a:bodyPr/>
          <a:lstStyle/>
          <a:p>
            <a:r>
              <a:rPr lang="en-CA" altLang="en-US" smtClean="0"/>
              <a:t>STRUCTURES</a:t>
            </a:r>
          </a:p>
        </p:txBody>
      </p:sp>
      <p:sp>
        <p:nvSpPr>
          <p:cNvPr id="29700" name="TextBox 5"/>
          <p:cNvSpPr txBox="1">
            <a:spLocks noChangeArrowheads="1"/>
          </p:cNvSpPr>
          <p:nvPr/>
        </p:nvSpPr>
        <p:spPr bwMode="auto">
          <a:xfrm>
            <a:off x="4011613" y="2820988"/>
            <a:ext cx="4649787"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600">
                <a:latin typeface="Courier New" pitchFamily="49" charset="0"/>
                <a:cs typeface="Courier New" pitchFamily="49" charset="0"/>
              </a:rPr>
              <a:t>student.name = </a:t>
            </a:r>
            <a:r>
              <a:rPr lang="en-US" altLang="en-US" sz="1600">
                <a:solidFill>
                  <a:srgbClr val="CC00CC"/>
                </a:solidFill>
                <a:latin typeface="Courier New" pitchFamily="49" charset="0"/>
                <a:cs typeface="Courier New" pitchFamily="49" charset="0"/>
              </a:rPr>
              <a:t>'John Doe'</a:t>
            </a:r>
            <a:r>
              <a:rPr lang="en-US" altLang="en-US" sz="1600">
                <a:latin typeface="Courier New" pitchFamily="49" charset="0"/>
                <a:cs typeface="Courier New" pitchFamily="49" charset="0"/>
              </a:rPr>
              <a:t>; </a:t>
            </a:r>
          </a:p>
          <a:p>
            <a:pPr>
              <a:spcBef>
                <a:spcPct val="0"/>
              </a:spcBef>
              <a:buClrTx/>
            </a:pPr>
            <a:r>
              <a:rPr lang="en-US" altLang="en-US" sz="1600">
                <a:latin typeface="Courier New" pitchFamily="49" charset="0"/>
                <a:cs typeface="Courier New" pitchFamily="49" charset="0"/>
              </a:rPr>
              <a:t>student.id = </a:t>
            </a:r>
            <a:r>
              <a:rPr lang="en-US" altLang="en-US" sz="1600">
                <a:solidFill>
                  <a:srgbClr val="CC00CC"/>
                </a:solidFill>
                <a:latin typeface="Courier New" pitchFamily="49" charset="0"/>
                <a:cs typeface="Courier New" pitchFamily="49" charset="0"/>
              </a:rPr>
              <a:t>'jdo2@sfu.ca'</a:t>
            </a:r>
            <a:r>
              <a:rPr lang="en-US" altLang="en-US" sz="1600">
                <a:latin typeface="Courier New" pitchFamily="49" charset="0"/>
                <a:cs typeface="Courier New" pitchFamily="49" charset="0"/>
              </a:rPr>
              <a:t>;</a:t>
            </a:r>
            <a:br>
              <a:rPr lang="en-US" altLang="en-US" sz="1600">
                <a:latin typeface="Courier New" pitchFamily="49" charset="0"/>
                <a:cs typeface="Courier New" pitchFamily="49" charset="0"/>
              </a:rPr>
            </a:br>
            <a:r>
              <a:rPr lang="en-US" altLang="en-US" sz="1600">
                <a:latin typeface="Courier New" pitchFamily="49" charset="0"/>
                <a:cs typeface="Courier New" pitchFamily="49" charset="0"/>
              </a:rPr>
              <a:t>student.number = 301073268; </a:t>
            </a:r>
            <a:br>
              <a:rPr lang="en-US" altLang="en-US" sz="1600">
                <a:latin typeface="Courier New" pitchFamily="49" charset="0"/>
                <a:cs typeface="Courier New" pitchFamily="49" charset="0"/>
              </a:rPr>
            </a:br>
            <a:r>
              <a:rPr lang="en-US" altLang="en-US" sz="1600">
                <a:latin typeface="Courier New" pitchFamily="49" charset="0"/>
                <a:cs typeface="Courier New" pitchFamily="49" charset="0"/>
              </a:rPr>
              <a:t>student.grade = [100, 75, 73; ...</a:t>
            </a:r>
          </a:p>
          <a:p>
            <a:pPr>
              <a:spcBef>
                <a:spcPct val="0"/>
              </a:spcBef>
              <a:buClrTx/>
            </a:pPr>
            <a:r>
              <a:rPr lang="en-US" altLang="en-US" sz="1600">
                <a:latin typeface="Courier New" pitchFamily="49" charset="0"/>
                <a:cs typeface="Courier New" pitchFamily="49" charset="0"/>
              </a:rPr>
              <a:t>                95, 91, 85.5; ...     		 100, 98, 72];</a:t>
            </a:r>
          </a:p>
          <a:p>
            <a:pPr>
              <a:spcBef>
                <a:spcPct val="0"/>
              </a:spcBef>
              <a:buClrTx/>
            </a:pPr>
            <a:endParaRPr lang="en-US" altLang="en-US" sz="1600">
              <a:latin typeface="Courier New" pitchFamily="49" charset="0"/>
              <a:cs typeface="Courier New" pitchFamily="49" charset="0"/>
            </a:endParaRPr>
          </a:p>
          <a:p>
            <a:pPr>
              <a:spcBef>
                <a:spcPct val="0"/>
              </a:spcBef>
              <a:buClrTx/>
            </a:pPr>
            <a:r>
              <a:rPr lang="en-US" altLang="en-US" sz="1600">
                <a:latin typeface="Courier New" pitchFamily="49" charset="0"/>
                <a:cs typeface="Courier New" pitchFamily="49" charset="0"/>
              </a:rPr>
              <a:t>student =</a:t>
            </a:r>
            <a:br>
              <a:rPr lang="en-US" altLang="en-US" sz="1600">
                <a:latin typeface="Courier New" pitchFamily="49" charset="0"/>
                <a:cs typeface="Courier New" pitchFamily="49" charset="0"/>
              </a:rPr>
            </a:br>
            <a:r>
              <a:rPr lang="en-US" altLang="en-US" sz="1600">
                <a:latin typeface="Courier New" pitchFamily="49" charset="0"/>
                <a:cs typeface="Courier New" pitchFamily="49" charset="0"/>
              </a:rPr>
              <a:t> </a:t>
            </a:r>
          </a:p>
          <a:p>
            <a:pPr>
              <a:spcBef>
                <a:spcPct val="0"/>
              </a:spcBef>
              <a:buClrTx/>
            </a:pPr>
            <a:r>
              <a:rPr lang="en-US" altLang="en-US" sz="1600">
                <a:latin typeface="Courier New" pitchFamily="49" charset="0"/>
                <a:cs typeface="Courier New" pitchFamily="49" charset="0"/>
              </a:rPr>
              <a:t>      name: 'John Doe'</a:t>
            </a:r>
          </a:p>
          <a:p>
            <a:pPr>
              <a:spcBef>
                <a:spcPct val="0"/>
              </a:spcBef>
              <a:buClrTx/>
            </a:pPr>
            <a:r>
              <a:rPr lang="en-US" altLang="en-US" sz="1600">
                <a:latin typeface="Courier New" pitchFamily="49" charset="0"/>
                <a:cs typeface="Courier New" pitchFamily="49" charset="0"/>
              </a:rPr>
              <a:t>        id: 'jd2@sfu.ca'</a:t>
            </a:r>
          </a:p>
          <a:p>
            <a:pPr>
              <a:spcBef>
                <a:spcPct val="0"/>
              </a:spcBef>
              <a:buClrTx/>
            </a:pPr>
            <a:r>
              <a:rPr lang="en-US" altLang="en-US" sz="1600">
                <a:latin typeface="Courier New" pitchFamily="49" charset="0"/>
                <a:cs typeface="Courier New" pitchFamily="49" charset="0"/>
              </a:rPr>
              <a:t>    number: 301073268</a:t>
            </a:r>
          </a:p>
          <a:p>
            <a:pPr>
              <a:spcBef>
                <a:spcPct val="0"/>
              </a:spcBef>
              <a:buClrTx/>
            </a:pPr>
            <a:r>
              <a:rPr lang="en-US" altLang="en-US" sz="1600">
                <a:latin typeface="Courier New" pitchFamily="49" charset="0"/>
                <a:cs typeface="Courier New" pitchFamily="49" charset="0"/>
              </a:rPr>
              <a:t>     grade: [3x3 double]</a:t>
            </a:r>
          </a:p>
        </p:txBody>
      </p:sp>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2970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175" y="2890838"/>
            <a:ext cx="28003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0" y="5986505"/>
            <a:ext cx="1923925" cy="253916"/>
          </a:xfrm>
          <a:prstGeom prst="rect">
            <a:avLst/>
          </a:prstGeom>
          <a:noFill/>
        </p:spPr>
        <p:txBody>
          <a:bodyPr wrap="none" rtlCol="0">
            <a:spAutoFit/>
          </a:bodyPr>
          <a:lstStyle/>
          <a:p>
            <a:r>
              <a:rPr lang="en-US" sz="1050" dirty="0" smtClean="0"/>
              <a:t>Source www.mathworks.com</a:t>
            </a:r>
            <a:endParaRPr lang="en-US" sz="105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p:txBody>
          <a:bodyPr/>
          <a:lstStyle/>
          <a:p>
            <a:pPr marL="0" indent="0">
              <a:spcAft>
                <a:spcPts val="1200"/>
              </a:spcAft>
              <a:buFontTx/>
              <a:buChar char="•"/>
            </a:pPr>
            <a:r>
              <a:rPr lang="en-US" altLang="en-US" sz="1600" smtClean="0"/>
              <a:t> Records for additional students can be added by including an index after the name of the structure:</a:t>
            </a:r>
          </a:p>
          <a:p>
            <a:pPr marL="0" indent="0"/>
            <a:r>
              <a:rPr lang="en-US" altLang="en-US" sz="1600" smtClean="0">
                <a:latin typeface="Courier New" pitchFamily="49" charset="0"/>
                <a:cs typeface="Courier New" pitchFamily="49" charset="0"/>
              </a:rPr>
              <a:t>student(2).name = </a:t>
            </a:r>
            <a:r>
              <a:rPr lang="en-US" altLang="en-US" sz="1600" smtClean="0">
                <a:solidFill>
                  <a:srgbClr val="CC00CC"/>
                </a:solidFill>
                <a:latin typeface="Courier New" pitchFamily="49" charset="0"/>
                <a:cs typeface="Courier New" pitchFamily="49" charset="0"/>
              </a:rPr>
              <a:t>'Ann Lane'</a:t>
            </a:r>
            <a:r>
              <a:rPr lang="en-US" altLang="en-US" sz="1600" smtClean="0">
                <a:latin typeface="Courier New" pitchFamily="49" charset="0"/>
                <a:cs typeface="Courier New" pitchFamily="49" charset="0"/>
              </a:rPr>
              <a:t>; </a:t>
            </a:r>
            <a:br>
              <a:rPr lang="en-US" altLang="en-US" sz="1600" smtClean="0">
                <a:latin typeface="Courier New" pitchFamily="49" charset="0"/>
                <a:cs typeface="Courier New" pitchFamily="49" charset="0"/>
              </a:rPr>
            </a:br>
            <a:r>
              <a:rPr lang="en-US" altLang="en-US" sz="1600" smtClean="0">
                <a:latin typeface="Courier New" pitchFamily="49" charset="0"/>
                <a:cs typeface="Courier New" pitchFamily="49" charset="0"/>
              </a:rPr>
              <a:t>student(2).id = </a:t>
            </a:r>
            <a:r>
              <a:rPr lang="en-US" altLang="en-US" sz="1600" smtClean="0">
                <a:solidFill>
                  <a:srgbClr val="CC00CC"/>
                </a:solidFill>
                <a:latin typeface="Courier New" pitchFamily="49" charset="0"/>
                <a:cs typeface="Courier New" pitchFamily="49" charset="0"/>
              </a:rPr>
              <a:t>'aln4@sfu.ca'</a:t>
            </a:r>
            <a:r>
              <a:rPr lang="en-US" altLang="en-US" sz="1600" smtClean="0">
                <a:latin typeface="Courier New" pitchFamily="49" charset="0"/>
                <a:cs typeface="Courier New" pitchFamily="49" charset="0"/>
              </a:rPr>
              <a:t>;</a:t>
            </a:r>
            <a:br>
              <a:rPr lang="en-US" altLang="en-US" sz="1600" smtClean="0">
                <a:latin typeface="Courier New" pitchFamily="49" charset="0"/>
                <a:cs typeface="Courier New" pitchFamily="49" charset="0"/>
              </a:rPr>
            </a:br>
            <a:r>
              <a:rPr lang="en-US" altLang="en-US" sz="1600" smtClean="0">
                <a:latin typeface="Courier New" pitchFamily="49" charset="0"/>
                <a:cs typeface="Courier New" pitchFamily="49" charset="0"/>
              </a:rPr>
              <a:t>student(2).number = 301078853;</a:t>
            </a:r>
            <a:br>
              <a:rPr lang="en-US" altLang="en-US" sz="1600" smtClean="0">
                <a:latin typeface="Courier New" pitchFamily="49" charset="0"/>
                <a:cs typeface="Courier New" pitchFamily="49" charset="0"/>
              </a:rPr>
            </a:br>
            <a:r>
              <a:rPr lang="en-US" altLang="en-US" sz="1600" smtClean="0">
                <a:latin typeface="Courier New" pitchFamily="49" charset="0"/>
                <a:cs typeface="Courier New" pitchFamily="49" charset="0"/>
              </a:rPr>
              <a:t>student(2).grade = [95, 95, 100; 100, 82, 85; 90, 97, 100];</a:t>
            </a:r>
          </a:p>
        </p:txBody>
      </p:sp>
      <p:sp>
        <p:nvSpPr>
          <p:cNvPr id="30723" name="Title 2"/>
          <p:cNvSpPr>
            <a:spLocks noGrp="1"/>
          </p:cNvSpPr>
          <p:nvPr>
            <p:ph type="title"/>
          </p:nvPr>
        </p:nvSpPr>
        <p:spPr/>
        <p:txBody>
          <a:bodyPr/>
          <a:lstStyle/>
          <a:p>
            <a:r>
              <a:rPr lang="en-CA" altLang="en-US" smtClean="0"/>
              <a:t>STRUCTURES</a:t>
            </a:r>
            <a:endParaRPr lang="en-US" altLang="en-US" smtClean="0"/>
          </a:p>
        </p:txBody>
      </p:sp>
      <p:sp>
        <p:nvSpPr>
          <p:cNvPr id="30724" name="TextBox 8"/>
          <p:cNvSpPr txBox="1">
            <a:spLocks noChangeArrowheads="1"/>
          </p:cNvSpPr>
          <p:nvPr/>
        </p:nvSpPr>
        <p:spPr bwMode="auto">
          <a:xfrm>
            <a:off x="6310313" y="3438525"/>
            <a:ext cx="233203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600">
                <a:latin typeface="Courier New" pitchFamily="49" charset="0"/>
                <a:cs typeface="Courier New" pitchFamily="49" charset="0"/>
              </a:rPr>
              <a:t>student = </a:t>
            </a:r>
          </a:p>
          <a:p>
            <a:pPr>
              <a:spcBef>
                <a:spcPct val="0"/>
              </a:spcBef>
              <a:buClrTx/>
            </a:pPr>
            <a:endParaRPr lang="en-US" altLang="en-US" sz="1600">
              <a:latin typeface="Courier New" pitchFamily="49" charset="0"/>
              <a:cs typeface="Courier New" pitchFamily="49" charset="0"/>
            </a:endParaRPr>
          </a:p>
          <a:p>
            <a:pPr>
              <a:spcBef>
                <a:spcPct val="0"/>
              </a:spcBef>
              <a:buClrTx/>
            </a:pPr>
            <a:r>
              <a:rPr lang="en-US" altLang="en-US" sz="1600">
                <a:latin typeface="Courier New" pitchFamily="49" charset="0"/>
                <a:cs typeface="Courier New" pitchFamily="49" charset="0"/>
              </a:rPr>
              <a:t>1x2 struct array with fields:</a:t>
            </a:r>
          </a:p>
          <a:p>
            <a:pPr>
              <a:spcBef>
                <a:spcPct val="0"/>
              </a:spcBef>
              <a:buClrTx/>
            </a:pPr>
            <a:endParaRPr lang="en-US" altLang="en-US" sz="1600">
              <a:latin typeface="Courier New" pitchFamily="49" charset="0"/>
              <a:cs typeface="Courier New" pitchFamily="49" charset="0"/>
            </a:endParaRPr>
          </a:p>
          <a:p>
            <a:pPr>
              <a:spcBef>
                <a:spcPct val="0"/>
              </a:spcBef>
              <a:buClrTx/>
            </a:pPr>
            <a:r>
              <a:rPr lang="en-US" altLang="en-US" sz="1600">
                <a:latin typeface="Courier New" pitchFamily="49" charset="0"/>
                <a:cs typeface="Courier New" pitchFamily="49" charset="0"/>
              </a:rPr>
              <a:t>    name</a:t>
            </a:r>
          </a:p>
          <a:p>
            <a:pPr>
              <a:spcBef>
                <a:spcPct val="0"/>
              </a:spcBef>
              <a:buClrTx/>
            </a:pPr>
            <a:r>
              <a:rPr lang="en-US" altLang="en-US" sz="1600">
                <a:latin typeface="Courier New" pitchFamily="49" charset="0"/>
                <a:cs typeface="Courier New" pitchFamily="49" charset="0"/>
              </a:rPr>
              <a:t>    id</a:t>
            </a:r>
            <a:br>
              <a:rPr lang="en-US" altLang="en-US" sz="1600">
                <a:latin typeface="Courier New" pitchFamily="49" charset="0"/>
                <a:cs typeface="Courier New" pitchFamily="49" charset="0"/>
              </a:rPr>
            </a:br>
            <a:r>
              <a:rPr lang="en-US" altLang="en-US" sz="1600">
                <a:latin typeface="Courier New" pitchFamily="49" charset="0"/>
                <a:cs typeface="Courier New" pitchFamily="49" charset="0"/>
              </a:rPr>
              <a:t>    number</a:t>
            </a:r>
          </a:p>
          <a:p>
            <a:pPr>
              <a:spcBef>
                <a:spcPct val="0"/>
              </a:spcBef>
              <a:buClrTx/>
            </a:pPr>
            <a:r>
              <a:rPr lang="en-US" altLang="en-US" sz="1600">
                <a:latin typeface="Courier New" pitchFamily="49" charset="0"/>
                <a:cs typeface="Courier New" pitchFamily="49" charset="0"/>
              </a:rPr>
              <a:t>    grade</a:t>
            </a:r>
          </a:p>
        </p:txBody>
      </p:sp>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3072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233738"/>
            <a:ext cx="5762625"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p:cNvSpPr>
            <a:spLocks noGrp="1"/>
          </p:cNvSpPr>
          <p:nvPr>
            <p:ph idx="1"/>
          </p:nvPr>
        </p:nvSpPr>
        <p:spPr/>
        <p:txBody>
          <a:bodyPr/>
          <a:lstStyle/>
          <a:p>
            <a:pPr marL="0" indent="0">
              <a:buFontTx/>
              <a:buChar char="•"/>
            </a:pPr>
            <a:r>
              <a:rPr lang="en-US" altLang="en-US" sz="1600" smtClean="0"/>
              <a:t> Choosing between cell arrays and structures is mostly a matter of personal preference and code clarity.</a:t>
            </a:r>
          </a:p>
          <a:p>
            <a:pPr marL="0" indent="0">
              <a:spcAft>
                <a:spcPts val="1200"/>
              </a:spcAft>
              <a:buFontTx/>
              <a:buChar char="•"/>
            </a:pPr>
            <a:r>
              <a:rPr lang="en-US" altLang="en-US" sz="1600" smtClean="0"/>
              <a:t> The containers of a cell array are referred to by their index, whereas the containers of a structure are referred to by their names.</a:t>
            </a:r>
          </a:p>
          <a:p>
            <a:pPr marL="0" indent="0"/>
            <a:r>
              <a:rPr lang="en-US" altLang="en-US" sz="1600" smtClean="0">
                <a:latin typeface="Courier New" pitchFamily="49" charset="0"/>
                <a:cs typeface="Courier New" pitchFamily="49" charset="0"/>
              </a:rPr>
              <a:t>student_data(1,:) = {</a:t>
            </a:r>
            <a:r>
              <a:rPr lang="en-US" altLang="en-US" sz="1600" smtClean="0">
                <a:solidFill>
                  <a:srgbClr val="CC00CC"/>
                </a:solidFill>
                <a:latin typeface="Courier New" pitchFamily="49" charset="0"/>
                <a:cs typeface="Courier New" pitchFamily="49" charset="0"/>
              </a:rPr>
              <a:t>'John Doe'</a:t>
            </a:r>
            <a:r>
              <a:rPr lang="en-US" altLang="en-US" sz="1600" smtClean="0">
                <a:latin typeface="Courier New" pitchFamily="49" charset="0"/>
                <a:cs typeface="Courier New" pitchFamily="49" charset="0"/>
              </a:rPr>
              <a:t>, </a:t>
            </a:r>
            <a:r>
              <a:rPr lang="en-US" altLang="en-US" sz="1600" smtClean="0">
                <a:solidFill>
                  <a:srgbClr val="CC00CC"/>
                </a:solidFill>
                <a:latin typeface="Courier New" pitchFamily="49" charset="0"/>
                <a:cs typeface="Courier New" pitchFamily="49" charset="0"/>
              </a:rPr>
              <a:t>'jdo2@sfu.ca'</a:t>
            </a:r>
            <a:r>
              <a:rPr lang="en-US" altLang="en-US" sz="1600" smtClean="0">
                <a:latin typeface="Courier New" pitchFamily="49" charset="0"/>
                <a:cs typeface="Courier New" pitchFamily="49" charset="0"/>
              </a:rPr>
              <a:t>, 301073268, </a:t>
            </a:r>
            <a:r>
              <a:rPr lang="en-US" altLang="en-US" sz="1600" smtClean="0">
                <a:solidFill>
                  <a:srgbClr val="0000CC"/>
                </a:solidFill>
                <a:latin typeface="Courier New" pitchFamily="49" charset="0"/>
                <a:cs typeface="Courier New" pitchFamily="49" charset="0"/>
              </a:rPr>
              <a:t>...</a:t>
            </a:r>
            <a:r>
              <a:rPr lang="en-US" altLang="en-US" sz="1600" smtClean="0">
                <a:solidFill>
                  <a:srgbClr val="0000FF"/>
                </a:solidFill>
                <a:latin typeface="Courier New" pitchFamily="49" charset="0"/>
                <a:cs typeface="Courier New" pitchFamily="49" charset="0"/>
              </a:rPr>
              <a:t/>
            </a:r>
            <a:br>
              <a:rPr lang="en-US" altLang="en-US" sz="1600" smtClean="0">
                <a:solidFill>
                  <a:srgbClr val="0000FF"/>
                </a:solidFill>
                <a:latin typeface="Courier New" pitchFamily="49" charset="0"/>
                <a:cs typeface="Courier New" pitchFamily="49" charset="0"/>
              </a:rPr>
            </a:br>
            <a:r>
              <a:rPr lang="en-US" altLang="en-US" sz="1600" smtClean="0">
                <a:latin typeface="Courier New" pitchFamily="49" charset="0"/>
                <a:cs typeface="Courier New" pitchFamily="49" charset="0"/>
              </a:rPr>
              <a:t>[100, 75, 73; 95, 91, 85.5; 100, 98, 72]};</a:t>
            </a:r>
          </a:p>
          <a:p>
            <a:pPr marL="0" indent="0"/>
            <a:r>
              <a:rPr lang="en-US" altLang="en-US" sz="1600" smtClean="0">
                <a:latin typeface="Courier New" pitchFamily="49" charset="0"/>
                <a:cs typeface="Courier New" pitchFamily="49" charset="0"/>
              </a:rPr>
              <a:t>student_data(2,:) = {</a:t>
            </a:r>
            <a:r>
              <a:rPr lang="en-US" altLang="en-US" sz="1600" smtClean="0">
                <a:solidFill>
                  <a:srgbClr val="CC00CC"/>
                </a:solidFill>
                <a:latin typeface="Courier New" pitchFamily="49" charset="0"/>
                <a:cs typeface="Courier New" pitchFamily="49" charset="0"/>
              </a:rPr>
              <a:t>'Ann Lane'</a:t>
            </a:r>
            <a:r>
              <a:rPr lang="en-US" altLang="en-US" sz="1600" smtClean="0">
                <a:latin typeface="Courier New" pitchFamily="49" charset="0"/>
                <a:cs typeface="Courier New" pitchFamily="49" charset="0"/>
              </a:rPr>
              <a:t>, </a:t>
            </a:r>
            <a:r>
              <a:rPr lang="en-US" altLang="en-US" sz="1600" smtClean="0">
                <a:solidFill>
                  <a:srgbClr val="CC00CC"/>
                </a:solidFill>
                <a:latin typeface="Courier New" pitchFamily="49" charset="0"/>
                <a:cs typeface="Courier New" pitchFamily="49" charset="0"/>
              </a:rPr>
              <a:t>'aln4@sfu.ca'</a:t>
            </a:r>
            <a:r>
              <a:rPr lang="en-US" altLang="en-US" sz="1600" smtClean="0">
                <a:latin typeface="Courier New" pitchFamily="49" charset="0"/>
                <a:cs typeface="Courier New" pitchFamily="49" charset="0"/>
              </a:rPr>
              <a:t>, 301078853, </a:t>
            </a:r>
            <a:r>
              <a:rPr lang="en-US" altLang="en-US" sz="1600" smtClean="0">
                <a:solidFill>
                  <a:srgbClr val="0000CC"/>
                </a:solidFill>
                <a:latin typeface="Courier New" pitchFamily="49" charset="0"/>
                <a:cs typeface="Courier New" pitchFamily="49" charset="0"/>
              </a:rPr>
              <a:t>...</a:t>
            </a:r>
            <a:r>
              <a:rPr lang="en-US" altLang="en-US" sz="1600" smtClean="0">
                <a:solidFill>
                  <a:srgbClr val="0000FF"/>
                </a:solidFill>
                <a:latin typeface="Courier New" pitchFamily="49" charset="0"/>
                <a:cs typeface="Courier New" pitchFamily="49" charset="0"/>
              </a:rPr>
              <a:t/>
            </a:r>
            <a:br>
              <a:rPr lang="en-US" altLang="en-US" sz="1600" smtClean="0">
                <a:solidFill>
                  <a:srgbClr val="0000FF"/>
                </a:solidFill>
                <a:latin typeface="Courier New" pitchFamily="49" charset="0"/>
                <a:cs typeface="Courier New" pitchFamily="49" charset="0"/>
              </a:rPr>
            </a:br>
            <a:r>
              <a:rPr lang="en-US" altLang="en-US" sz="1600" smtClean="0">
                <a:latin typeface="Courier New" pitchFamily="49" charset="0"/>
                <a:cs typeface="Courier New" pitchFamily="49" charset="0"/>
              </a:rPr>
              <a:t>[95, 100, 90; 95, 82, 97; 100, 85, 100]};</a:t>
            </a:r>
          </a:p>
          <a:p>
            <a:pPr marL="0" indent="0"/>
            <a:r>
              <a:rPr lang="fr-FR" altLang="en-US" sz="1600" smtClean="0">
                <a:latin typeface="Courier New" pitchFamily="49" charset="0"/>
                <a:cs typeface="Courier New" pitchFamily="49" charset="0"/>
              </a:rPr>
              <a:t>student_data = </a:t>
            </a:r>
          </a:p>
          <a:p>
            <a:pPr marL="0" indent="0"/>
            <a:endParaRPr lang="fr-FR" altLang="en-US" sz="1600" smtClean="0">
              <a:latin typeface="Courier New" pitchFamily="49" charset="0"/>
              <a:cs typeface="Courier New" pitchFamily="49" charset="0"/>
            </a:endParaRPr>
          </a:p>
          <a:p>
            <a:pPr marL="0" indent="0"/>
            <a:r>
              <a:rPr lang="fr-FR" altLang="en-US" sz="1600" smtClean="0">
                <a:latin typeface="Courier New" pitchFamily="49" charset="0"/>
                <a:cs typeface="Courier New" pitchFamily="49" charset="0"/>
              </a:rPr>
              <a:t>    'John Doe'    'jdo2@sfu.ca'    [301073268]    [3x3 double]</a:t>
            </a:r>
          </a:p>
          <a:p>
            <a:pPr marL="0" indent="0">
              <a:spcAft>
                <a:spcPts val="1200"/>
              </a:spcAft>
            </a:pPr>
            <a:r>
              <a:rPr lang="fr-FR" altLang="en-US" sz="1600" smtClean="0">
                <a:latin typeface="Courier New" pitchFamily="49" charset="0"/>
                <a:cs typeface="Courier New" pitchFamily="49" charset="0"/>
              </a:rPr>
              <a:t>    'Ann Lane'    'aln4@sfu.ca'    [301078853]    [3x3 double]</a:t>
            </a:r>
            <a:endParaRPr lang="fr-FR" altLang="en-US" sz="1600" smtClean="0">
              <a:cs typeface="Courier New" pitchFamily="49" charset="0"/>
            </a:endParaRPr>
          </a:p>
          <a:p>
            <a:pPr marL="0" indent="0">
              <a:buFontTx/>
              <a:buChar char="•"/>
            </a:pPr>
            <a:r>
              <a:rPr lang="en-US" altLang="en-US" sz="1600" smtClean="0">
                <a:cs typeface="Courier New" pitchFamily="49" charset="0"/>
              </a:rPr>
              <a:t> Here, we accomplish what we did previously using a cell array.</a:t>
            </a:r>
          </a:p>
          <a:p>
            <a:pPr marL="0" indent="0">
              <a:buFontTx/>
              <a:buChar char="•"/>
            </a:pPr>
            <a:r>
              <a:rPr lang="en-US" altLang="en-US" sz="1600" smtClean="0">
                <a:cs typeface="Courier New" pitchFamily="49" charset="0"/>
              </a:rPr>
              <a:t> Rather than fetching the 2</a:t>
            </a:r>
            <a:r>
              <a:rPr lang="en-US" altLang="en-US" sz="1600" baseline="30000" smtClean="0">
                <a:cs typeface="Courier New" pitchFamily="49" charset="0"/>
              </a:rPr>
              <a:t>nd</a:t>
            </a:r>
            <a:r>
              <a:rPr lang="en-US" altLang="en-US" sz="1600" smtClean="0">
                <a:cs typeface="Courier New" pitchFamily="49" charset="0"/>
              </a:rPr>
              <a:t>  student’s no. by </a:t>
            </a:r>
            <a:r>
              <a:rPr lang="en-US" altLang="en-US" sz="1600" smtClean="0">
                <a:latin typeface="Courier New" pitchFamily="49" charset="0"/>
                <a:cs typeface="Courier New" pitchFamily="49" charset="0"/>
              </a:rPr>
              <a:t>student(2).number</a:t>
            </a:r>
            <a:r>
              <a:rPr lang="en-US" altLang="en-US" sz="1600" smtClean="0">
                <a:cs typeface="Courier New" pitchFamily="49" charset="0"/>
              </a:rPr>
              <a:t>, we would do </a:t>
            </a:r>
            <a:r>
              <a:rPr lang="en-US" altLang="en-US" sz="1600" smtClean="0">
                <a:latin typeface="Courier New" pitchFamily="49" charset="0"/>
                <a:cs typeface="Courier New" pitchFamily="49" charset="0"/>
              </a:rPr>
              <a:t>student_data{2,3}</a:t>
            </a:r>
            <a:r>
              <a:rPr lang="en-US" altLang="en-US" sz="1600" smtClean="0">
                <a:cs typeface="Courier New" pitchFamily="49" charset="0"/>
              </a:rPr>
              <a:t>, since column 3 is where student numbers are stored.</a:t>
            </a:r>
          </a:p>
          <a:p>
            <a:pPr marL="0" indent="0">
              <a:buFontTx/>
              <a:buChar char="•"/>
            </a:pPr>
            <a:r>
              <a:rPr lang="en-US" altLang="en-US" sz="1600" smtClean="0">
                <a:cs typeface="Courier New" pitchFamily="49" charset="0"/>
              </a:rPr>
              <a:t> Since this is not as intuitive, we may conclude that a structure was a better choice.</a:t>
            </a:r>
          </a:p>
        </p:txBody>
      </p:sp>
      <p:sp>
        <p:nvSpPr>
          <p:cNvPr id="31747" name="Title 2"/>
          <p:cNvSpPr>
            <a:spLocks noGrp="1"/>
          </p:cNvSpPr>
          <p:nvPr>
            <p:ph type="title"/>
          </p:nvPr>
        </p:nvSpPr>
        <p:spPr/>
        <p:txBody>
          <a:bodyPr/>
          <a:lstStyle/>
          <a:p>
            <a:r>
              <a:rPr lang="en-US" altLang="en-US" smtClean="0"/>
              <a:t>CELL ARRAYS VS. STRUCTURES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p:cNvSpPr>
            <a:spLocks noGrp="1"/>
          </p:cNvSpPr>
          <p:nvPr>
            <p:ph idx="1"/>
          </p:nvPr>
        </p:nvSpPr>
        <p:spPr/>
        <p:txBody>
          <a:bodyPr/>
          <a:lstStyle/>
          <a:p>
            <a:pPr marL="0" indent="0">
              <a:buFontTx/>
              <a:buChar char="•"/>
            </a:pPr>
            <a:r>
              <a:rPr lang="en-US" altLang="en-US" sz="1600" smtClean="0"/>
              <a:t> A normal 2D data structure, such as a matrix or cell array, has rows as the 1</a:t>
            </a:r>
            <a:r>
              <a:rPr lang="en-US" altLang="en-US" sz="1600" baseline="30000" smtClean="0"/>
              <a:t>st</a:t>
            </a:r>
            <a:r>
              <a:rPr lang="en-US" altLang="en-US" sz="1600" smtClean="0"/>
              <a:t> dimension and columns as the 2</a:t>
            </a:r>
            <a:r>
              <a:rPr lang="en-US" altLang="en-US" sz="1600" baseline="30000" smtClean="0"/>
              <a:t>nd</a:t>
            </a:r>
            <a:r>
              <a:rPr lang="en-US" altLang="en-US" sz="1600" smtClean="0"/>
              <a:t>.</a:t>
            </a:r>
          </a:p>
          <a:p>
            <a:pPr marL="0" indent="0">
              <a:buFontTx/>
              <a:buChar char="•"/>
            </a:pPr>
            <a:r>
              <a:rPr lang="en-US" altLang="en-US" sz="1600" smtClean="0"/>
              <a:t> We may add a 3</a:t>
            </a:r>
            <a:r>
              <a:rPr lang="en-US" altLang="en-US" sz="1600" baseline="30000" smtClean="0"/>
              <a:t>rd</a:t>
            </a:r>
            <a:r>
              <a:rPr lang="en-US" altLang="en-US" sz="1600" smtClean="0"/>
              <a:t> dimension, sometimes called a </a:t>
            </a:r>
            <a:r>
              <a:rPr lang="en-US" altLang="en-US" sz="1600" u="sng" smtClean="0"/>
              <a:t>page</a:t>
            </a:r>
            <a:r>
              <a:rPr lang="en-US" altLang="en-US" sz="1600" smtClean="0"/>
              <a:t>, by adding another index.</a:t>
            </a:r>
          </a:p>
          <a:p>
            <a:pPr marL="0" indent="0">
              <a:buFontTx/>
              <a:buChar char="•"/>
            </a:pPr>
            <a:endParaRPr lang="en-US" altLang="en-US" sz="1600" smtClean="0"/>
          </a:p>
          <a:p>
            <a:pPr marL="0" indent="0">
              <a:buFontTx/>
              <a:buChar char="•"/>
            </a:pPr>
            <a:endParaRPr lang="en-US" altLang="en-US" sz="1600" smtClean="0"/>
          </a:p>
          <a:p>
            <a:pPr marL="0" indent="0">
              <a:buFontTx/>
              <a:buChar char="•"/>
            </a:pPr>
            <a:endParaRPr lang="en-US" altLang="en-US" sz="1600" smtClean="0"/>
          </a:p>
          <a:p>
            <a:pPr marL="0" indent="0">
              <a:buFontTx/>
              <a:buChar char="•"/>
            </a:pPr>
            <a:endParaRPr lang="en-US" altLang="en-US" sz="1600" smtClean="0"/>
          </a:p>
          <a:p>
            <a:pPr marL="0" indent="0">
              <a:buFontTx/>
              <a:buChar char="•"/>
            </a:pPr>
            <a:endParaRPr lang="en-US" altLang="en-US" sz="1600" smtClean="0"/>
          </a:p>
          <a:p>
            <a:pPr marL="0" indent="0">
              <a:buFontTx/>
              <a:buChar char="•"/>
            </a:pPr>
            <a:endParaRPr lang="en-US" altLang="en-US" sz="1600" smtClean="0"/>
          </a:p>
          <a:p>
            <a:pPr marL="0" indent="0">
              <a:buFontTx/>
              <a:buChar char="•"/>
            </a:pPr>
            <a:endParaRPr lang="en-US" altLang="en-US" sz="1600" smtClean="0"/>
          </a:p>
          <a:p>
            <a:pPr marL="0" indent="0">
              <a:buFontTx/>
              <a:buChar char="•"/>
            </a:pPr>
            <a:endParaRPr lang="en-US" altLang="en-US" sz="1600" smtClean="0"/>
          </a:p>
          <a:p>
            <a:pPr marL="0" indent="0">
              <a:buFontTx/>
              <a:buChar char="•"/>
            </a:pPr>
            <a:endParaRPr lang="en-US" altLang="en-US" sz="1600" smtClean="0"/>
          </a:p>
          <a:p>
            <a:pPr marL="0" indent="0">
              <a:buFontTx/>
              <a:buChar char="•"/>
            </a:pPr>
            <a:r>
              <a:rPr lang="en-US" altLang="en-US" sz="1600" smtClean="0"/>
              <a:t> Just as we transitioned from a 1D vector/array to a 2D matrix, the same rules still apply for 3D matrices and data structures.</a:t>
            </a:r>
          </a:p>
          <a:p>
            <a:pPr marL="0" indent="0">
              <a:buFontTx/>
              <a:buChar char="•"/>
            </a:pPr>
            <a:r>
              <a:rPr lang="en-US" altLang="en-US" sz="1600" smtClean="0"/>
              <a:t> Additional indices can be added </a:t>
            </a:r>
            <a:r>
              <a:rPr lang="en-US" altLang="en-US" sz="1600" smtClean="0">
                <a:latin typeface="Courier New" pitchFamily="49" charset="0"/>
                <a:cs typeface="Courier New" pitchFamily="49" charset="0"/>
              </a:rPr>
              <a:t>(</a:t>
            </a:r>
            <a:r>
              <a:rPr lang="en-US" altLang="en-US" sz="1600" i="1" smtClean="0">
                <a:latin typeface="Courier New" pitchFamily="49" charset="0"/>
                <a:cs typeface="Courier New" pitchFamily="49" charset="0"/>
              </a:rPr>
              <a:t>dim1</a:t>
            </a:r>
            <a:r>
              <a:rPr lang="en-US" altLang="en-US" sz="1600" smtClean="0">
                <a:latin typeface="Courier New" pitchFamily="49" charset="0"/>
                <a:cs typeface="Courier New" pitchFamily="49" charset="0"/>
              </a:rPr>
              <a:t>, </a:t>
            </a:r>
            <a:r>
              <a:rPr lang="en-US" altLang="en-US" sz="1600" i="1" smtClean="0">
                <a:latin typeface="Courier New" pitchFamily="49" charset="0"/>
                <a:cs typeface="Courier New" pitchFamily="49" charset="0"/>
              </a:rPr>
              <a:t>dim2</a:t>
            </a:r>
            <a:r>
              <a:rPr lang="en-US" altLang="en-US" sz="1600" smtClean="0">
                <a:latin typeface="Courier New" pitchFamily="49" charset="0"/>
                <a:cs typeface="Courier New" pitchFamily="49" charset="0"/>
              </a:rPr>
              <a:t>, </a:t>
            </a:r>
            <a:r>
              <a:rPr lang="en-US" altLang="en-US" sz="1600" i="1" smtClean="0">
                <a:latin typeface="Courier New" pitchFamily="49" charset="0"/>
                <a:cs typeface="Courier New" pitchFamily="49" charset="0"/>
              </a:rPr>
              <a:t>dim3</a:t>
            </a:r>
            <a:r>
              <a:rPr lang="en-US" altLang="en-US" sz="1600" smtClean="0">
                <a:latin typeface="Courier New" pitchFamily="49" charset="0"/>
                <a:cs typeface="Courier New" pitchFamily="49" charset="0"/>
              </a:rPr>
              <a:t>, ..., </a:t>
            </a:r>
            <a:r>
              <a:rPr lang="en-US" altLang="en-US" sz="1600" i="1" smtClean="0">
                <a:latin typeface="Courier New" pitchFamily="49" charset="0"/>
                <a:cs typeface="Courier New" pitchFamily="49" charset="0"/>
              </a:rPr>
              <a:t>dimN</a:t>
            </a:r>
            <a:r>
              <a:rPr lang="en-US" altLang="en-US" sz="1600" smtClean="0">
                <a:latin typeface="Courier New" pitchFamily="49" charset="0"/>
                <a:cs typeface="Courier New" pitchFamily="49" charset="0"/>
              </a:rPr>
              <a:t>)</a:t>
            </a:r>
            <a:r>
              <a:rPr lang="en-US" altLang="en-US" sz="1600" smtClean="0"/>
              <a:t> for </a:t>
            </a:r>
            <a:br>
              <a:rPr lang="en-US" altLang="en-US" sz="1600" smtClean="0"/>
            </a:br>
            <a:r>
              <a:rPr lang="en-US" altLang="en-US" sz="1600" i="1" smtClean="0"/>
              <a:t>N</a:t>
            </a:r>
            <a:r>
              <a:rPr lang="en-US" altLang="en-US" sz="1600" smtClean="0"/>
              <a:t>-dimensional matrices.</a:t>
            </a:r>
          </a:p>
        </p:txBody>
      </p:sp>
      <p:sp>
        <p:nvSpPr>
          <p:cNvPr id="32771" name="Title 2"/>
          <p:cNvSpPr>
            <a:spLocks noGrp="1"/>
          </p:cNvSpPr>
          <p:nvPr>
            <p:ph type="title"/>
          </p:nvPr>
        </p:nvSpPr>
        <p:spPr/>
        <p:txBody>
          <a:bodyPr/>
          <a:lstStyle/>
          <a:p>
            <a:r>
              <a:rPr lang="en-US" altLang="en-US" smtClean="0"/>
              <a:t>MULTIDIMENSIONAL ARRAYS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pic>
        <p:nvPicPr>
          <p:cNvPr id="32773" name="Picture 7"/>
          <p:cNvPicPr>
            <a:picLocks noChangeAspect="1" noChangeArrowheads="1"/>
          </p:cNvPicPr>
          <p:nvPr/>
        </p:nvPicPr>
        <p:blipFill>
          <a:blip r:embed="rId3">
            <a:extLst>
              <a:ext uri="{28A0092B-C50C-407E-A947-70E740481C1C}">
                <a14:useLocalDpi xmlns:a14="http://schemas.microsoft.com/office/drawing/2010/main" val="0"/>
              </a:ext>
            </a:extLst>
          </a:blip>
          <a:srcRect l="3047" r="6815"/>
          <a:stretch>
            <a:fillRect/>
          </a:stretch>
        </p:blipFill>
        <p:spPr bwMode="auto">
          <a:xfrm>
            <a:off x="1416050" y="2586038"/>
            <a:ext cx="24225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8"/>
          <p:cNvPicPr>
            <a:picLocks noChangeAspect="1" noChangeArrowheads="1"/>
          </p:cNvPicPr>
          <p:nvPr/>
        </p:nvPicPr>
        <p:blipFill>
          <a:blip r:embed="rId4">
            <a:extLst>
              <a:ext uri="{28A0092B-C50C-407E-A947-70E740481C1C}">
                <a14:useLocalDpi xmlns:a14="http://schemas.microsoft.com/office/drawing/2010/main" val="0"/>
              </a:ext>
            </a:extLst>
          </a:blip>
          <a:srcRect l="3029" r="2216"/>
          <a:stretch>
            <a:fillRect/>
          </a:stretch>
        </p:blipFill>
        <p:spPr bwMode="auto">
          <a:xfrm>
            <a:off x="4159250" y="2479675"/>
            <a:ext cx="4495800"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773363"/>
            <a:ext cx="8032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6" name="TextBox 8"/>
          <p:cNvSpPr txBox="1">
            <a:spLocks noChangeArrowheads="1"/>
          </p:cNvSpPr>
          <p:nvPr/>
        </p:nvSpPr>
        <p:spPr bwMode="auto">
          <a:xfrm>
            <a:off x="7843838" y="4146550"/>
            <a:ext cx="4349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600" b="1">
                <a:latin typeface="Arial" pitchFamily="34" charset="0"/>
              </a:rPr>
              <a:t>[2]</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93663" y="1447800"/>
            <a:ext cx="8364537" cy="4822825"/>
          </a:xfrm>
        </p:spPr>
        <p:txBody>
          <a:bodyPr/>
          <a:lstStyle/>
          <a:p>
            <a:pPr marL="0" indent="0">
              <a:buFontTx/>
              <a:buChar char="•"/>
            </a:pPr>
            <a:r>
              <a:rPr lang="en-US" altLang="en-US" sz="1600" smtClean="0"/>
              <a:t> There are various ways of creating multidimensional arrays:</a:t>
            </a:r>
          </a:p>
          <a:p>
            <a:pPr marL="0" indent="0">
              <a:spcAft>
                <a:spcPts val="1200"/>
              </a:spcAft>
              <a:buFontTx/>
              <a:buChar char="•"/>
            </a:pPr>
            <a:r>
              <a:rPr lang="en-US" altLang="en-US" sz="1600" smtClean="0"/>
              <a:t> One way is to first create a 2D array and then extend it with indexing:</a:t>
            </a:r>
          </a:p>
          <a:p>
            <a:pPr marL="0" indent="0"/>
            <a:r>
              <a:rPr lang="pt-BR" altLang="en-US" sz="1600" smtClean="0">
                <a:latin typeface="Courier New" pitchFamily="49" charset="0"/>
                <a:cs typeface="Courier New" pitchFamily="49" charset="0"/>
              </a:rPr>
              <a:t>&gt;&gt; A = [1 2; 3 4];</a:t>
            </a:r>
          </a:p>
          <a:p>
            <a:pPr marL="0" indent="0"/>
            <a:r>
              <a:rPr lang="pt-BR" altLang="en-US" sz="1600" smtClean="0">
                <a:latin typeface="Courier New" pitchFamily="49" charset="0"/>
                <a:cs typeface="Courier New" pitchFamily="49" charset="0"/>
              </a:rPr>
              <a:t>&gt;&gt; A(:,:,2) = [9 8; 7 6]</a:t>
            </a:r>
          </a:p>
          <a:p>
            <a:pPr marL="0" indent="0"/>
            <a:endParaRPr lang="pt-BR" altLang="en-US" sz="1600" smtClean="0">
              <a:latin typeface="Courier New" pitchFamily="49" charset="0"/>
              <a:cs typeface="Courier New" pitchFamily="49" charset="0"/>
            </a:endParaRPr>
          </a:p>
          <a:p>
            <a:pPr marL="0" indent="0"/>
            <a:endParaRPr lang="pt-BR" altLang="en-US" sz="1600" smtClean="0">
              <a:latin typeface="Courier New" pitchFamily="49" charset="0"/>
              <a:cs typeface="Courier New" pitchFamily="49" charset="0"/>
            </a:endParaRPr>
          </a:p>
          <a:p>
            <a:pPr marL="0" indent="0"/>
            <a:endParaRPr lang="pt-BR" altLang="en-US" sz="1600" smtClean="0">
              <a:latin typeface="Courier New" pitchFamily="49" charset="0"/>
              <a:cs typeface="Courier New" pitchFamily="49" charset="0"/>
            </a:endParaRPr>
          </a:p>
          <a:p>
            <a:pPr marL="0" indent="0"/>
            <a:endParaRPr lang="pt-BR" altLang="en-US" sz="1600" smtClean="0">
              <a:latin typeface="Courier New" pitchFamily="49" charset="0"/>
              <a:cs typeface="Courier New" pitchFamily="49" charset="0"/>
            </a:endParaRPr>
          </a:p>
          <a:p>
            <a:pPr marL="0" indent="0">
              <a:spcAft>
                <a:spcPts val="1200"/>
              </a:spcAft>
              <a:buFontTx/>
              <a:buChar char="•"/>
            </a:pPr>
            <a:r>
              <a:rPr lang="pt-BR" altLang="en-US" sz="1600" smtClean="0">
                <a:cs typeface="Courier New" pitchFamily="49" charset="0"/>
              </a:rPr>
              <a:t> If we assign a scalar to a new page, MATLAB fills the entire dimension with that scalar:</a:t>
            </a:r>
          </a:p>
          <a:p>
            <a:pPr marL="0" indent="0">
              <a:spcAft>
                <a:spcPts val="1200"/>
              </a:spcAft>
            </a:pPr>
            <a:r>
              <a:rPr lang="pt-BR" altLang="en-US" sz="1600" smtClean="0">
                <a:latin typeface="Courier New" pitchFamily="49" charset="0"/>
                <a:cs typeface="Courier New" pitchFamily="49" charset="0"/>
              </a:rPr>
              <a:t>&gt;&gt; A(:,:,3) = 5</a:t>
            </a:r>
          </a:p>
          <a:p>
            <a:pPr marL="0" indent="0">
              <a:buFontTx/>
              <a:buChar char="•"/>
            </a:pPr>
            <a:endParaRPr lang="pt-BR" altLang="en-US" sz="1600" smtClean="0">
              <a:cs typeface="Courier New" pitchFamily="49" charset="0"/>
            </a:endParaRPr>
          </a:p>
          <a:p>
            <a:pPr marL="0" indent="0">
              <a:buFontTx/>
              <a:buChar char="•"/>
            </a:pPr>
            <a:endParaRPr lang="en-US" altLang="en-US" sz="1600" smtClean="0">
              <a:cs typeface="Courier New" pitchFamily="49" charset="0"/>
            </a:endParaRPr>
          </a:p>
        </p:txBody>
      </p:sp>
      <p:sp>
        <p:nvSpPr>
          <p:cNvPr id="33795" name="Title 2"/>
          <p:cNvSpPr>
            <a:spLocks noGrp="1"/>
          </p:cNvSpPr>
          <p:nvPr>
            <p:ph type="title"/>
          </p:nvPr>
        </p:nvSpPr>
        <p:spPr/>
        <p:txBody>
          <a:bodyPr/>
          <a:lstStyle/>
          <a:p>
            <a:r>
              <a:rPr lang="en-US" altLang="en-US" smtClean="0"/>
              <a:t>MULTIDIMENSIONAL ARRAYS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6" name="Table 5"/>
          <p:cNvGraphicFramePr>
            <a:graphicFrameLocks noGrp="1"/>
          </p:cNvGraphicFramePr>
          <p:nvPr/>
        </p:nvGraphicFramePr>
        <p:xfrm>
          <a:off x="674688" y="2981325"/>
          <a:ext cx="7761288" cy="822678"/>
        </p:xfrm>
        <a:graphic>
          <a:graphicData uri="http://schemas.openxmlformats.org/drawingml/2006/table">
            <a:tbl>
              <a:tblPr firstRow="1" bandRow="1">
                <a:tableStyleId>{2D5ABB26-0587-4C30-8999-92F81FD0307C}</a:tableStyleId>
              </a:tblPr>
              <a:tblGrid>
                <a:gridCol w="3880644"/>
                <a:gridCol w="3880644"/>
              </a:tblGrid>
              <a:tr h="822325">
                <a:tc>
                  <a:txBody>
                    <a:bodyPr/>
                    <a:lstStyle/>
                    <a:p>
                      <a:r>
                        <a:rPr lang="pt-BR" sz="1600" dirty="0" smtClean="0">
                          <a:latin typeface="Courier New" pitchFamily="49" charset="0"/>
                          <a:cs typeface="Courier New" pitchFamily="49" charset="0"/>
                        </a:rPr>
                        <a:t>A(:,:,1) =</a:t>
                      </a:r>
                    </a:p>
                    <a:p>
                      <a:r>
                        <a:rPr lang="pt-BR" sz="1600" dirty="0" smtClean="0">
                          <a:latin typeface="Courier New" pitchFamily="49" charset="0"/>
                          <a:cs typeface="Courier New" pitchFamily="49" charset="0"/>
                        </a:rPr>
                        <a:t>     1     2</a:t>
                      </a:r>
                    </a:p>
                    <a:p>
                      <a:r>
                        <a:rPr lang="pt-BR" sz="1600" dirty="0" smtClean="0">
                          <a:latin typeface="Courier New" pitchFamily="49" charset="0"/>
                          <a:cs typeface="Courier New" pitchFamily="49" charset="0"/>
                        </a:rPr>
                        <a:t>     3     4</a:t>
                      </a:r>
                      <a:endParaRPr lang="en-US" sz="1600" dirty="0">
                        <a:latin typeface="Courier New" pitchFamily="49" charset="0"/>
                        <a:cs typeface="Courier New" pitchFamily="49" charset="0"/>
                      </a:endParaRPr>
                    </a:p>
                  </a:txBody>
                  <a:tcPr marL="91436" marR="91436" marT="45579" marB="45579"/>
                </a:tc>
                <a:tc>
                  <a:txBody>
                    <a:bodyPr/>
                    <a:lstStyle/>
                    <a:p>
                      <a:r>
                        <a:rPr lang="pt-BR" sz="1600" dirty="0" smtClean="0">
                          <a:latin typeface="Courier New" pitchFamily="49" charset="0"/>
                          <a:cs typeface="Courier New" pitchFamily="49" charset="0"/>
                        </a:rPr>
                        <a:t>A(:,:,2) =</a:t>
                      </a:r>
                    </a:p>
                    <a:p>
                      <a:r>
                        <a:rPr lang="pt-BR" sz="1600" dirty="0" smtClean="0">
                          <a:latin typeface="Courier New" pitchFamily="49" charset="0"/>
                          <a:cs typeface="Courier New" pitchFamily="49" charset="0"/>
                        </a:rPr>
                        <a:t>     9     8</a:t>
                      </a:r>
                    </a:p>
                    <a:p>
                      <a:r>
                        <a:rPr lang="pt-BR" sz="1600" dirty="0" smtClean="0">
                          <a:latin typeface="Courier New" pitchFamily="49" charset="0"/>
                          <a:cs typeface="Courier New" pitchFamily="49" charset="0"/>
                        </a:rPr>
                        <a:t>     7     6</a:t>
                      </a:r>
                      <a:endParaRPr lang="en-US" sz="1600" dirty="0">
                        <a:latin typeface="Courier New" pitchFamily="49" charset="0"/>
                        <a:cs typeface="Courier New" pitchFamily="49" charset="0"/>
                      </a:endParaRPr>
                    </a:p>
                  </a:txBody>
                  <a:tcPr marL="91436" marR="91436" marT="45579" marB="45579"/>
                </a:tc>
              </a:tr>
            </a:tbl>
          </a:graphicData>
        </a:graphic>
      </p:graphicFrame>
      <p:graphicFrame>
        <p:nvGraphicFramePr>
          <p:cNvPr id="7" name="Table 6"/>
          <p:cNvGraphicFramePr>
            <a:graphicFrameLocks noGrp="1"/>
          </p:cNvGraphicFramePr>
          <p:nvPr/>
        </p:nvGraphicFramePr>
        <p:xfrm>
          <a:off x="712788" y="5119688"/>
          <a:ext cx="7748586" cy="822678"/>
        </p:xfrm>
        <a:graphic>
          <a:graphicData uri="http://schemas.openxmlformats.org/drawingml/2006/table">
            <a:tbl>
              <a:tblPr firstRow="1" bandRow="1">
                <a:tableStyleId>{2D5ABB26-0587-4C30-8999-92F81FD0307C}</a:tableStyleId>
              </a:tblPr>
              <a:tblGrid>
                <a:gridCol w="2582862"/>
                <a:gridCol w="2582862"/>
                <a:gridCol w="2582862"/>
              </a:tblGrid>
              <a:tr h="822325">
                <a:tc>
                  <a:txBody>
                    <a:bodyPr/>
                    <a:lstStyle/>
                    <a:p>
                      <a:r>
                        <a:rPr lang="pt-BR" sz="1600" dirty="0" smtClean="0">
                          <a:latin typeface="Courier New" pitchFamily="49" charset="0"/>
                          <a:cs typeface="Courier New" pitchFamily="49" charset="0"/>
                        </a:rPr>
                        <a:t>A(:,:,1) =</a:t>
                      </a:r>
                    </a:p>
                    <a:p>
                      <a:r>
                        <a:rPr lang="pt-BR" sz="1600" dirty="0" smtClean="0">
                          <a:latin typeface="Courier New" pitchFamily="49" charset="0"/>
                          <a:cs typeface="Courier New" pitchFamily="49" charset="0"/>
                        </a:rPr>
                        <a:t>     1     2</a:t>
                      </a:r>
                    </a:p>
                    <a:p>
                      <a:r>
                        <a:rPr lang="pt-BR" sz="1600" dirty="0" smtClean="0">
                          <a:latin typeface="Courier New" pitchFamily="49" charset="0"/>
                          <a:cs typeface="Courier New" pitchFamily="49" charset="0"/>
                        </a:rPr>
                        <a:t>     3     4</a:t>
                      </a:r>
                      <a:endParaRPr lang="en-US" sz="1600" dirty="0">
                        <a:latin typeface="Courier New" pitchFamily="49" charset="0"/>
                        <a:cs typeface="Courier New" pitchFamily="49" charset="0"/>
                      </a:endParaRPr>
                    </a:p>
                  </a:txBody>
                  <a:tcPr marL="91438" marR="91438" marT="45579" marB="45579"/>
                </a:tc>
                <a:tc>
                  <a:txBody>
                    <a:bodyPr/>
                    <a:lstStyle/>
                    <a:p>
                      <a:r>
                        <a:rPr lang="pt-BR" sz="1600" dirty="0" smtClean="0">
                          <a:latin typeface="Courier New" pitchFamily="49" charset="0"/>
                          <a:cs typeface="Courier New" pitchFamily="49" charset="0"/>
                        </a:rPr>
                        <a:t>A(:,:,2) =</a:t>
                      </a:r>
                    </a:p>
                    <a:p>
                      <a:r>
                        <a:rPr lang="pt-BR" sz="1600" dirty="0" smtClean="0">
                          <a:latin typeface="Courier New" pitchFamily="49" charset="0"/>
                          <a:cs typeface="Courier New" pitchFamily="49" charset="0"/>
                        </a:rPr>
                        <a:t>     9     8</a:t>
                      </a:r>
                    </a:p>
                    <a:p>
                      <a:r>
                        <a:rPr lang="pt-BR" sz="1600" dirty="0" smtClean="0">
                          <a:latin typeface="Courier New" pitchFamily="49" charset="0"/>
                          <a:cs typeface="Courier New" pitchFamily="49" charset="0"/>
                        </a:rPr>
                        <a:t>     7     6</a:t>
                      </a:r>
                      <a:endParaRPr lang="en-US" sz="1600" dirty="0">
                        <a:latin typeface="Courier New" pitchFamily="49" charset="0"/>
                        <a:cs typeface="Courier New" pitchFamily="49" charset="0"/>
                      </a:endParaRPr>
                    </a:p>
                  </a:txBody>
                  <a:tcPr marL="91438" marR="91438" marT="45579" marB="45579"/>
                </a:tc>
                <a:tc>
                  <a:txBody>
                    <a:bodyPr/>
                    <a:lstStyle/>
                    <a:p>
                      <a:r>
                        <a:rPr lang="pt-BR" sz="1600" dirty="0" smtClean="0">
                          <a:latin typeface="Courier New" pitchFamily="49" charset="0"/>
                          <a:cs typeface="Courier New" pitchFamily="49" charset="0"/>
                        </a:rPr>
                        <a:t>A(:,:,3) =</a:t>
                      </a:r>
                    </a:p>
                    <a:p>
                      <a:r>
                        <a:rPr lang="pt-BR" sz="1600" dirty="0" smtClean="0">
                          <a:latin typeface="Courier New" pitchFamily="49" charset="0"/>
                          <a:cs typeface="Courier New" pitchFamily="49" charset="0"/>
                        </a:rPr>
                        <a:t>     5     5</a:t>
                      </a:r>
                    </a:p>
                    <a:p>
                      <a:r>
                        <a:rPr lang="pt-BR" sz="1600" dirty="0" smtClean="0">
                          <a:latin typeface="Courier New" pitchFamily="49" charset="0"/>
                          <a:cs typeface="Courier New" pitchFamily="49" charset="0"/>
                        </a:rPr>
                        <a:t>     5     5</a:t>
                      </a:r>
                      <a:endParaRPr lang="en-US" sz="1600" dirty="0">
                        <a:latin typeface="Courier New" pitchFamily="49" charset="0"/>
                        <a:cs typeface="Courier New" pitchFamily="49" charset="0"/>
                      </a:endParaRPr>
                    </a:p>
                  </a:txBody>
                  <a:tcPr marL="91438" marR="91438" marT="45579" marB="45579"/>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a:spLocks noGrp="1"/>
          </p:cNvSpPr>
          <p:nvPr>
            <p:ph idx="1"/>
          </p:nvPr>
        </p:nvSpPr>
        <p:spPr/>
        <p:txBody>
          <a:bodyPr/>
          <a:lstStyle/>
          <a:p>
            <a:pPr marL="0" indent="0">
              <a:spcAft>
                <a:spcPts val="1200"/>
              </a:spcAft>
              <a:buFontTx/>
              <a:buChar char="•"/>
            </a:pPr>
            <a:r>
              <a:rPr lang="en-US" altLang="en-US" sz="1600" smtClean="0"/>
              <a:t> They can also be generated using MATLAB functions like </a:t>
            </a:r>
            <a:r>
              <a:rPr lang="en-US" altLang="en-US" sz="1600" smtClean="0">
                <a:latin typeface="Courier New" pitchFamily="49" charset="0"/>
                <a:cs typeface="Courier New" pitchFamily="49" charset="0"/>
              </a:rPr>
              <a:t>randn</a:t>
            </a:r>
            <a:r>
              <a:rPr lang="en-US" altLang="en-US" sz="1600" smtClean="0"/>
              <a:t> and </a:t>
            </a:r>
            <a:r>
              <a:rPr lang="en-US" altLang="en-US" sz="1600" smtClean="0">
                <a:latin typeface="Courier New" pitchFamily="49" charset="0"/>
                <a:cs typeface="Courier New" pitchFamily="49" charset="0"/>
              </a:rPr>
              <a:t>zeros</a:t>
            </a:r>
            <a:r>
              <a:rPr lang="en-US" altLang="en-US" sz="1600" smtClean="0"/>
              <a:t>, e.g., to create a 4x5x2 array of zeros: </a:t>
            </a:r>
            <a:r>
              <a:rPr lang="en-US" altLang="en-US" sz="1600" smtClean="0">
                <a:latin typeface="Courier New" pitchFamily="49" charset="0"/>
                <a:cs typeface="Courier New" pitchFamily="49" charset="0"/>
              </a:rPr>
              <a:t>A = zeros(4,5,2)</a:t>
            </a:r>
            <a:r>
              <a:rPr lang="en-US" altLang="en-US" sz="1600" smtClean="0"/>
              <a:t>.</a:t>
            </a:r>
          </a:p>
          <a:p>
            <a:pPr marL="0" indent="0">
              <a:buFontTx/>
              <a:buChar char="•"/>
            </a:pPr>
            <a:r>
              <a:rPr lang="en-US" altLang="en-US" sz="1600" smtClean="0"/>
              <a:t> The </a:t>
            </a:r>
            <a:r>
              <a:rPr lang="en-US" altLang="en-US" sz="1600" smtClean="0">
                <a:latin typeface="Courier New" pitchFamily="49" charset="0"/>
                <a:cs typeface="Courier New" pitchFamily="49" charset="0"/>
              </a:rPr>
              <a:t>repmat</a:t>
            </a:r>
            <a:r>
              <a:rPr lang="en-US" altLang="en-US" sz="1600" smtClean="0"/>
              <a:t> function can be used to replicate a matrix across multiple dimensions.</a:t>
            </a:r>
          </a:p>
          <a:p>
            <a:pPr marL="0" indent="0">
              <a:spcAft>
                <a:spcPts val="1200"/>
              </a:spcAft>
              <a:buFontTx/>
              <a:buChar char="•"/>
            </a:pPr>
            <a:r>
              <a:rPr lang="en-US" altLang="en-US" sz="1600" smtClean="0"/>
              <a:t> For example, to copy a matrix </a:t>
            </a:r>
            <a:r>
              <a:rPr lang="en-US" altLang="en-US" sz="1600" smtClean="0">
                <a:latin typeface="Courier New" pitchFamily="49" charset="0"/>
                <a:cs typeface="Courier New" pitchFamily="49" charset="0"/>
              </a:rPr>
              <a:t>A</a:t>
            </a:r>
            <a:r>
              <a:rPr lang="en-US" altLang="en-US" sz="1600" smtClean="0"/>
              <a:t> across 4 pages in the 3</a:t>
            </a:r>
            <a:r>
              <a:rPr lang="en-US" altLang="en-US" sz="1600" baseline="30000" smtClean="0"/>
              <a:t>rd</a:t>
            </a:r>
            <a:r>
              <a:rPr lang="en-US" altLang="en-US" sz="1600" smtClean="0"/>
              <a:t> dimension:</a:t>
            </a:r>
          </a:p>
          <a:p>
            <a:pPr marL="0" indent="0"/>
            <a:r>
              <a:rPr lang="en-US" altLang="en-US" sz="1600" smtClean="0">
                <a:latin typeface="Courier New" pitchFamily="49" charset="0"/>
                <a:cs typeface="Courier New" pitchFamily="49" charset="0"/>
              </a:rPr>
              <a:t>&gt;&gt; A = [1 2; 3 4];</a:t>
            </a:r>
          </a:p>
          <a:p>
            <a:pPr marL="0" indent="0"/>
            <a:r>
              <a:rPr lang="en-US" altLang="en-US" sz="1600" smtClean="0">
                <a:latin typeface="Courier New" pitchFamily="49" charset="0"/>
                <a:cs typeface="Courier New" pitchFamily="49" charset="0"/>
              </a:rPr>
              <a:t>&gt;&gt; B = repmat(A, [1 1 4])</a:t>
            </a:r>
          </a:p>
        </p:txBody>
      </p:sp>
      <p:sp>
        <p:nvSpPr>
          <p:cNvPr id="34819" name="Title 2"/>
          <p:cNvSpPr>
            <a:spLocks noGrp="1"/>
          </p:cNvSpPr>
          <p:nvPr>
            <p:ph type="title"/>
          </p:nvPr>
        </p:nvSpPr>
        <p:spPr/>
        <p:txBody>
          <a:bodyPr/>
          <a:lstStyle/>
          <a:p>
            <a:r>
              <a:rPr lang="en-US" altLang="en-US" smtClean="0"/>
              <a:t>MULTIDIMENSIONAL ARRAYS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6" name="Table 5"/>
          <p:cNvGraphicFramePr>
            <a:graphicFrameLocks noGrp="1"/>
          </p:cNvGraphicFramePr>
          <p:nvPr/>
        </p:nvGraphicFramePr>
        <p:xfrm>
          <a:off x="712788" y="3663950"/>
          <a:ext cx="7710488" cy="1889508"/>
        </p:xfrm>
        <a:graphic>
          <a:graphicData uri="http://schemas.openxmlformats.org/drawingml/2006/table">
            <a:tbl>
              <a:tblPr firstRow="1" bandRow="1">
                <a:tableStyleId>{2D5ABB26-0587-4C30-8999-92F81FD0307C}</a:tableStyleId>
              </a:tblPr>
              <a:tblGrid>
                <a:gridCol w="3855244"/>
                <a:gridCol w="3855244"/>
              </a:tblGrid>
              <a:tr h="1066455">
                <a:tc>
                  <a:txBody>
                    <a:bodyPr/>
                    <a:lstStyle/>
                    <a:p>
                      <a:r>
                        <a:rPr lang="pl-PL" sz="1600" dirty="0" smtClean="0">
                          <a:latin typeface="Courier New" pitchFamily="49" charset="0"/>
                          <a:cs typeface="Courier New" pitchFamily="49" charset="0"/>
                        </a:rPr>
                        <a:t>B(:,:,1) =</a:t>
                      </a:r>
                    </a:p>
                    <a:p>
                      <a:r>
                        <a:rPr lang="pl-PL" sz="1600" dirty="0" smtClean="0">
                          <a:latin typeface="Courier New" pitchFamily="49" charset="0"/>
                          <a:cs typeface="Courier New" pitchFamily="49" charset="0"/>
                        </a:rPr>
                        <a:t>     1     2</a:t>
                      </a:r>
                    </a:p>
                    <a:p>
                      <a:pPr>
                        <a:spcAft>
                          <a:spcPts val="0"/>
                        </a:spcAft>
                      </a:pPr>
                      <a:r>
                        <a:rPr lang="pl-PL" sz="1600" dirty="0" smtClean="0">
                          <a:latin typeface="Courier New" pitchFamily="49" charset="0"/>
                          <a:cs typeface="Courier New" pitchFamily="49" charset="0"/>
                        </a:rPr>
                        <a:t>     3     4</a:t>
                      </a:r>
                      <a:r>
                        <a:rPr lang="en-US" sz="1600" dirty="0" smtClean="0">
                          <a:latin typeface="Courier New" pitchFamily="49" charset="0"/>
                          <a:cs typeface="Courier New" pitchFamily="49" charset="0"/>
                        </a:rPr>
                        <a:t/>
                      </a:r>
                      <a:br>
                        <a:rPr lang="en-US" sz="1600" dirty="0" smtClean="0">
                          <a:latin typeface="Courier New" pitchFamily="49" charset="0"/>
                          <a:cs typeface="Courier New" pitchFamily="49" charset="0"/>
                        </a:rPr>
                      </a:br>
                      <a:endParaRPr lang="en-US" sz="1600" dirty="0" smtClean="0">
                        <a:latin typeface="Courier New" pitchFamily="49" charset="0"/>
                        <a:cs typeface="Courier New" pitchFamily="49" charset="0"/>
                      </a:endParaRPr>
                    </a:p>
                  </a:txBody>
                  <a:tcPr marL="91444" marR="91444" marT="45657" marB="45657"/>
                </a:tc>
                <a:tc>
                  <a:txBody>
                    <a:bodyPr/>
                    <a:lstStyle/>
                    <a:p>
                      <a:r>
                        <a:rPr lang="pl-PL" sz="1600" dirty="0" smtClean="0">
                          <a:latin typeface="Courier New" pitchFamily="49" charset="0"/>
                          <a:cs typeface="Courier New" pitchFamily="49" charset="0"/>
                        </a:rPr>
                        <a:t>B(:,:,2) =</a:t>
                      </a:r>
                    </a:p>
                    <a:p>
                      <a:r>
                        <a:rPr lang="pl-PL" sz="1600" dirty="0" smtClean="0">
                          <a:latin typeface="Courier New" pitchFamily="49" charset="0"/>
                          <a:cs typeface="Courier New" pitchFamily="49" charset="0"/>
                        </a:rPr>
                        <a:t>     1     2</a:t>
                      </a:r>
                    </a:p>
                    <a:p>
                      <a:r>
                        <a:rPr lang="pl-PL" sz="1600" dirty="0" smtClean="0">
                          <a:latin typeface="Courier New" pitchFamily="49" charset="0"/>
                          <a:cs typeface="Courier New" pitchFamily="49" charset="0"/>
                        </a:rPr>
                        <a:t>     3     4</a:t>
                      </a:r>
                      <a:endParaRPr lang="en-US" sz="1600" dirty="0">
                        <a:latin typeface="Courier New" pitchFamily="49" charset="0"/>
                        <a:cs typeface="Courier New" pitchFamily="49" charset="0"/>
                      </a:endParaRPr>
                    </a:p>
                  </a:txBody>
                  <a:tcPr marL="91444" marR="91444" marT="45657" marB="45657"/>
                </a:tc>
              </a:tr>
              <a:tr h="822670">
                <a:tc>
                  <a:txBody>
                    <a:bodyPr/>
                    <a:lstStyle/>
                    <a:p>
                      <a:r>
                        <a:rPr lang="pl-PL" sz="1600" dirty="0" smtClean="0">
                          <a:latin typeface="Courier New" pitchFamily="49" charset="0"/>
                          <a:cs typeface="Courier New" pitchFamily="49" charset="0"/>
                        </a:rPr>
                        <a:t>B(:,:,3) =</a:t>
                      </a:r>
                    </a:p>
                    <a:p>
                      <a:r>
                        <a:rPr lang="pl-PL" sz="1600" dirty="0" smtClean="0">
                          <a:latin typeface="Courier New" pitchFamily="49" charset="0"/>
                          <a:cs typeface="Courier New" pitchFamily="49" charset="0"/>
                        </a:rPr>
                        <a:t>     1     2</a:t>
                      </a:r>
                    </a:p>
                    <a:p>
                      <a:r>
                        <a:rPr lang="pl-PL" sz="1600" dirty="0" smtClean="0">
                          <a:latin typeface="Courier New" pitchFamily="49" charset="0"/>
                          <a:cs typeface="Courier New" pitchFamily="49" charset="0"/>
                        </a:rPr>
                        <a:t>     3     4</a:t>
                      </a:r>
                      <a:endParaRPr lang="en-US" sz="1600" dirty="0">
                        <a:latin typeface="Courier New" pitchFamily="49" charset="0"/>
                        <a:cs typeface="Courier New" pitchFamily="49" charset="0"/>
                      </a:endParaRPr>
                    </a:p>
                  </a:txBody>
                  <a:tcPr marL="91444" marR="91444" marT="45657" marB="45657"/>
                </a:tc>
                <a:tc>
                  <a:txBody>
                    <a:bodyPr/>
                    <a:lstStyle/>
                    <a:p>
                      <a:r>
                        <a:rPr lang="pl-PL" sz="1600" dirty="0" smtClean="0">
                          <a:latin typeface="Courier New" pitchFamily="49" charset="0"/>
                          <a:cs typeface="Courier New" pitchFamily="49" charset="0"/>
                        </a:rPr>
                        <a:t>B(:,:,4) =</a:t>
                      </a:r>
                    </a:p>
                    <a:p>
                      <a:r>
                        <a:rPr lang="pl-PL" sz="1600" dirty="0" smtClean="0">
                          <a:latin typeface="Courier New" pitchFamily="49" charset="0"/>
                          <a:cs typeface="Courier New" pitchFamily="49" charset="0"/>
                        </a:rPr>
                        <a:t>     1     2</a:t>
                      </a:r>
                    </a:p>
                    <a:p>
                      <a:r>
                        <a:rPr lang="pl-PL" sz="1600" dirty="0" smtClean="0">
                          <a:latin typeface="Courier New" pitchFamily="49" charset="0"/>
                          <a:cs typeface="Courier New" pitchFamily="49" charset="0"/>
                        </a:rPr>
                        <a:t>     3     4</a:t>
                      </a:r>
                      <a:endParaRPr lang="en-US" sz="1600" dirty="0">
                        <a:latin typeface="Courier New" pitchFamily="49" charset="0"/>
                        <a:cs typeface="Courier New" pitchFamily="49" charset="0"/>
                      </a:endParaRPr>
                    </a:p>
                  </a:txBody>
                  <a:tcPr marL="91444" marR="91444" marT="45657" marB="45657"/>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8195" name="Rectangle 2"/>
          <p:cNvSpPr>
            <a:spLocks noGrp="1" noChangeArrowheads="1"/>
          </p:cNvSpPr>
          <p:nvPr>
            <p:ph type="title"/>
          </p:nvPr>
        </p:nvSpPr>
        <p:spPr/>
        <p:txBody>
          <a:bodyPr/>
          <a:lstStyle/>
          <a:p>
            <a:pPr eaLnBrk="1" hangingPunct="1"/>
            <a:r>
              <a:rPr lang="en-US" altLang="en-US" smtClean="0"/>
              <a:t>SCRIPTS</a:t>
            </a:r>
          </a:p>
        </p:txBody>
      </p:sp>
      <p:sp>
        <p:nvSpPr>
          <p:cNvPr id="8196" name="Rectangle 3"/>
          <p:cNvSpPr>
            <a:spLocks noGrp="1" noChangeArrowheads="1"/>
          </p:cNvSpPr>
          <p:nvPr>
            <p:ph type="body" sz="half" idx="1"/>
          </p:nvPr>
        </p:nvSpPr>
        <p:spPr/>
        <p:txBody>
          <a:bodyPr/>
          <a:lstStyle/>
          <a:p>
            <a:pPr marL="0" indent="0" eaLnBrk="1" hangingPunct="1">
              <a:buFontTx/>
              <a:buChar char="•"/>
            </a:pPr>
            <a:r>
              <a:rPr lang="en-US" altLang="en-US" sz="1600" dirty="0" smtClean="0"/>
              <a:t> A script is simply a file containing a series of MATLAB commands.</a:t>
            </a:r>
          </a:p>
          <a:p>
            <a:pPr marL="0" indent="0" eaLnBrk="1" hangingPunct="1">
              <a:buFontTx/>
              <a:buChar char="•"/>
            </a:pPr>
            <a:r>
              <a:rPr lang="en-US" altLang="en-US" sz="1600" dirty="0" smtClean="0"/>
              <a:t> Until now, we have been using MATLAB terminal to enter commands.</a:t>
            </a:r>
          </a:p>
          <a:p>
            <a:pPr marL="0" indent="0" eaLnBrk="1" hangingPunct="1">
              <a:buFontTx/>
              <a:buChar char="•"/>
            </a:pPr>
            <a:r>
              <a:rPr lang="en-US" altLang="en-US" sz="1600" dirty="0" smtClean="0"/>
              <a:t> For larger, more complicated tasks, it is better to write all commands in a script file.</a:t>
            </a:r>
          </a:p>
          <a:p>
            <a:pPr marL="0" indent="0" eaLnBrk="1" hangingPunct="1">
              <a:buFontTx/>
              <a:buChar char="•"/>
            </a:pPr>
            <a:r>
              <a:rPr lang="en-US" altLang="en-US" sz="1600" dirty="0" smtClean="0"/>
              <a:t> Upon running the script, all the commands within it will be performed sequentially just like any C/C++ program.</a:t>
            </a:r>
          </a:p>
          <a:p>
            <a:pPr marL="0" indent="0" eaLnBrk="1" hangingPunct="1">
              <a:buFontTx/>
              <a:buChar char="•"/>
            </a:pPr>
            <a:r>
              <a:rPr lang="en-US" altLang="en-US" sz="1600" dirty="0" smtClean="0"/>
              <a:t> Any MATLAB command (i.e., anything that can run in the terminal) can be placed in a script; no declarations and no begin/end delimiters are necessary.</a:t>
            </a:r>
          </a:p>
          <a:p>
            <a:pPr marL="0" indent="0" eaLnBrk="1" hangingPunct="1">
              <a:buFontTx/>
              <a:buChar char="•"/>
            </a:pPr>
            <a:endParaRPr lang="en-US" altLang="en-US" sz="1600" dirty="0" smtClean="0"/>
          </a:p>
          <a:p>
            <a:pPr marL="0" indent="0" eaLnBrk="1" hangingPunct="1">
              <a:buFontTx/>
              <a:buChar char="•"/>
            </a:pPr>
            <a:r>
              <a:rPr lang="en-US" altLang="en-US" sz="1600" dirty="0" smtClean="0"/>
              <a:t> Scripts need to be saved to a  &lt;file&gt;.m file before they can be run.</a:t>
            </a:r>
          </a:p>
          <a:p>
            <a:pPr marL="0" indent="0" eaLnBrk="1" hangingPunct="1">
              <a:buFontTx/>
              <a:buChar char="•"/>
            </a:pPr>
            <a:r>
              <a:rPr lang="en-US" altLang="en-US" sz="1600" dirty="0" smtClean="0"/>
              <a:t> You may wish to setup folders to keep scripts and functions organized.</a:t>
            </a:r>
          </a:p>
          <a:p>
            <a:pPr marL="0" indent="0" eaLnBrk="1" hangingPunct="1">
              <a:buFontTx/>
              <a:buChar char="•"/>
            </a:pPr>
            <a:r>
              <a:rPr lang="en-US" altLang="en-US" sz="1600" dirty="0" smtClean="0"/>
              <a:t> In order to run a script, the current folder in MATLAB must be changed to the folder that contains the script (Command cd).</a:t>
            </a:r>
          </a:p>
          <a:p>
            <a:pPr marL="0" indent="0" eaLnBrk="1" hangingPunct="1">
              <a:buFontTx/>
              <a:buChar char="•"/>
            </a:pPr>
            <a:r>
              <a:rPr lang="en-US" altLang="en-US" sz="1600" dirty="0" smtClean="0"/>
              <a:t> Alternatively, this can be avoided by adding the folder’s path to MATLAB by using Environment </a:t>
            </a:r>
            <a:r>
              <a:rPr lang="en-US" altLang="en-US" sz="1600" dirty="0" smtClean="0">
                <a:sym typeface="Wingdings" pitchFamily="2" charset="2"/>
              </a:rPr>
              <a:t> Set Path (MATLAB R2012b).</a:t>
            </a:r>
            <a:endParaRPr lang="en-US" altLang="en-US" sz="1600" dirty="0" smtClean="0"/>
          </a:p>
        </p:txBody>
      </p:sp>
      <p:sp>
        <p:nvSpPr>
          <p:cNvPr id="8197" name="Rectangle 14"/>
          <p:cNvSpPr>
            <a:spLocks noChangeArrowheads="1"/>
          </p:cNvSpPr>
          <p:nvPr/>
        </p:nvSpPr>
        <p:spPr bwMode="auto">
          <a:xfrm>
            <a:off x="1165225" y="-76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endParaRPr lang="en-US" altLang="en-US">
              <a:latin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contenuto 1"/>
          <p:cNvSpPr>
            <a:spLocks noGrp="1"/>
          </p:cNvSpPr>
          <p:nvPr>
            <p:ph idx="1"/>
          </p:nvPr>
        </p:nvSpPr>
        <p:spPr>
          <a:xfrm>
            <a:off x="592138" y="2241550"/>
            <a:ext cx="7772400" cy="460375"/>
          </a:xfrm>
        </p:spPr>
        <p:txBody>
          <a:bodyPr/>
          <a:lstStyle/>
          <a:p>
            <a:pPr>
              <a:buFontTx/>
              <a:buChar char="•"/>
            </a:pPr>
            <a:r>
              <a:rPr lang="it-IT" altLang="en-US" smtClean="0"/>
              <a:t>Examples of matrix concatenation on different dimensions:</a:t>
            </a:r>
          </a:p>
          <a:p>
            <a:pPr>
              <a:buFontTx/>
              <a:buChar char="•"/>
            </a:pPr>
            <a:r>
              <a:rPr lang="it-IT" altLang="en-US" smtClean="0"/>
              <a:t>A </a:t>
            </a:r>
            <a:r>
              <a:rPr lang="en-US" altLang="en-US" smtClean="0"/>
              <a:t>= [ 1 2 ; 3 4 ]  B = [ 5 6; 7 8]  </a:t>
            </a:r>
            <a:endParaRPr lang="en-GB" altLang="en-US" smtClean="0"/>
          </a:p>
        </p:txBody>
      </p:sp>
      <p:sp>
        <p:nvSpPr>
          <p:cNvPr id="35843" name="Titolo 2"/>
          <p:cNvSpPr>
            <a:spLocks noGrp="1"/>
          </p:cNvSpPr>
          <p:nvPr>
            <p:ph type="title"/>
          </p:nvPr>
        </p:nvSpPr>
        <p:spPr/>
        <p:txBody>
          <a:bodyPr/>
          <a:lstStyle/>
          <a:p>
            <a:r>
              <a:rPr lang="it-IT" altLang="en-US" smtClean="0"/>
              <a:t>MULTIDIMENSIONAL ARRAYS</a:t>
            </a:r>
            <a:endParaRPr lang="en-GB" altLang="en-US" smtClean="0"/>
          </a:p>
        </p:txBody>
      </p:sp>
      <p:grpSp>
        <p:nvGrpSpPr>
          <p:cNvPr id="35844" name="Gruppo 3"/>
          <p:cNvGrpSpPr>
            <a:grpSpLocks/>
          </p:cNvGrpSpPr>
          <p:nvPr/>
        </p:nvGrpSpPr>
        <p:grpSpPr bwMode="auto">
          <a:xfrm>
            <a:off x="1050925" y="3859213"/>
            <a:ext cx="6551613" cy="1936750"/>
            <a:chOff x="1050925" y="2864597"/>
            <a:chExt cx="6551613" cy="1936750"/>
          </a:xfrm>
        </p:grpSpPr>
        <p:pic>
          <p:nvPicPr>
            <p:cNvPr id="35847" name="Picture 2" descr="http://www.mathworks.com/help/releases/R2013b/matlab/ref/lang_a_c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925" y="2864597"/>
              <a:ext cx="6551613" cy="193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ttore 1 5"/>
            <p:cNvCxnSpPr/>
            <p:nvPr/>
          </p:nvCxnSpPr>
          <p:spPr bwMode="auto">
            <a:xfrm flipV="1">
              <a:off x="6804025" y="3658347"/>
              <a:ext cx="565150" cy="56515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 name="Connettore 1 7"/>
            <p:cNvCxnSpPr/>
            <p:nvPr/>
          </p:nvCxnSpPr>
          <p:spPr bwMode="auto">
            <a:xfrm flipV="1">
              <a:off x="6091238" y="2972547"/>
              <a:ext cx="565150" cy="55086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 name="Connettore 1 9"/>
            <p:cNvCxnSpPr/>
            <p:nvPr/>
          </p:nvCxnSpPr>
          <p:spPr bwMode="auto">
            <a:xfrm flipV="1">
              <a:off x="6804025" y="2972547"/>
              <a:ext cx="565150" cy="550862"/>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12"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3" name="Rettangolo 2"/>
          <p:cNvSpPr/>
          <p:nvPr/>
        </p:nvSpPr>
        <p:spPr>
          <a:xfrm>
            <a:off x="444500" y="1077913"/>
            <a:ext cx="7974013" cy="584200"/>
          </a:xfrm>
          <a:prstGeom prst="rect">
            <a:avLst/>
          </a:prstGeom>
        </p:spPr>
        <p:txBody>
          <a:bodyPr>
            <a:spAutoFit/>
          </a:bodyPr>
          <a:lstStyle/>
          <a:p>
            <a:pPr>
              <a:spcBef>
                <a:spcPct val="20000"/>
              </a:spcBef>
              <a:spcAft>
                <a:spcPts val="1200"/>
              </a:spcAft>
              <a:buClr>
                <a:srgbClr val="9E0927"/>
              </a:buClr>
              <a:buFontTx/>
              <a:buChar char="•"/>
              <a:defRPr/>
            </a:pPr>
            <a:r>
              <a:rPr lang="en-US" altLang="en-US" sz="1600" kern="0" dirty="0">
                <a:solidFill>
                  <a:srgbClr val="000000"/>
                </a:solidFill>
                <a:latin typeface="Helvetica"/>
                <a:ea typeface="ＭＳ Ｐゴシック"/>
              </a:rPr>
              <a:t>   Sets of matrices can be concatenated along any dimension using the cat function </a:t>
            </a:r>
            <a:r>
              <a:rPr lang="pt-BR" altLang="en-US" sz="1600" kern="0" dirty="0">
                <a:solidFill>
                  <a:srgbClr val="000000"/>
                </a:solidFill>
                <a:latin typeface="Helvetica"/>
                <a:ea typeface="ＭＳ Ｐゴシック"/>
              </a:rPr>
              <a:t>C = cat(dim, A, B)</a:t>
            </a:r>
            <a:r>
              <a:rPr lang="en-US" altLang="en-US" sz="1600" kern="0" dirty="0">
                <a:solidFill>
                  <a:srgbClr val="000000"/>
                </a:solidFill>
                <a:latin typeface="Helvetica"/>
                <a:ea typeface="ＭＳ Ｐゴシック"/>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
          <p:cNvSpPr>
            <a:spLocks noGrp="1"/>
          </p:cNvSpPr>
          <p:nvPr>
            <p:ph idx="1"/>
          </p:nvPr>
        </p:nvSpPr>
        <p:spPr>
          <a:xfrm>
            <a:off x="174625" y="1246188"/>
            <a:ext cx="7772400" cy="4822825"/>
          </a:xfrm>
        </p:spPr>
        <p:txBody>
          <a:bodyPr/>
          <a:lstStyle/>
          <a:p>
            <a:pPr marL="0" indent="0">
              <a:spcAft>
                <a:spcPts val="1200"/>
              </a:spcAft>
              <a:buFontTx/>
              <a:buChar char="•"/>
            </a:pPr>
            <a:r>
              <a:rPr lang="en-US" altLang="en-US" sz="1600" smtClean="0"/>
              <a:t> Sets of matrices can be concatenated along any dimension using the cat function </a:t>
            </a:r>
            <a:r>
              <a:rPr lang="pt-BR" altLang="en-US" sz="1600" smtClean="0"/>
              <a:t>C = cat(dim, A, B)</a:t>
            </a:r>
            <a:r>
              <a:rPr lang="en-US" altLang="en-US" sz="1600" smtClean="0"/>
              <a:t> </a:t>
            </a:r>
          </a:p>
          <a:p>
            <a:pPr marL="0" indent="0">
              <a:spcAft>
                <a:spcPts val="1200"/>
              </a:spcAft>
            </a:pPr>
            <a:r>
              <a:rPr lang="pt-BR" altLang="en-US" sz="1600" smtClean="0">
                <a:latin typeface="Courier New" pitchFamily="49" charset="0"/>
                <a:cs typeface="Courier New" pitchFamily="49" charset="0"/>
              </a:rPr>
              <a:t>&gt;&gt; A1 = [0 2; 4 6];</a:t>
            </a:r>
          </a:p>
          <a:p>
            <a:pPr marL="0" indent="0"/>
            <a:r>
              <a:rPr lang="pt-BR" altLang="en-US" sz="1600" smtClean="0">
                <a:latin typeface="Courier New" pitchFamily="49" charset="0"/>
                <a:cs typeface="Courier New" pitchFamily="49" charset="0"/>
              </a:rPr>
              <a:t>&gt;&gt; A2 = [1 3; 5 9]; </a:t>
            </a:r>
          </a:p>
          <a:p>
            <a:pPr marL="0" indent="0"/>
            <a:r>
              <a:rPr lang="pt-BR" altLang="en-US" sz="1600" smtClean="0">
                <a:latin typeface="Courier New" pitchFamily="49" charset="0"/>
                <a:cs typeface="Courier New" pitchFamily="49" charset="0"/>
              </a:rPr>
              <a:t>&gt;&gt; B = cat(3, A1, A2)</a:t>
            </a:r>
          </a:p>
          <a:p>
            <a:pPr marL="0" indent="0"/>
            <a:endParaRPr lang="pt-BR" altLang="en-US" sz="1600" smtClean="0">
              <a:latin typeface="Courier New" pitchFamily="49" charset="0"/>
              <a:cs typeface="Courier New" pitchFamily="49" charset="0"/>
            </a:endParaRPr>
          </a:p>
          <a:p>
            <a:pPr marL="0" indent="0"/>
            <a:endParaRPr lang="pt-BR" altLang="en-US" sz="1600" smtClean="0">
              <a:latin typeface="Courier New" pitchFamily="49" charset="0"/>
              <a:cs typeface="Courier New" pitchFamily="49" charset="0"/>
            </a:endParaRPr>
          </a:p>
          <a:p>
            <a:pPr marL="0" indent="0"/>
            <a:endParaRPr lang="pt-BR" altLang="en-US" sz="1600" smtClean="0">
              <a:latin typeface="Courier New" pitchFamily="49" charset="0"/>
              <a:cs typeface="Courier New" pitchFamily="49" charset="0"/>
            </a:endParaRPr>
          </a:p>
          <a:p>
            <a:pPr marL="0" indent="0"/>
            <a:endParaRPr lang="pt-BR" altLang="en-US" sz="1600" smtClean="0">
              <a:latin typeface="Courier New" pitchFamily="49" charset="0"/>
              <a:cs typeface="Courier New" pitchFamily="49" charset="0"/>
            </a:endParaRPr>
          </a:p>
          <a:p>
            <a:pPr marL="0" indent="0"/>
            <a:r>
              <a:rPr lang="en-US" altLang="en-US" sz="1600" smtClean="0">
                <a:latin typeface="Courier New" pitchFamily="49" charset="0"/>
                <a:cs typeface="Courier New" pitchFamily="49" charset="0"/>
              </a:rPr>
              <a:t>&gt;&gt; C = cat(4, B, B)</a:t>
            </a:r>
          </a:p>
        </p:txBody>
      </p:sp>
      <p:sp>
        <p:nvSpPr>
          <p:cNvPr id="36867" name="Title 2"/>
          <p:cNvSpPr>
            <a:spLocks noGrp="1"/>
          </p:cNvSpPr>
          <p:nvPr>
            <p:ph type="title"/>
          </p:nvPr>
        </p:nvSpPr>
        <p:spPr/>
        <p:txBody>
          <a:bodyPr/>
          <a:lstStyle/>
          <a:p>
            <a:r>
              <a:rPr lang="en-US" altLang="en-US" smtClean="0"/>
              <a:t>MULTIDIMENSIONAL ARRAYS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6" name="Table 5"/>
          <p:cNvGraphicFramePr>
            <a:graphicFrameLocks noGrp="1"/>
          </p:cNvGraphicFramePr>
          <p:nvPr/>
        </p:nvGraphicFramePr>
        <p:xfrm>
          <a:off x="674688" y="3032125"/>
          <a:ext cx="7761288" cy="822678"/>
        </p:xfrm>
        <a:graphic>
          <a:graphicData uri="http://schemas.openxmlformats.org/drawingml/2006/table">
            <a:tbl>
              <a:tblPr firstRow="1" bandRow="1">
                <a:tableStyleId>{2D5ABB26-0587-4C30-8999-92F81FD0307C}</a:tableStyleId>
              </a:tblPr>
              <a:tblGrid>
                <a:gridCol w="3880644"/>
                <a:gridCol w="3880644"/>
              </a:tblGrid>
              <a:tr h="822325">
                <a:tc>
                  <a:txBody>
                    <a:bodyPr/>
                    <a:lstStyle/>
                    <a:p>
                      <a:r>
                        <a:rPr lang="pl-PL" sz="1600" dirty="0" smtClean="0">
                          <a:latin typeface="Courier New" pitchFamily="49" charset="0"/>
                          <a:cs typeface="Courier New" pitchFamily="49" charset="0"/>
                        </a:rPr>
                        <a:t>B(:,:,1) =</a:t>
                      </a:r>
                    </a:p>
                    <a:p>
                      <a:r>
                        <a:rPr lang="pl-PL" sz="1600" dirty="0" smtClean="0">
                          <a:latin typeface="Courier New" pitchFamily="49" charset="0"/>
                          <a:cs typeface="Courier New" pitchFamily="49" charset="0"/>
                        </a:rPr>
                        <a:t>     0     2</a:t>
                      </a:r>
                    </a:p>
                    <a:p>
                      <a:r>
                        <a:rPr lang="pl-PL" sz="1600" dirty="0" smtClean="0">
                          <a:latin typeface="Courier New" pitchFamily="49" charset="0"/>
                          <a:cs typeface="Courier New" pitchFamily="49" charset="0"/>
                        </a:rPr>
                        <a:t>     4     6</a:t>
                      </a:r>
                      <a:endParaRPr lang="en-US" sz="1600" dirty="0">
                        <a:latin typeface="Courier New" pitchFamily="49" charset="0"/>
                        <a:cs typeface="Courier New" pitchFamily="49" charset="0"/>
                      </a:endParaRPr>
                    </a:p>
                  </a:txBody>
                  <a:tcPr marL="91436" marR="91436" marT="45579" marB="45579"/>
                </a:tc>
                <a:tc>
                  <a:txBody>
                    <a:bodyPr/>
                    <a:lstStyle/>
                    <a:p>
                      <a:r>
                        <a:rPr lang="pl-PL" sz="1600" dirty="0" smtClean="0">
                          <a:latin typeface="Courier New" pitchFamily="49" charset="0"/>
                          <a:cs typeface="Courier New" pitchFamily="49" charset="0"/>
                        </a:rPr>
                        <a:t>B(:,:,2) =</a:t>
                      </a:r>
                    </a:p>
                    <a:p>
                      <a:r>
                        <a:rPr lang="pl-PL" sz="1600" dirty="0" smtClean="0">
                          <a:latin typeface="Courier New" pitchFamily="49" charset="0"/>
                          <a:cs typeface="Courier New" pitchFamily="49" charset="0"/>
                        </a:rPr>
                        <a:t>     1     3</a:t>
                      </a:r>
                    </a:p>
                    <a:p>
                      <a:r>
                        <a:rPr lang="pl-PL" sz="1600" dirty="0" smtClean="0">
                          <a:latin typeface="Courier New" pitchFamily="49" charset="0"/>
                          <a:cs typeface="Courier New" pitchFamily="49" charset="0"/>
                        </a:rPr>
                        <a:t>     5     9</a:t>
                      </a:r>
                      <a:endParaRPr lang="en-US" sz="1600" dirty="0">
                        <a:latin typeface="Courier New" pitchFamily="49" charset="0"/>
                        <a:cs typeface="Courier New" pitchFamily="49" charset="0"/>
                      </a:endParaRPr>
                    </a:p>
                  </a:txBody>
                  <a:tcPr marL="91436" marR="91436" marT="45579" marB="45579"/>
                </a:tc>
              </a:tr>
            </a:tbl>
          </a:graphicData>
        </a:graphic>
      </p:graphicFrame>
      <p:graphicFrame>
        <p:nvGraphicFramePr>
          <p:cNvPr id="7" name="Table 6"/>
          <p:cNvGraphicFramePr>
            <a:graphicFrameLocks noGrp="1"/>
          </p:cNvGraphicFramePr>
          <p:nvPr/>
        </p:nvGraphicFramePr>
        <p:xfrm>
          <a:off x="712788" y="4538663"/>
          <a:ext cx="7710488" cy="1646238"/>
        </p:xfrm>
        <a:graphic>
          <a:graphicData uri="http://schemas.openxmlformats.org/drawingml/2006/table">
            <a:tbl>
              <a:tblPr firstRow="1" bandRow="1">
                <a:tableStyleId>{2D5ABB26-0587-4C30-8999-92F81FD0307C}</a:tableStyleId>
              </a:tblPr>
              <a:tblGrid>
                <a:gridCol w="3855244"/>
                <a:gridCol w="3855244"/>
              </a:tblGrid>
              <a:tr h="823119">
                <a:tc>
                  <a:txBody>
                    <a:bodyPr/>
                    <a:lstStyle/>
                    <a:p>
                      <a:r>
                        <a:rPr lang="pl-PL" sz="1600" dirty="0" smtClean="0">
                          <a:latin typeface="Courier New" pitchFamily="49" charset="0"/>
                          <a:cs typeface="Courier New" pitchFamily="49" charset="0"/>
                        </a:rPr>
                        <a:t>C(:,:,1,1) =</a:t>
                      </a:r>
                    </a:p>
                    <a:p>
                      <a:r>
                        <a:rPr lang="pl-PL" sz="1600" dirty="0" smtClean="0">
                          <a:latin typeface="Courier New" pitchFamily="49" charset="0"/>
                          <a:cs typeface="Courier New" pitchFamily="49" charset="0"/>
                        </a:rPr>
                        <a:t>     0     2</a:t>
                      </a:r>
                    </a:p>
                    <a:p>
                      <a:r>
                        <a:rPr lang="pl-PL" sz="1600" dirty="0" smtClean="0">
                          <a:latin typeface="Courier New" pitchFamily="49" charset="0"/>
                          <a:cs typeface="Courier New" pitchFamily="49" charset="0"/>
                        </a:rPr>
                        <a:t>     4     6</a:t>
                      </a:r>
                      <a:endParaRPr lang="en-US" sz="1600" dirty="0" smtClean="0">
                        <a:latin typeface="Courier New" pitchFamily="49" charset="0"/>
                        <a:cs typeface="Courier New" pitchFamily="49" charset="0"/>
                      </a:endParaRPr>
                    </a:p>
                  </a:txBody>
                  <a:tcPr marL="91444" marR="91444" marT="45729" marB="45729"/>
                </a:tc>
                <a:tc>
                  <a:txBody>
                    <a:bodyPr/>
                    <a:lstStyle/>
                    <a:p>
                      <a:r>
                        <a:rPr lang="pl-PL" sz="1600" dirty="0" smtClean="0">
                          <a:latin typeface="Courier New" pitchFamily="49" charset="0"/>
                          <a:cs typeface="Courier New" pitchFamily="49" charset="0"/>
                        </a:rPr>
                        <a:t>C(:,:,2,1) =</a:t>
                      </a:r>
                    </a:p>
                    <a:p>
                      <a:r>
                        <a:rPr lang="pl-PL" sz="1600" dirty="0" smtClean="0">
                          <a:latin typeface="Courier New" pitchFamily="49" charset="0"/>
                          <a:cs typeface="Courier New" pitchFamily="49" charset="0"/>
                        </a:rPr>
                        <a:t>     1     3</a:t>
                      </a:r>
                    </a:p>
                    <a:p>
                      <a:r>
                        <a:rPr lang="pl-PL" sz="1600" dirty="0" smtClean="0">
                          <a:latin typeface="Courier New" pitchFamily="49" charset="0"/>
                          <a:cs typeface="Courier New" pitchFamily="49" charset="0"/>
                        </a:rPr>
                        <a:t>     5     9</a:t>
                      </a:r>
                      <a:endParaRPr lang="en-US" sz="1600" dirty="0">
                        <a:latin typeface="Courier New" pitchFamily="49" charset="0"/>
                        <a:cs typeface="Courier New" pitchFamily="49" charset="0"/>
                      </a:endParaRPr>
                    </a:p>
                  </a:txBody>
                  <a:tcPr marL="91444" marR="91444" marT="45729" marB="45729"/>
                </a:tc>
              </a:tr>
              <a:tr h="823119">
                <a:tc>
                  <a:txBody>
                    <a:bodyPr/>
                    <a:lstStyle/>
                    <a:p>
                      <a:r>
                        <a:rPr lang="pl-PL" sz="1600" dirty="0" smtClean="0">
                          <a:latin typeface="Courier New" pitchFamily="49" charset="0"/>
                          <a:cs typeface="Courier New" pitchFamily="49" charset="0"/>
                        </a:rPr>
                        <a:t>C(:,:,1,2) =</a:t>
                      </a:r>
                    </a:p>
                    <a:p>
                      <a:r>
                        <a:rPr lang="pl-PL" sz="1600" dirty="0" smtClean="0">
                          <a:latin typeface="Courier New" pitchFamily="49" charset="0"/>
                          <a:cs typeface="Courier New" pitchFamily="49" charset="0"/>
                        </a:rPr>
                        <a:t>     0     2</a:t>
                      </a:r>
                    </a:p>
                    <a:p>
                      <a:r>
                        <a:rPr lang="pl-PL" sz="1600" dirty="0" smtClean="0">
                          <a:latin typeface="Courier New" pitchFamily="49" charset="0"/>
                          <a:cs typeface="Courier New" pitchFamily="49" charset="0"/>
                        </a:rPr>
                        <a:t>     4     6</a:t>
                      </a:r>
                      <a:endParaRPr lang="en-US" sz="1600" dirty="0">
                        <a:latin typeface="Courier New" pitchFamily="49" charset="0"/>
                        <a:cs typeface="Courier New" pitchFamily="49" charset="0"/>
                      </a:endParaRPr>
                    </a:p>
                  </a:txBody>
                  <a:tcPr marL="91444" marR="91444" marT="45729" marB="45729"/>
                </a:tc>
                <a:tc>
                  <a:txBody>
                    <a:bodyPr/>
                    <a:lstStyle/>
                    <a:p>
                      <a:r>
                        <a:rPr lang="pl-PL" sz="1600" dirty="0" smtClean="0">
                          <a:latin typeface="Courier New" pitchFamily="49" charset="0"/>
                          <a:cs typeface="Courier New" pitchFamily="49" charset="0"/>
                        </a:rPr>
                        <a:t>C(:,:,2,2) =</a:t>
                      </a:r>
                    </a:p>
                    <a:p>
                      <a:r>
                        <a:rPr lang="pl-PL" sz="1600" dirty="0" smtClean="0">
                          <a:latin typeface="Courier New" pitchFamily="49" charset="0"/>
                          <a:cs typeface="Courier New" pitchFamily="49" charset="0"/>
                        </a:rPr>
                        <a:t>     1     3</a:t>
                      </a:r>
                    </a:p>
                    <a:p>
                      <a:r>
                        <a:rPr lang="pl-PL" sz="1600" dirty="0" smtClean="0">
                          <a:latin typeface="Courier New" pitchFamily="49" charset="0"/>
                          <a:cs typeface="Courier New" pitchFamily="49" charset="0"/>
                        </a:rPr>
                        <a:t>     5     9</a:t>
                      </a:r>
                      <a:endParaRPr lang="en-US" sz="1600" dirty="0">
                        <a:latin typeface="Courier New" pitchFamily="49" charset="0"/>
                        <a:cs typeface="Courier New" pitchFamily="49" charset="0"/>
                      </a:endParaRPr>
                    </a:p>
                  </a:txBody>
                  <a:tcPr marL="91444" marR="91444" marT="45729" marB="45729"/>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p:txBody>
          <a:bodyPr/>
          <a:lstStyle/>
          <a:p>
            <a:r>
              <a:rPr lang="en-US" altLang="en-US" sz="1600" b="1" smtClean="0"/>
              <a:t>[1]</a:t>
            </a:r>
            <a:r>
              <a:rPr lang="en-US" altLang="en-US" sz="1600" smtClean="0"/>
              <a:t> MathWorks. (2013). “Scripts vs. Functions” [Online]. Available: </a:t>
            </a:r>
            <a:r>
              <a:rPr lang="en-US" altLang="en-US" sz="1600" smtClean="0">
                <a:hlinkClick r:id="rId2"/>
              </a:rPr>
              <a:t>http://www.mathworks.com/help/matlab/matlab_prog/scripts-and-functions.html</a:t>
            </a:r>
            <a:r>
              <a:rPr lang="en-US" altLang="en-US" sz="1600" smtClean="0"/>
              <a:t> [Accessed Sep. 30, 2013].</a:t>
            </a:r>
          </a:p>
          <a:p>
            <a:r>
              <a:rPr lang="en-US" altLang="en-US" sz="1600" b="1" smtClean="0"/>
              <a:t>[2]</a:t>
            </a:r>
            <a:r>
              <a:rPr lang="en-US" altLang="en-US" sz="1600" smtClean="0"/>
              <a:t> MathWorks. (2013). “Multidimensional Arrays” [Online]. Available: </a:t>
            </a:r>
            <a:r>
              <a:rPr lang="en-US" altLang="en-US" sz="1600" smtClean="0">
                <a:hlinkClick r:id="rId3"/>
              </a:rPr>
              <a:t>http://www.mathworks.com/help/matlab/math/multidimensional-arrays.html</a:t>
            </a:r>
            <a:r>
              <a:rPr lang="en-US" altLang="en-US" sz="1600" smtClean="0"/>
              <a:t> [Accessed Sep. 30, 2013].</a:t>
            </a:r>
            <a:endParaRPr lang="en-US" altLang="en-US" sz="1600" b="1" smtClean="0"/>
          </a:p>
          <a:p>
            <a:endParaRPr lang="en-US" altLang="en-US" sz="1600" b="1" smtClean="0"/>
          </a:p>
        </p:txBody>
      </p:sp>
      <p:sp>
        <p:nvSpPr>
          <p:cNvPr id="37891" name="Title 2"/>
          <p:cNvSpPr>
            <a:spLocks noGrp="1"/>
          </p:cNvSpPr>
          <p:nvPr>
            <p:ph type="title"/>
          </p:nvPr>
        </p:nvSpPr>
        <p:spPr/>
        <p:txBody>
          <a:bodyPr/>
          <a:lstStyle/>
          <a:p>
            <a:r>
              <a:rPr lang="en-US" altLang="en-US" smtClean="0"/>
              <a:t>BIBLIOGRAPHY</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a:xfrm>
            <a:off x="673100" y="1017588"/>
            <a:ext cx="7772400" cy="5141912"/>
          </a:xfrm>
        </p:spPr>
        <p:txBody>
          <a:bodyPr/>
          <a:lstStyle/>
          <a:p>
            <a:pPr marL="0" indent="0">
              <a:buFontTx/>
              <a:buChar char="•"/>
            </a:pPr>
            <a:r>
              <a:rPr lang="en-CA" altLang="en-US" sz="1600" smtClean="0"/>
              <a:t> Several advantages to using scripts over the command line include:</a:t>
            </a:r>
          </a:p>
          <a:p>
            <a:pPr marL="400050" lvl="1" indent="0">
              <a:buFont typeface="Arial" pitchFamily="34" charset="0"/>
              <a:buChar char="•"/>
            </a:pPr>
            <a:r>
              <a:rPr lang="en-CA" altLang="en-US" sz="1600" smtClean="0"/>
              <a:t> User can automate tasks.</a:t>
            </a:r>
          </a:p>
          <a:p>
            <a:pPr marL="400050" lvl="1" indent="0">
              <a:buFont typeface="Arial" pitchFamily="34" charset="0"/>
              <a:buChar char="•"/>
            </a:pPr>
            <a:r>
              <a:rPr lang="en-CA" altLang="en-US" sz="1600" smtClean="0"/>
              <a:t> Uses smart indentation to help read and write code more comfortably.</a:t>
            </a:r>
          </a:p>
          <a:p>
            <a:pPr marL="400050" lvl="1" indent="0">
              <a:buFont typeface="Arial" pitchFamily="34" charset="0"/>
              <a:buChar char="•"/>
            </a:pPr>
            <a:r>
              <a:rPr lang="en-CA" altLang="en-US" sz="1600" smtClean="0"/>
              <a:t> Allows the use of breakpoints for debugging.</a:t>
            </a:r>
          </a:p>
          <a:p>
            <a:pPr marL="400050" lvl="1" indent="0">
              <a:buFont typeface="Arial" pitchFamily="34" charset="0"/>
              <a:buChar char="•"/>
            </a:pPr>
            <a:r>
              <a:rPr lang="en-CA" altLang="en-US" sz="1600" smtClean="0"/>
              <a:t> Allows the use of the MATLAB profiler and </a:t>
            </a:r>
            <a:r>
              <a:rPr lang="en-CA" altLang="en-US" sz="1600" smtClean="0">
                <a:latin typeface="Courier New" pitchFamily="49" charset="0"/>
                <a:cs typeface="Courier New" pitchFamily="49" charset="0"/>
              </a:rPr>
              <a:t>tic</a:t>
            </a:r>
            <a:r>
              <a:rPr lang="en-CA" altLang="en-US" sz="1600" smtClean="0"/>
              <a:t>/</a:t>
            </a:r>
            <a:r>
              <a:rPr lang="en-CA" altLang="en-US" sz="1600" smtClean="0">
                <a:latin typeface="Courier New" pitchFamily="49" charset="0"/>
                <a:cs typeface="Courier New" pitchFamily="49" charset="0"/>
              </a:rPr>
              <a:t>toc</a:t>
            </a:r>
            <a:r>
              <a:rPr lang="en-CA" altLang="en-US" sz="1600" smtClean="0"/>
              <a:t> functions to analyze program performance.</a:t>
            </a:r>
          </a:p>
          <a:p>
            <a:pPr marL="400050" lvl="1" indent="0">
              <a:buFont typeface="Arial" pitchFamily="34" charset="0"/>
              <a:buChar char="•"/>
            </a:pPr>
            <a:r>
              <a:rPr lang="en-CA" altLang="en-US" sz="1600" smtClean="0"/>
              <a:t> User can run individual pieces of code by highlighting a piece and pressing F9 (in addition to breakpoints, this makes debugging very convenient and easy).</a:t>
            </a:r>
          </a:p>
          <a:p>
            <a:pPr marL="400050" lvl="1" indent="0">
              <a:buFont typeface="Wingdings" pitchFamily="2" charset="2"/>
              <a:buNone/>
            </a:pPr>
            <a:endParaRPr lang="en-CA" altLang="en-US" sz="1600" smtClean="0"/>
          </a:p>
          <a:p>
            <a:pPr marL="0" indent="0">
              <a:buFontTx/>
              <a:buChar char="•"/>
            </a:pPr>
            <a:r>
              <a:rPr lang="en-CA" altLang="en-US" sz="1600" smtClean="0"/>
              <a:t> To remove previous variables from the workspace, you may wish to place the command </a:t>
            </a:r>
            <a:r>
              <a:rPr lang="en-CA" altLang="en-US" sz="1600" smtClean="0">
                <a:latin typeface="Courier New" pitchFamily="49" charset="0"/>
                <a:cs typeface="Courier New" pitchFamily="49" charset="0"/>
              </a:rPr>
              <a:t>clear all</a:t>
            </a:r>
            <a:r>
              <a:rPr lang="en-CA" altLang="en-US" sz="1600" smtClean="0">
                <a:cs typeface="Courier New" pitchFamily="49" charset="0"/>
              </a:rPr>
              <a:t> </a:t>
            </a:r>
            <a:r>
              <a:rPr lang="en-CA" altLang="en-US" sz="1600" smtClean="0"/>
              <a:t>at the beginning of your script.</a:t>
            </a:r>
          </a:p>
          <a:p>
            <a:pPr marL="0" indent="0">
              <a:buFontTx/>
              <a:buChar char="•"/>
            </a:pPr>
            <a:r>
              <a:rPr lang="en-CA" altLang="en-US" sz="1600" smtClean="0"/>
              <a:t> The </a:t>
            </a:r>
            <a:r>
              <a:rPr lang="en-CA" altLang="en-US" sz="1600" smtClean="0">
                <a:latin typeface="Courier New" pitchFamily="49" charset="0"/>
                <a:cs typeface="Courier New" pitchFamily="49" charset="0"/>
              </a:rPr>
              <a:t>close all</a:t>
            </a:r>
            <a:r>
              <a:rPr lang="en-CA" altLang="en-US" sz="1600" smtClean="0"/>
              <a:t> command may also be placed at the beginning if closing all figures is desired prior to running the script.</a:t>
            </a:r>
          </a:p>
          <a:p>
            <a:pPr marL="0" indent="0">
              <a:buFontTx/>
              <a:buChar char="•"/>
            </a:pPr>
            <a:r>
              <a:rPr lang="en-CA" altLang="en-US" sz="1600" smtClean="0"/>
              <a:t> It is good practice to use </a:t>
            </a:r>
            <a:r>
              <a:rPr lang="en-CA" altLang="en-US" sz="1600" smtClean="0">
                <a:latin typeface="Courier New" pitchFamily="49" charset="0"/>
                <a:cs typeface="Courier New" pitchFamily="49" charset="0"/>
              </a:rPr>
              <a:t>;</a:t>
            </a:r>
            <a:r>
              <a:rPr lang="en-CA" altLang="en-US" sz="1600" smtClean="0"/>
              <a:t> at the end of commands when writing scripts to inhibt unwanted output</a:t>
            </a:r>
          </a:p>
          <a:p>
            <a:pPr marL="0" indent="0">
              <a:buFontTx/>
              <a:buChar char="•"/>
            </a:pPr>
            <a:r>
              <a:rPr lang="en-CA" altLang="en-US" sz="1600" smtClean="0"/>
              <a:t> When a script is running the </a:t>
            </a:r>
            <a:r>
              <a:rPr lang="en-CA" altLang="en-US" sz="1600" smtClean="0">
                <a:latin typeface="Courier New" pitchFamily="49" charset="0"/>
                <a:cs typeface="Courier New" pitchFamily="49" charset="0"/>
              </a:rPr>
              <a:t>&gt;&gt;</a:t>
            </a:r>
            <a:r>
              <a:rPr lang="en-CA" altLang="en-US" sz="1600" smtClean="0"/>
              <a:t> symbol at the terminal will disappear until it finishes, preventing any commands from being input.</a:t>
            </a:r>
          </a:p>
          <a:p>
            <a:pPr marL="0" indent="0">
              <a:buFontTx/>
              <a:buChar char="•"/>
            </a:pPr>
            <a:r>
              <a:rPr lang="en-CA" altLang="en-US" sz="1600" smtClean="0"/>
              <a:t> To terminate the script before conclusion and regain control, press </a:t>
            </a:r>
            <a:r>
              <a:rPr lang="en-CA" altLang="en-US" sz="1600" b="1" smtClean="0"/>
              <a:t>Ctrl+C</a:t>
            </a:r>
            <a:r>
              <a:rPr lang="en-CA" altLang="en-US" sz="1600" smtClean="0"/>
              <a:t>.</a:t>
            </a:r>
          </a:p>
        </p:txBody>
      </p:sp>
      <p:sp>
        <p:nvSpPr>
          <p:cNvPr id="9219" name="Title 2"/>
          <p:cNvSpPr>
            <a:spLocks noGrp="1"/>
          </p:cNvSpPr>
          <p:nvPr>
            <p:ph type="title"/>
          </p:nvPr>
        </p:nvSpPr>
        <p:spPr/>
        <p:txBody>
          <a:bodyPr/>
          <a:lstStyle/>
          <a:p>
            <a:r>
              <a:rPr lang="en-US" altLang="en-US" smtClean="0"/>
              <a:t>SCRIPTS</a:t>
            </a:r>
            <a:endParaRPr lang="en-CA" altLang="en-US" smtClean="0"/>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dirty="0" smtClean="0"/>
              <a:t> Word wrap for comments is automatically enabled in scripts so that each line fits in the viewable window to prevent the need for horizontal scrolling.</a:t>
            </a:r>
          </a:p>
          <a:p>
            <a:pPr marL="0" indent="0">
              <a:spcAft>
                <a:spcPts val="1200"/>
              </a:spcAft>
              <a:buFont typeface="Arial" pitchFamily="34" charset="0"/>
              <a:buChar char="•"/>
              <a:defRPr/>
            </a:pPr>
            <a:r>
              <a:rPr lang="en-CA" sz="1600" dirty="0" smtClean="0"/>
              <a:t> Making use of ellipsis (</a:t>
            </a:r>
            <a:r>
              <a:rPr lang="en-CA" sz="1600" dirty="0" smtClean="0">
                <a:solidFill>
                  <a:srgbClr val="0000CC"/>
                </a:solidFill>
                <a:latin typeface="Courier New" pitchFamily="49" charset="0"/>
                <a:cs typeface="Courier New" pitchFamily="49" charset="0"/>
              </a:rPr>
              <a:t>...</a:t>
            </a:r>
            <a:r>
              <a:rPr lang="en-CA" sz="1600" dirty="0" smtClean="0"/>
              <a:t>) can help make scripts more readable when there are long statements of code:</a:t>
            </a:r>
          </a:p>
          <a:p>
            <a:pPr>
              <a:defRPr/>
            </a:pPr>
            <a:r>
              <a:rPr lang="pt-BR" sz="1600" dirty="0" smtClean="0">
                <a:latin typeface="Courier New" pitchFamily="49" charset="0"/>
                <a:cs typeface="Courier New" pitchFamily="49" charset="0"/>
              </a:rPr>
              <a:t>A = [1 2 3 4 5 6; </a:t>
            </a:r>
            <a:r>
              <a:rPr lang="pt-BR" sz="1600" dirty="0" smtClean="0">
                <a:solidFill>
                  <a:srgbClr val="0000CC"/>
                </a:solidFill>
                <a:latin typeface="Courier New" pitchFamily="49" charset="0"/>
                <a:cs typeface="Courier New" pitchFamily="49" charset="0"/>
              </a:rPr>
              <a:t>...</a:t>
            </a:r>
          </a:p>
          <a:p>
            <a:pPr>
              <a:spcAft>
                <a:spcPts val="1200"/>
              </a:spcAft>
              <a:defRPr/>
            </a:pPr>
            <a:r>
              <a:rPr lang="en-CA" sz="1600" dirty="0" smtClean="0">
                <a:latin typeface="Courier New" pitchFamily="49" charset="0"/>
                <a:cs typeface="Courier New" pitchFamily="49" charset="0"/>
              </a:rPr>
              <a:t>     6 5 4 3 2 1];</a:t>
            </a:r>
          </a:p>
          <a:p>
            <a:pPr marL="0" indent="0">
              <a:spcAft>
                <a:spcPts val="1200"/>
              </a:spcAft>
              <a:buFont typeface="Arial" pitchFamily="34" charset="0"/>
              <a:buChar char="•"/>
              <a:defRPr/>
            </a:pPr>
            <a:r>
              <a:rPr lang="en-CA" sz="1600" dirty="0" smtClean="0">
                <a:cs typeface="Courier New" pitchFamily="49" charset="0"/>
              </a:rPr>
              <a:t> This can also be used to make long character strings by concatenating two shorter strings together:</a:t>
            </a:r>
          </a:p>
          <a:p>
            <a:pPr marL="0" indent="0">
              <a:spcAft>
                <a:spcPts val="1200"/>
              </a:spcAft>
              <a:defRPr/>
            </a:pPr>
            <a:r>
              <a:rPr lang="en-CA" sz="1600" dirty="0" err="1" smtClean="0">
                <a:latin typeface="Courier New" pitchFamily="49" charset="0"/>
                <a:cs typeface="Courier New" pitchFamily="49" charset="0"/>
              </a:rPr>
              <a:t>mystring</a:t>
            </a:r>
            <a:r>
              <a:rPr lang="en-CA" sz="1600" dirty="0" smtClean="0">
                <a:latin typeface="Courier New" pitchFamily="49" charset="0"/>
                <a:cs typeface="Courier New" pitchFamily="49" charset="0"/>
              </a:rPr>
              <a:t> = [</a:t>
            </a:r>
            <a:r>
              <a:rPr lang="en-CA" sz="1600" dirty="0" smtClean="0">
                <a:solidFill>
                  <a:srgbClr val="CC00CC"/>
                </a:solidFill>
                <a:latin typeface="Courier New" pitchFamily="49" charset="0"/>
                <a:cs typeface="Courier New" pitchFamily="49" charset="0"/>
              </a:rPr>
              <a:t>'Accelerating</a:t>
            </a:r>
            <a:r>
              <a:rPr lang="en-CA" sz="1600" dirty="0" smtClean="0">
                <a:solidFill>
                  <a:srgbClr val="FF00FF"/>
                </a:solidFill>
                <a:latin typeface="Courier New" pitchFamily="49" charset="0"/>
                <a:cs typeface="Courier New" pitchFamily="49" charset="0"/>
              </a:rPr>
              <a:t> the pace of ' </a:t>
            </a:r>
            <a:r>
              <a:rPr lang="en-CA" sz="1600" dirty="0" smtClean="0">
                <a:solidFill>
                  <a:srgbClr val="0000CC"/>
                </a:solidFill>
                <a:latin typeface="Courier New" pitchFamily="49" charset="0"/>
                <a:cs typeface="Courier New" pitchFamily="49" charset="0"/>
              </a:rPr>
              <a:t>...</a:t>
            </a:r>
            <a:r>
              <a:rPr lang="en-CA" sz="1600" dirty="0" smtClean="0">
                <a:latin typeface="Courier New" pitchFamily="49" charset="0"/>
                <a:cs typeface="Courier New" pitchFamily="49" charset="0"/>
              </a:rPr>
              <a:t/>
            </a:r>
            <a:br>
              <a:rPr lang="en-CA" sz="1600" dirty="0" smtClean="0">
                <a:latin typeface="Courier New" pitchFamily="49" charset="0"/>
                <a:cs typeface="Courier New" pitchFamily="49" charset="0"/>
              </a:rPr>
            </a:br>
            <a:r>
              <a:rPr lang="en-CA" sz="1600" dirty="0" smtClean="0">
                <a:latin typeface="Courier New" pitchFamily="49" charset="0"/>
                <a:cs typeface="Courier New" pitchFamily="49" charset="0"/>
              </a:rPr>
              <a:t>            </a:t>
            </a:r>
            <a:r>
              <a:rPr lang="en-CA" sz="1600" dirty="0" smtClean="0">
                <a:solidFill>
                  <a:srgbClr val="CC00CC"/>
                </a:solidFill>
                <a:latin typeface="Courier New" pitchFamily="49" charset="0"/>
                <a:cs typeface="Courier New" pitchFamily="49" charset="0"/>
              </a:rPr>
              <a:t>'engineering and science'</a:t>
            </a:r>
            <a:r>
              <a:rPr lang="en-CA" sz="1600" dirty="0" smtClean="0">
                <a:latin typeface="Courier New" pitchFamily="49" charset="0"/>
                <a:cs typeface="Courier New" pitchFamily="49" charset="0"/>
              </a:rPr>
              <a:t>];</a:t>
            </a:r>
          </a:p>
          <a:p>
            <a:pPr marL="0" indent="0">
              <a:spcAft>
                <a:spcPts val="0"/>
              </a:spcAft>
              <a:defRPr/>
            </a:pPr>
            <a:r>
              <a:rPr lang="en-CA" sz="1600" dirty="0" smtClean="0">
                <a:latin typeface="Courier New" pitchFamily="49" charset="0"/>
                <a:cs typeface="Courier New" pitchFamily="49" charset="0"/>
              </a:rPr>
              <a:t>    </a:t>
            </a:r>
          </a:p>
          <a:p>
            <a:pPr marL="0" indent="0">
              <a:spcAft>
                <a:spcPts val="0"/>
              </a:spcAft>
              <a:defRPr/>
            </a:pPr>
            <a:r>
              <a:rPr lang="en-CA" sz="1600" dirty="0" smtClean="0">
                <a:latin typeface="Courier New" pitchFamily="49" charset="0"/>
                <a:cs typeface="Courier New" pitchFamily="49" charset="0"/>
              </a:rPr>
              <a:t>      </a:t>
            </a:r>
          </a:p>
        </p:txBody>
      </p:sp>
      <p:sp>
        <p:nvSpPr>
          <p:cNvPr id="10243" name="Title 2"/>
          <p:cNvSpPr>
            <a:spLocks noGrp="1"/>
          </p:cNvSpPr>
          <p:nvPr>
            <p:ph type="title"/>
          </p:nvPr>
        </p:nvSpPr>
        <p:spPr/>
        <p:txBody>
          <a:bodyPr/>
          <a:lstStyle/>
          <a:p>
            <a:r>
              <a:rPr lang="en-US" altLang="en-US" dirty="0" smtClean="0"/>
              <a:t>ELLIPSIS</a:t>
            </a:r>
            <a:endParaRPr lang="en-CA" altLang="en-US" dirty="0" smtClean="0"/>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p:txBody>
          <a:bodyPr/>
          <a:lstStyle/>
          <a:p>
            <a:pPr marL="0" indent="0">
              <a:buFontTx/>
              <a:buChar char="•"/>
            </a:pPr>
            <a:r>
              <a:rPr lang="en-CA" altLang="en-US" sz="1600" smtClean="0"/>
              <a:t> Scripts can be made more effective when you are able to control which blocks of code are executed.</a:t>
            </a:r>
          </a:p>
          <a:p>
            <a:pPr marL="0" indent="0">
              <a:buFontTx/>
              <a:buChar char="•"/>
            </a:pPr>
            <a:r>
              <a:rPr lang="en-CA" altLang="en-US" sz="1600" smtClean="0"/>
              <a:t> MATLAB is capable of flow control just like any other language.</a:t>
            </a:r>
          </a:p>
          <a:p>
            <a:pPr marL="0" indent="0">
              <a:buFontTx/>
              <a:buChar char="•"/>
            </a:pPr>
            <a:r>
              <a:rPr lang="en-CA" altLang="en-US" sz="1600" smtClean="0"/>
              <a:t> The most basic flow control element is the </a:t>
            </a:r>
            <a:r>
              <a:rPr lang="en-CA" altLang="en-US" sz="1600" smtClean="0">
                <a:solidFill>
                  <a:srgbClr val="0000FF"/>
                </a:solidFill>
                <a:latin typeface="Courier New" pitchFamily="49" charset="0"/>
                <a:cs typeface="Courier New" pitchFamily="49" charset="0"/>
              </a:rPr>
              <a:t>if</a:t>
            </a:r>
            <a:r>
              <a:rPr lang="en-CA" altLang="en-US" sz="1600" smtClean="0"/>
              <a:t> statement.</a:t>
            </a:r>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spcAft>
                <a:spcPts val="1200"/>
              </a:spcAft>
            </a:pPr>
            <a:endParaRPr lang="en-CA" altLang="en-US" sz="1600" smtClean="0"/>
          </a:p>
          <a:p>
            <a:pPr marL="0" indent="0">
              <a:buFontTx/>
              <a:buChar char="•"/>
            </a:pPr>
            <a:r>
              <a:rPr lang="en-CA" altLang="en-US" sz="1600" smtClean="0">
                <a:cs typeface="Courier New" pitchFamily="49" charset="0"/>
              </a:rPr>
              <a:t> The statements are evaluated only when the logical expressions are true.</a:t>
            </a:r>
          </a:p>
          <a:p>
            <a:pPr marL="0" indent="0">
              <a:buFontTx/>
              <a:buChar char="•"/>
            </a:pPr>
            <a:r>
              <a:rPr lang="en-CA" altLang="en-US" sz="1600" smtClean="0">
                <a:cs typeface="Courier New" pitchFamily="49" charset="0"/>
              </a:rPr>
              <a:t> The </a:t>
            </a:r>
            <a:r>
              <a:rPr lang="en-CA" altLang="en-US" sz="1600" smtClean="0">
                <a:solidFill>
                  <a:srgbClr val="0000FF"/>
                </a:solidFill>
                <a:latin typeface="Courier New" pitchFamily="49" charset="0"/>
                <a:cs typeface="Courier New" pitchFamily="49" charset="0"/>
              </a:rPr>
              <a:t>elseif</a:t>
            </a:r>
            <a:r>
              <a:rPr lang="en-CA" altLang="en-US" sz="1600" smtClean="0">
                <a:cs typeface="Courier New" pitchFamily="49" charset="0"/>
              </a:rPr>
              <a:t> and </a:t>
            </a:r>
            <a:r>
              <a:rPr lang="en-CA" altLang="en-US" sz="1600" smtClean="0">
                <a:solidFill>
                  <a:srgbClr val="0000FF"/>
                </a:solidFill>
                <a:latin typeface="Courier New" pitchFamily="49" charset="0"/>
                <a:cs typeface="Courier New" pitchFamily="49" charset="0"/>
              </a:rPr>
              <a:t>else</a:t>
            </a:r>
            <a:r>
              <a:rPr lang="en-CA" altLang="en-US" sz="1600" smtClean="0">
                <a:cs typeface="Courier New" pitchFamily="49" charset="0"/>
              </a:rPr>
              <a:t> are optional.</a:t>
            </a:r>
          </a:p>
          <a:p>
            <a:pPr marL="0" indent="0"/>
            <a:endParaRPr lang="en-CA" altLang="en-US" sz="1600" smtClean="0"/>
          </a:p>
        </p:txBody>
      </p:sp>
      <p:sp>
        <p:nvSpPr>
          <p:cNvPr id="11267" name="Title 2"/>
          <p:cNvSpPr>
            <a:spLocks noGrp="1"/>
          </p:cNvSpPr>
          <p:nvPr>
            <p:ph type="title"/>
          </p:nvPr>
        </p:nvSpPr>
        <p:spPr/>
        <p:txBody>
          <a:bodyPr/>
          <a:lstStyle/>
          <a:p>
            <a:r>
              <a:rPr lang="en-CA" altLang="en-US" smtClean="0"/>
              <a:t>CONDITIONAL STATEMENTS</a:t>
            </a:r>
          </a:p>
        </p:txBody>
      </p:sp>
      <p:graphicFrame>
        <p:nvGraphicFramePr>
          <p:cNvPr id="5" name="Table 4"/>
          <p:cNvGraphicFramePr>
            <a:graphicFrameLocks noGrp="1"/>
          </p:cNvGraphicFramePr>
          <p:nvPr/>
        </p:nvGraphicFramePr>
        <p:xfrm>
          <a:off x="757238" y="2601913"/>
          <a:ext cx="7745412" cy="2042030"/>
        </p:xfrm>
        <a:graphic>
          <a:graphicData uri="http://schemas.openxmlformats.org/drawingml/2006/table">
            <a:tbl>
              <a:tblPr firstRow="1" bandRow="1">
                <a:tableStyleId>{2D5ABB26-0587-4C30-8999-92F81FD0307C}</a:tableStyleId>
              </a:tblPr>
              <a:tblGrid>
                <a:gridCol w="3872706"/>
                <a:gridCol w="3872706"/>
              </a:tblGrid>
              <a:tr h="2041525">
                <a:tc>
                  <a:txBody>
                    <a:bodyPr/>
                    <a:lstStyle/>
                    <a:p>
                      <a:r>
                        <a:rPr lang="en-CA" sz="1600" dirty="0" smtClean="0">
                          <a:solidFill>
                            <a:schemeClr val="tx1"/>
                          </a:solidFill>
                          <a:latin typeface="Courier New" pitchFamily="49" charset="0"/>
                          <a:cs typeface="Courier New" pitchFamily="49" charset="0"/>
                        </a:rPr>
                        <a:t>a = 6;</a:t>
                      </a:r>
                    </a:p>
                    <a:p>
                      <a:r>
                        <a:rPr lang="en-CA" sz="1600" dirty="0" smtClean="0">
                          <a:solidFill>
                            <a:srgbClr val="0000FF"/>
                          </a:solidFill>
                          <a:latin typeface="Courier New" pitchFamily="49" charset="0"/>
                          <a:cs typeface="Courier New" pitchFamily="49" charset="0"/>
                        </a:rPr>
                        <a:t>if</a:t>
                      </a:r>
                      <a:r>
                        <a:rPr lang="en-CA" sz="1600" dirty="0" smtClean="0">
                          <a:solidFill>
                            <a:schemeClr val="tx1"/>
                          </a:solidFill>
                          <a:latin typeface="Courier New" pitchFamily="49" charset="0"/>
                          <a:cs typeface="Courier New" pitchFamily="49" charset="0"/>
                        </a:rPr>
                        <a:t> a &gt; 10</a:t>
                      </a:r>
                    </a:p>
                    <a:p>
                      <a:r>
                        <a:rPr lang="en-CA" sz="1600" dirty="0" smtClean="0">
                          <a:solidFill>
                            <a:schemeClr val="tx1"/>
                          </a:solidFill>
                          <a:latin typeface="Courier New" pitchFamily="49" charset="0"/>
                          <a:cs typeface="Courier New" pitchFamily="49" charset="0"/>
                        </a:rPr>
                        <a:t>    b = 0;</a:t>
                      </a:r>
                    </a:p>
                    <a:p>
                      <a:r>
                        <a:rPr lang="en-CA" sz="1600" dirty="0" err="1" smtClean="0">
                          <a:solidFill>
                            <a:srgbClr val="0000FF"/>
                          </a:solidFill>
                          <a:latin typeface="Courier New" pitchFamily="49" charset="0"/>
                          <a:cs typeface="Courier New" pitchFamily="49" charset="0"/>
                        </a:rPr>
                        <a:t>elseif</a:t>
                      </a:r>
                      <a:r>
                        <a:rPr lang="en-CA" sz="1600" dirty="0" smtClean="0">
                          <a:solidFill>
                            <a:schemeClr val="tx1"/>
                          </a:solidFill>
                          <a:latin typeface="Courier New" pitchFamily="49" charset="0"/>
                          <a:cs typeface="Courier New" pitchFamily="49" charset="0"/>
                        </a:rPr>
                        <a:t> a &lt; 3</a:t>
                      </a:r>
                    </a:p>
                    <a:p>
                      <a:r>
                        <a:rPr lang="en-CA" sz="1600" dirty="0" smtClean="0">
                          <a:solidFill>
                            <a:schemeClr val="tx1"/>
                          </a:solidFill>
                          <a:latin typeface="Courier New" pitchFamily="49" charset="0"/>
                          <a:cs typeface="Courier New" pitchFamily="49" charset="0"/>
                        </a:rPr>
                        <a:t>    b = 1;</a:t>
                      </a:r>
                    </a:p>
                    <a:p>
                      <a:r>
                        <a:rPr lang="en-CA" sz="1600" dirty="0" smtClean="0">
                          <a:solidFill>
                            <a:srgbClr val="0000FF"/>
                          </a:solidFill>
                          <a:latin typeface="Courier New" pitchFamily="49" charset="0"/>
                          <a:cs typeface="Courier New" pitchFamily="49" charset="0"/>
                        </a:rPr>
                        <a:t>else</a:t>
                      </a:r>
                    </a:p>
                    <a:p>
                      <a:r>
                        <a:rPr lang="en-CA" sz="1600" dirty="0" smtClean="0">
                          <a:solidFill>
                            <a:schemeClr val="tx1"/>
                          </a:solidFill>
                          <a:latin typeface="Courier New" pitchFamily="49" charset="0"/>
                          <a:cs typeface="Courier New" pitchFamily="49" charset="0"/>
                        </a:rPr>
                        <a:t>    b = 2;</a:t>
                      </a:r>
                    </a:p>
                    <a:p>
                      <a:pPr>
                        <a:spcAft>
                          <a:spcPts val="0"/>
                        </a:spcAft>
                      </a:pPr>
                      <a:r>
                        <a:rPr lang="en-CA" sz="1600" dirty="0" smtClean="0">
                          <a:solidFill>
                            <a:srgbClr val="0000FF"/>
                          </a:solidFill>
                          <a:latin typeface="Courier New" pitchFamily="49" charset="0"/>
                          <a:cs typeface="Courier New" pitchFamily="49" charset="0"/>
                        </a:rPr>
                        <a:t>end</a:t>
                      </a:r>
                      <a:endParaRPr lang="en-CA" sz="1600" dirty="0" smtClean="0">
                        <a:latin typeface="Courier New" pitchFamily="49" charset="0"/>
                        <a:cs typeface="Courier New" pitchFamily="49" charset="0"/>
                      </a:endParaRPr>
                    </a:p>
                  </a:txBody>
                  <a:tcPr marL="91439" marR="91439" marT="45655" marB="45655"/>
                </a:tc>
                <a:tc>
                  <a:txBody>
                    <a:bodyPr/>
                    <a:lstStyle/>
                    <a:p>
                      <a:endParaRPr lang="en-CA" sz="160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txBody>
                  <a:tcPr marL="91439" marR="91439" marT="45655" marB="45655"/>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p:txBody>
          <a:bodyPr/>
          <a:lstStyle/>
          <a:p>
            <a:pPr marL="0" indent="0">
              <a:buFontTx/>
              <a:buChar char="•"/>
            </a:pPr>
            <a:r>
              <a:rPr lang="en-CA" altLang="en-US" sz="1600" smtClean="0"/>
              <a:t> A </a:t>
            </a:r>
            <a:r>
              <a:rPr lang="en-CA" altLang="en-US" sz="1600" smtClean="0">
                <a:solidFill>
                  <a:srgbClr val="0000FF"/>
                </a:solidFill>
                <a:latin typeface="Courier New" pitchFamily="49" charset="0"/>
                <a:cs typeface="Courier New" pitchFamily="49" charset="0"/>
              </a:rPr>
              <a:t>for</a:t>
            </a:r>
            <a:r>
              <a:rPr lang="en-CA" altLang="en-US" sz="1600" smtClean="0"/>
              <a:t> loop uses a counter to repeatedly execute the block of code within it.</a:t>
            </a:r>
          </a:p>
          <a:p>
            <a:pPr marL="0" indent="0">
              <a:buFontTx/>
              <a:buChar char="•"/>
            </a:pPr>
            <a:r>
              <a:rPr lang="en-CA" altLang="en-US" sz="1600" smtClean="0"/>
              <a:t> It follows the syntax: </a:t>
            </a:r>
            <a:r>
              <a:rPr lang="en-CA" altLang="en-US" sz="1600" smtClean="0">
                <a:solidFill>
                  <a:srgbClr val="0000FF"/>
                </a:solidFill>
                <a:latin typeface="Courier New" pitchFamily="49" charset="0"/>
                <a:cs typeface="Courier New" pitchFamily="49" charset="0"/>
              </a:rPr>
              <a:t>for</a:t>
            </a:r>
            <a:r>
              <a:rPr lang="en-CA" altLang="en-US" sz="1600" smtClean="0">
                <a:latin typeface="Courier New" pitchFamily="49" charset="0"/>
                <a:cs typeface="Courier New" pitchFamily="49" charset="0"/>
              </a:rPr>
              <a:t> </a:t>
            </a:r>
            <a:r>
              <a:rPr lang="en-CA" altLang="en-US" sz="1600" i="1" smtClean="0">
                <a:latin typeface="Courier New" pitchFamily="49" charset="0"/>
                <a:cs typeface="Courier New" pitchFamily="49" charset="0"/>
              </a:rPr>
              <a:t>index</a:t>
            </a:r>
            <a:r>
              <a:rPr lang="en-CA" altLang="en-US" sz="1600" smtClean="0">
                <a:latin typeface="Courier New" pitchFamily="49" charset="0"/>
                <a:cs typeface="Courier New" pitchFamily="49" charset="0"/>
              </a:rPr>
              <a:t>=</a:t>
            </a:r>
            <a:r>
              <a:rPr lang="en-CA" altLang="en-US" sz="1600" i="1" smtClean="0">
                <a:latin typeface="Courier New" pitchFamily="49" charset="0"/>
                <a:cs typeface="Courier New" pitchFamily="49" charset="0"/>
              </a:rPr>
              <a:t>values</a:t>
            </a:r>
            <a:r>
              <a:rPr lang="en-CA" altLang="en-US" sz="1600" smtClean="0">
                <a:latin typeface="Courier New" pitchFamily="49" charset="0"/>
                <a:cs typeface="Courier New" pitchFamily="49" charset="0"/>
              </a:rPr>
              <a:t>, </a:t>
            </a:r>
            <a:r>
              <a:rPr lang="en-CA" altLang="en-US" sz="1600" i="1" smtClean="0">
                <a:latin typeface="Courier New" pitchFamily="49" charset="0"/>
                <a:cs typeface="Courier New" pitchFamily="49" charset="0"/>
              </a:rPr>
              <a:t>statements</a:t>
            </a:r>
            <a:r>
              <a:rPr lang="en-CA" altLang="en-US" sz="1600" smtClean="0">
                <a:latin typeface="Courier New" pitchFamily="49" charset="0"/>
                <a:cs typeface="Courier New" pitchFamily="49" charset="0"/>
              </a:rPr>
              <a:t>, </a:t>
            </a:r>
            <a:r>
              <a:rPr lang="en-CA" altLang="en-US" sz="1600" smtClean="0">
                <a:solidFill>
                  <a:srgbClr val="0000FF"/>
                </a:solidFill>
                <a:latin typeface="Courier New" pitchFamily="49" charset="0"/>
                <a:cs typeface="Courier New" pitchFamily="49" charset="0"/>
              </a:rPr>
              <a:t>end</a:t>
            </a:r>
            <a:r>
              <a:rPr lang="en-CA" altLang="en-US" sz="1600" smtClean="0"/>
              <a:t>.</a:t>
            </a:r>
          </a:p>
          <a:p>
            <a:pPr marL="0" indent="0">
              <a:buFontTx/>
              <a:buChar char="•"/>
            </a:pPr>
            <a:r>
              <a:rPr lang="en-CA" altLang="en-US" sz="1600" smtClean="0"/>
              <a:t> The </a:t>
            </a:r>
            <a:r>
              <a:rPr lang="en-CA" altLang="en-US" sz="1600" i="1" smtClean="0">
                <a:latin typeface="Courier New" pitchFamily="49" charset="0"/>
                <a:cs typeface="Courier New" pitchFamily="49" charset="0"/>
              </a:rPr>
              <a:t>values</a:t>
            </a:r>
            <a:r>
              <a:rPr lang="en-CA" altLang="en-US" sz="1600" smtClean="0"/>
              <a:t> portion of the syntax can take several forms, one of which is:</a:t>
            </a:r>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r>
              <a:rPr lang="en-CA" altLang="en-US" sz="1600" smtClean="0"/>
              <a:t> In this case, the index </a:t>
            </a:r>
            <a:r>
              <a:rPr lang="en-CA" altLang="en-US" sz="1600" smtClean="0">
                <a:latin typeface="Courier New" pitchFamily="49" charset="0"/>
                <a:cs typeface="Courier New" pitchFamily="49" charset="0"/>
              </a:rPr>
              <a:t>ii</a:t>
            </a:r>
            <a:r>
              <a:rPr lang="en-CA" altLang="en-US" sz="1600" smtClean="0"/>
              <a:t> is incremented by an optional step size until it reaches 8.</a:t>
            </a:r>
          </a:p>
          <a:p>
            <a:pPr marL="0" indent="0">
              <a:buFontTx/>
              <a:buChar char="•"/>
            </a:pPr>
            <a:r>
              <a:rPr lang="en-CA" altLang="en-US" sz="1600" smtClean="0"/>
              <a:t> </a:t>
            </a:r>
            <a:r>
              <a:rPr lang="en-CA" altLang="en-US" sz="1600" smtClean="0">
                <a:latin typeface="Courier New" pitchFamily="49" charset="0"/>
                <a:cs typeface="Courier New" pitchFamily="49" charset="0"/>
              </a:rPr>
              <a:t>A</a:t>
            </a:r>
            <a:r>
              <a:rPr lang="en-CA" altLang="en-US" sz="1600" smtClean="0"/>
              <a:t> is initialized as an empty matrix and its size is constantly updated as we add to it during each iteration of the loop.</a:t>
            </a:r>
          </a:p>
          <a:p>
            <a:pPr marL="0" indent="0">
              <a:buFontTx/>
              <a:buChar char="•"/>
            </a:pPr>
            <a:r>
              <a:rPr lang="en-CA" altLang="en-US" sz="1600" smtClean="0"/>
              <a:t> Note that the name of the index variable is </a:t>
            </a:r>
            <a:r>
              <a:rPr lang="en-CA" altLang="en-US" sz="1600" smtClean="0">
                <a:latin typeface="Courier New" pitchFamily="49" charset="0"/>
                <a:cs typeface="Courier New" pitchFamily="49" charset="0"/>
              </a:rPr>
              <a:t>ii</a:t>
            </a:r>
            <a:r>
              <a:rPr lang="en-CA" altLang="en-US" sz="1600" smtClean="0"/>
              <a:t> rather than the traditional </a:t>
            </a:r>
            <a:r>
              <a:rPr lang="en-CA" altLang="en-US" sz="1600" smtClean="0">
                <a:latin typeface="Courier New" pitchFamily="49" charset="0"/>
                <a:cs typeface="Courier New" pitchFamily="49" charset="0"/>
              </a:rPr>
              <a:t>i</a:t>
            </a:r>
            <a:r>
              <a:rPr lang="en-CA" altLang="en-US" sz="1600" smtClean="0"/>
              <a:t>, commonly used in C/C++. Recall that </a:t>
            </a:r>
            <a:r>
              <a:rPr lang="en-CA" altLang="en-US" sz="1600" smtClean="0">
                <a:latin typeface="Courier New" pitchFamily="49" charset="0"/>
                <a:cs typeface="Courier New" pitchFamily="49" charset="0"/>
              </a:rPr>
              <a:t>i</a:t>
            </a:r>
            <a:r>
              <a:rPr lang="en-CA" altLang="en-US" sz="1600" smtClean="0"/>
              <a:t> is reserved for the complex unit.</a:t>
            </a:r>
          </a:p>
          <a:p>
            <a:pPr marL="0" indent="0">
              <a:buFontTx/>
              <a:buChar char="•"/>
            </a:pPr>
            <a:r>
              <a:rPr lang="en-CA" altLang="en-US" sz="1600" smtClean="0"/>
              <a:t> Can create character indices as well, e.g. </a:t>
            </a:r>
            <a:r>
              <a:rPr lang="en-CA" altLang="en-US" sz="1600" smtClean="0">
                <a:latin typeface="Courier New" pitchFamily="49" charset="0"/>
                <a:cs typeface="Courier New" pitchFamily="49" charset="0"/>
              </a:rPr>
              <a:t>ii = </a:t>
            </a:r>
            <a:r>
              <a:rPr lang="en-US" altLang="en-US" sz="1600" smtClean="0">
                <a:solidFill>
                  <a:srgbClr val="CC00CC"/>
                </a:solidFill>
                <a:latin typeface="Courier New" pitchFamily="49" charset="0"/>
                <a:cs typeface="Courier New" pitchFamily="49" charset="0"/>
              </a:rPr>
              <a:t>'a'</a:t>
            </a:r>
            <a:r>
              <a:rPr lang="en-US" altLang="en-US" sz="1600" smtClean="0">
                <a:latin typeface="Courier New" pitchFamily="49" charset="0"/>
                <a:cs typeface="Courier New" pitchFamily="49" charset="0"/>
              </a:rPr>
              <a:t>:</a:t>
            </a:r>
            <a:r>
              <a:rPr lang="en-US" altLang="en-US" sz="1600" smtClean="0">
                <a:solidFill>
                  <a:srgbClr val="CC00CC"/>
                </a:solidFill>
                <a:latin typeface="Courier New" pitchFamily="49" charset="0"/>
                <a:cs typeface="Courier New" pitchFamily="49" charset="0"/>
              </a:rPr>
              <a:t>'z'</a:t>
            </a:r>
            <a:r>
              <a:rPr lang="en-US" altLang="en-US" sz="1600" smtClean="0">
                <a:cs typeface="Courier New" pitchFamily="49" charset="0"/>
              </a:rPr>
              <a:t>.</a:t>
            </a:r>
            <a:endParaRPr lang="en-CA" altLang="en-US" sz="1600" smtClean="0"/>
          </a:p>
          <a:p>
            <a:pPr marL="0" indent="0">
              <a:buFontTx/>
              <a:buChar char="•"/>
            </a:pPr>
            <a:r>
              <a:rPr lang="en-CA" altLang="en-US" sz="1600" smtClean="0"/>
              <a:t> The value of the index should never be modified by the statements inside the loop.</a:t>
            </a:r>
          </a:p>
          <a:p>
            <a:pPr marL="0" indent="0"/>
            <a:endParaRPr lang="en-CA" altLang="en-US" sz="1600" smtClean="0"/>
          </a:p>
        </p:txBody>
      </p:sp>
      <p:sp>
        <p:nvSpPr>
          <p:cNvPr id="12291" name="Title 2"/>
          <p:cNvSpPr>
            <a:spLocks noGrp="1"/>
          </p:cNvSpPr>
          <p:nvPr>
            <p:ph type="title"/>
          </p:nvPr>
        </p:nvSpPr>
        <p:spPr/>
        <p:txBody>
          <a:bodyPr/>
          <a:lstStyle/>
          <a:p>
            <a:r>
              <a:rPr lang="en-CA" altLang="en-US" smtClean="0"/>
              <a:t>FOR LOOPS</a:t>
            </a:r>
          </a:p>
        </p:txBody>
      </p:sp>
      <p:graphicFrame>
        <p:nvGraphicFramePr>
          <p:cNvPr id="5" name="Table 4"/>
          <p:cNvGraphicFramePr>
            <a:graphicFrameLocks noGrp="1"/>
          </p:cNvGraphicFramePr>
          <p:nvPr/>
        </p:nvGraphicFramePr>
        <p:xfrm>
          <a:off x="681038" y="2544763"/>
          <a:ext cx="7710487" cy="1066800"/>
        </p:xfrm>
        <a:graphic>
          <a:graphicData uri="http://schemas.openxmlformats.org/drawingml/2006/table">
            <a:tbl>
              <a:tblPr firstRow="1" bandRow="1">
                <a:tableStyleId>{2D5ABB26-0587-4C30-8999-92F81FD0307C}</a:tableStyleId>
              </a:tblPr>
              <a:tblGrid>
                <a:gridCol w="3061229"/>
                <a:gridCol w="1061747"/>
                <a:gridCol w="3587511"/>
              </a:tblGrid>
              <a:tr h="370840">
                <a:tc>
                  <a:txBody>
                    <a:bodyPr/>
                    <a:lstStyle/>
                    <a:p>
                      <a:r>
                        <a:rPr lang="en-CA" sz="1600" kern="1200" baseline="0" dirty="0" smtClean="0">
                          <a:latin typeface="Courier New" pitchFamily="49" charset="0"/>
                          <a:cs typeface="Courier New" pitchFamily="49" charset="0"/>
                        </a:rPr>
                        <a:t>A = [];</a:t>
                      </a:r>
                    </a:p>
                    <a:p>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ii = 2:2:8</a:t>
                      </a:r>
                    </a:p>
                    <a:p>
                      <a:r>
                        <a:rPr lang="en-CA" sz="1600" kern="1200" baseline="0" dirty="0" smtClean="0">
                          <a:latin typeface="Courier New" pitchFamily="49" charset="0"/>
                          <a:cs typeface="Courier New" pitchFamily="49" charset="0"/>
                        </a:rPr>
                        <a:t>    A = [A ii]</a:t>
                      </a:r>
                    </a:p>
                    <a:p>
                      <a:r>
                        <a:rPr lang="en-CA" sz="1600" kern="1200" baseline="0" dirty="0" smtClean="0">
                          <a:solidFill>
                            <a:srgbClr val="0000FF"/>
                          </a:solidFill>
                          <a:latin typeface="Courier New" pitchFamily="49" charset="0"/>
                          <a:cs typeface="Courier New" pitchFamily="49" charset="0"/>
                        </a:rPr>
                        <a:t>end</a:t>
                      </a:r>
                      <a:endParaRPr lang="en-CA" sz="1600" b="1" kern="1200" baseline="0" dirty="0" smtClean="0">
                        <a:solidFill>
                          <a:srgbClr val="0000FF"/>
                        </a:solidFill>
                        <a:latin typeface="Courier New" pitchFamily="49" charset="0"/>
                        <a:ea typeface="+mn-ea"/>
                        <a:cs typeface="Courier New" pitchFamily="49" charset="0"/>
                      </a:endParaRPr>
                    </a:p>
                  </a:txBody>
                  <a:tcPr marL="91442" marR="91442">
                    <a:lnR w="12700" cap="flat" cmpd="sng" algn="ctr">
                      <a:solidFill>
                        <a:schemeClr val="tx1"/>
                      </a:solidFill>
                      <a:prstDash val="solid"/>
                      <a:round/>
                      <a:headEnd type="none" w="med" len="med"/>
                      <a:tailEnd type="none" w="med" len="med"/>
                    </a:lnR>
                  </a:tcPr>
                </a:tc>
                <a:tc>
                  <a:txBody>
                    <a:bodyPr/>
                    <a:lstStyle/>
                    <a:p>
                      <a:r>
                        <a:rPr lang="en-CA" sz="1600" b="0" kern="1200" baseline="0" dirty="0" smtClean="0">
                          <a:solidFill>
                            <a:schemeClr val="tx1"/>
                          </a:solidFill>
                          <a:latin typeface="Courier New" pitchFamily="49" charset="0"/>
                          <a:ea typeface="+mn-ea"/>
                          <a:cs typeface="Courier New" pitchFamily="49" charset="0"/>
                        </a:rPr>
                        <a:t>ii = 2</a:t>
                      </a:r>
                    </a:p>
                    <a:p>
                      <a:r>
                        <a:rPr lang="en-CA" sz="1600" b="0" kern="1200" baseline="0" dirty="0" smtClean="0">
                          <a:solidFill>
                            <a:schemeClr val="tx1"/>
                          </a:solidFill>
                          <a:latin typeface="Courier New" pitchFamily="49" charset="0"/>
                          <a:ea typeface="+mn-ea"/>
                          <a:cs typeface="Courier New" pitchFamily="49" charset="0"/>
                        </a:rPr>
                        <a:t>ii = 4</a:t>
                      </a:r>
                    </a:p>
                    <a:p>
                      <a:r>
                        <a:rPr lang="en-CA" sz="1600" b="0" kern="1200" baseline="0" dirty="0" smtClean="0">
                          <a:solidFill>
                            <a:schemeClr val="tx1"/>
                          </a:solidFill>
                          <a:latin typeface="Courier New" pitchFamily="49" charset="0"/>
                          <a:ea typeface="+mn-ea"/>
                          <a:cs typeface="Courier New" pitchFamily="49" charset="0"/>
                        </a:rPr>
                        <a:t>ii = 6</a:t>
                      </a:r>
                    </a:p>
                    <a:p>
                      <a:r>
                        <a:rPr lang="en-CA" sz="1600" b="0" kern="1200" baseline="0" dirty="0" smtClean="0">
                          <a:solidFill>
                            <a:schemeClr val="tx1"/>
                          </a:solidFill>
                          <a:latin typeface="Courier New" pitchFamily="49" charset="0"/>
                          <a:ea typeface="+mn-ea"/>
                          <a:cs typeface="Courier New" pitchFamily="49" charset="0"/>
                        </a:rPr>
                        <a:t>ii = 8</a:t>
                      </a:r>
                    </a:p>
                  </a:txBody>
                  <a:tcPr marL="91442" marR="9144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pt-BR" sz="1600" dirty="0" smtClean="0">
                          <a:latin typeface="Courier New" pitchFamily="49" charset="0"/>
                          <a:cs typeface="Courier New" pitchFamily="49" charset="0"/>
                        </a:rPr>
                        <a:t>A =</a:t>
                      </a:r>
                      <a:r>
                        <a:rPr lang="pt-BR" sz="1600" baseline="0" dirty="0" smtClean="0">
                          <a:latin typeface="Courier New" pitchFamily="49" charset="0"/>
                          <a:cs typeface="Courier New" pitchFamily="49" charset="0"/>
                        </a:rPr>
                        <a:t>  </a:t>
                      </a:r>
                      <a:r>
                        <a:rPr lang="pt-BR" sz="1600" dirty="0" smtClean="0">
                          <a:latin typeface="Courier New" pitchFamily="49" charset="0"/>
                          <a:cs typeface="Courier New" pitchFamily="49" charset="0"/>
                        </a:rPr>
                        <a:t>2</a:t>
                      </a:r>
                    </a:p>
                    <a:p>
                      <a:r>
                        <a:rPr lang="pt-BR" sz="1600" dirty="0" smtClean="0">
                          <a:latin typeface="Courier New" pitchFamily="49" charset="0"/>
                          <a:cs typeface="Courier New" pitchFamily="49" charset="0"/>
                        </a:rPr>
                        <a:t>A =</a:t>
                      </a:r>
                      <a:r>
                        <a:rPr lang="pt-BR" sz="1600" baseline="0" dirty="0" smtClean="0">
                          <a:latin typeface="Courier New" pitchFamily="49" charset="0"/>
                          <a:cs typeface="Courier New" pitchFamily="49" charset="0"/>
                        </a:rPr>
                        <a:t>  </a:t>
                      </a:r>
                      <a:r>
                        <a:rPr lang="pt-BR" sz="1600" dirty="0" smtClean="0">
                          <a:latin typeface="Courier New" pitchFamily="49" charset="0"/>
                          <a:cs typeface="Courier New" pitchFamily="49" charset="0"/>
                        </a:rPr>
                        <a:t>2     4</a:t>
                      </a:r>
                    </a:p>
                    <a:p>
                      <a:r>
                        <a:rPr lang="pt-BR" sz="1600" dirty="0" smtClean="0">
                          <a:latin typeface="Courier New" pitchFamily="49" charset="0"/>
                          <a:cs typeface="Courier New" pitchFamily="49" charset="0"/>
                        </a:rPr>
                        <a:t>A =</a:t>
                      </a:r>
                      <a:r>
                        <a:rPr lang="pt-BR" sz="1600" baseline="0" dirty="0" smtClean="0">
                          <a:latin typeface="Courier New" pitchFamily="49" charset="0"/>
                          <a:cs typeface="Courier New" pitchFamily="49" charset="0"/>
                        </a:rPr>
                        <a:t>  </a:t>
                      </a:r>
                      <a:r>
                        <a:rPr lang="pt-BR" sz="1600" dirty="0" smtClean="0">
                          <a:latin typeface="Courier New" pitchFamily="49" charset="0"/>
                          <a:cs typeface="Courier New" pitchFamily="49" charset="0"/>
                        </a:rPr>
                        <a:t>2     4     6</a:t>
                      </a:r>
                    </a:p>
                    <a:p>
                      <a:r>
                        <a:rPr lang="pt-BR" sz="1600" dirty="0" smtClean="0">
                          <a:latin typeface="Courier New" pitchFamily="49" charset="0"/>
                          <a:cs typeface="Courier New" pitchFamily="49" charset="0"/>
                        </a:rPr>
                        <a:t>A =</a:t>
                      </a:r>
                      <a:r>
                        <a:rPr lang="pt-BR" sz="1600" baseline="0" dirty="0" smtClean="0">
                          <a:latin typeface="Courier New" pitchFamily="49" charset="0"/>
                          <a:cs typeface="Courier New" pitchFamily="49" charset="0"/>
                        </a:rPr>
                        <a:t>  </a:t>
                      </a:r>
                      <a:r>
                        <a:rPr lang="pt-BR" sz="1600" dirty="0" smtClean="0">
                          <a:latin typeface="Courier New" pitchFamily="49" charset="0"/>
                          <a:cs typeface="Courier New" pitchFamily="49" charset="0"/>
                        </a:rPr>
                        <a:t>2     4     6     8</a:t>
                      </a:r>
                      <a:endParaRPr lang="en-CA" sz="1600" dirty="0">
                        <a:latin typeface="Courier New" pitchFamily="49" charset="0"/>
                        <a:cs typeface="Courier New" pitchFamily="49" charset="0"/>
                      </a:endParaRPr>
                    </a:p>
                  </a:txBody>
                  <a:tcPr marL="91442" marR="9144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 typeface="Arial" pitchFamily="34" charset="0"/>
              <a:buChar char="•"/>
              <a:defRPr/>
            </a:pPr>
            <a:r>
              <a:rPr lang="en-CA" sz="1600" dirty="0" smtClean="0">
                <a:cs typeface="Courier New" pitchFamily="49" charset="0"/>
              </a:rPr>
              <a:t> </a:t>
            </a:r>
            <a:r>
              <a:rPr lang="en-CA" sz="1600" i="1" dirty="0" smtClean="0">
                <a:latin typeface="Courier New" pitchFamily="49" charset="0"/>
                <a:cs typeface="Courier New" pitchFamily="49" charset="0"/>
              </a:rPr>
              <a:t>values</a:t>
            </a:r>
            <a:r>
              <a:rPr lang="en-CA" sz="1600" dirty="0" smtClean="0"/>
              <a:t> can also be defined without the use of the colon operator:</a:t>
            </a:r>
          </a:p>
          <a:p>
            <a:pPr>
              <a:defRPr/>
            </a:pPr>
            <a:r>
              <a:rPr lang="en-CA" sz="1600" dirty="0" smtClean="0">
                <a:latin typeface="Courier New" pitchFamily="49" charset="0"/>
                <a:cs typeface="Courier New" pitchFamily="49" charset="0"/>
              </a:rPr>
              <a:t>A = zeros(1,3); </a:t>
            </a:r>
            <a:r>
              <a:rPr lang="en-CA" sz="1600" dirty="0" smtClean="0">
                <a:solidFill>
                  <a:srgbClr val="008000"/>
                </a:solidFill>
                <a:latin typeface="Courier New" pitchFamily="49" charset="0"/>
                <a:cs typeface="Courier New" pitchFamily="49" charset="0"/>
              </a:rPr>
              <a:t>%pre-allocate space</a:t>
            </a:r>
          </a:p>
          <a:p>
            <a:pPr>
              <a:defRPr/>
            </a:pPr>
            <a:r>
              <a:rPr lang="en-CA" sz="1600" dirty="0" smtClean="0">
                <a:latin typeface="Courier New" pitchFamily="49" charset="0"/>
                <a:cs typeface="Courier New" pitchFamily="49" charset="0"/>
              </a:rPr>
              <a:t>k = 1;  </a:t>
            </a:r>
            <a:r>
              <a:rPr lang="en-CA" sz="1600" dirty="0" smtClean="0">
                <a:solidFill>
                  <a:srgbClr val="008000"/>
                </a:solidFill>
                <a:latin typeface="Courier New" pitchFamily="49" charset="0"/>
                <a:cs typeface="Courier New" pitchFamily="49" charset="0"/>
              </a:rPr>
              <a:t>%count loop iterations</a:t>
            </a:r>
          </a:p>
          <a:p>
            <a:pPr>
              <a:defRPr/>
            </a:pPr>
            <a:r>
              <a:rPr lang="en-CA" sz="1600" dirty="0" err="1" smtClean="0">
                <a:latin typeface="Courier New" pitchFamily="49" charset="0"/>
                <a:cs typeface="Courier New" pitchFamily="49" charset="0"/>
              </a:rPr>
              <a:t>valueMatrix</a:t>
            </a:r>
            <a:r>
              <a:rPr lang="en-CA" sz="1600" dirty="0" smtClean="0">
                <a:latin typeface="Courier New" pitchFamily="49" charset="0"/>
                <a:cs typeface="Courier New" pitchFamily="49" charset="0"/>
              </a:rPr>
              <a:t> = [1 2 3;</a:t>
            </a:r>
          </a:p>
          <a:p>
            <a:pPr>
              <a:defRPr/>
            </a:pPr>
            <a:r>
              <a:rPr lang="en-CA" sz="1600" dirty="0" smtClean="0">
                <a:latin typeface="Courier New" pitchFamily="49" charset="0"/>
                <a:cs typeface="Courier New" pitchFamily="49" charset="0"/>
              </a:rPr>
              <a:t>               5 6 7];</a:t>
            </a:r>
          </a:p>
          <a:p>
            <a:pPr>
              <a:defRPr/>
            </a:pPr>
            <a:r>
              <a:rPr lang="en-CA" sz="1600" dirty="0" smtClean="0">
                <a:solidFill>
                  <a:srgbClr val="0000FF"/>
                </a:solidFill>
                <a:latin typeface="Courier New" pitchFamily="49" charset="0"/>
                <a:cs typeface="Courier New" pitchFamily="49" charset="0"/>
              </a:rPr>
              <a:t>for</a:t>
            </a: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jj</a:t>
            </a:r>
            <a:r>
              <a:rPr lang="en-CA" sz="1600" dirty="0" smtClean="0">
                <a:latin typeface="Courier New" pitchFamily="49" charset="0"/>
                <a:cs typeface="Courier New" pitchFamily="49" charset="0"/>
              </a:rPr>
              <a:t> = </a:t>
            </a:r>
            <a:r>
              <a:rPr lang="en-CA" sz="1600" dirty="0" err="1" smtClean="0">
                <a:latin typeface="Courier New" pitchFamily="49" charset="0"/>
                <a:cs typeface="Courier New" pitchFamily="49" charset="0"/>
              </a:rPr>
              <a:t>valueMatrix</a:t>
            </a:r>
            <a:endParaRPr lang="en-CA" sz="1600" dirty="0" smtClean="0">
              <a:latin typeface="Courier New" pitchFamily="49" charset="0"/>
              <a:cs typeface="Courier New" pitchFamily="49" charset="0"/>
            </a:endParaRPr>
          </a:p>
          <a:p>
            <a:pPr>
              <a:defRPr/>
            </a:pP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fprintf</a:t>
            </a:r>
            <a:r>
              <a:rPr lang="en-CA" sz="1600" dirty="0" smtClean="0">
                <a:latin typeface="Courier New" pitchFamily="49" charset="0"/>
                <a:cs typeface="Courier New" pitchFamily="49" charset="0"/>
              </a:rPr>
              <a:t>(</a:t>
            </a:r>
            <a:r>
              <a:rPr lang="en-CA" sz="1600" dirty="0" smtClean="0">
                <a:solidFill>
                  <a:srgbClr val="CC00CC"/>
                </a:solidFill>
                <a:latin typeface="Courier New" pitchFamily="49" charset="0"/>
                <a:cs typeface="Courier New" pitchFamily="49" charset="0"/>
              </a:rPr>
              <a:t>'iteration %d:\n'</a:t>
            </a:r>
            <a:r>
              <a:rPr lang="en-CA" sz="1600" dirty="0" smtClean="0">
                <a:latin typeface="Courier New" pitchFamily="49" charset="0"/>
                <a:cs typeface="Courier New" pitchFamily="49" charset="0"/>
              </a:rPr>
              <a:t>,</a:t>
            </a:r>
            <a:r>
              <a:rPr lang="en-CA" sz="1600" dirty="0" smtClean="0">
                <a:solidFill>
                  <a:srgbClr val="FF00FF"/>
                </a:solidFill>
                <a:latin typeface="Courier New" pitchFamily="49" charset="0"/>
                <a:cs typeface="Courier New" pitchFamily="49" charset="0"/>
              </a:rPr>
              <a:t> </a:t>
            </a:r>
            <a:r>
              <a:rPr lang="en-CA" sz="1600" dirty="0" smtClean="0">
                <a:latin typeface="Courier New" pitchFamily="49" charset="0"/>
                <a:cs typeface="Courier New" pitchFamily="49" charset="0"/>
              </a:rPr>
              <a:t>k)</a:t>
            </a:r>
          </a:p>
          <a:p>
            <a:pPr>
              <a:defRPr/>
            </a:pPr>
            <a:r>
              <a:rPr lang="en-US" sz="1600" dirty="0" smtClean="0">
                <a:latin typeface="Courier New" pitchFamily="49" charset="0"/>
                <a:cs typeface="Courier New" pitchFamily="49" charset="0"/>
              </a:rPr>
              <a:t>    A(k) = </a:t>
            </a:r>
            <a:r>
              <a:rPr lang="en-US" sz="1600" dirty="0" err="1" smtClean="0">
                <a:latin typeface="Courier New" pitchFamily="49" charset="0"/>
                <a:cs typeface="Courier New" pitchFamily="49" charset="0"/>
              </a:rPr>
              <a:t>jj</a:t>
            </a:r>
            <a:r>
              <a:rPr lang="en-US" sz="1600" dirty="0" smtClean="0">
                <a:latin typeface="Courier New" pitchFamily="49" charset="0"/>
                <a:cs typeface="Courier New" pitchFamily="49" charset="0"/>
              </a:rPr>
              <a:t>(1) + </a:t>
            </a:r>
            <a:r>
              <a:rPr lang="en-US" sz="1600" dirty="0" err="1" smtClean="0">
                <a:latin typeface="Courier New" pitchFamily="49" charset="0"/>
                <a:cs typeface="Courier New" pitchFamily="49" charset="0"/>
              </a:rPr>
              <a:t>jj</a:t>
            </a:r>
            <a:r>
              <a:rPr lang="en-US" sz="1600" dirty="0" smtClean="0">
                <a:latin typeface="Courier New" pitchFamily="49" charset="0"/>
                <a:cs typeface="Courier New" pitchFamily="49" charset="0"/>
              </a:rPr>
              <a:t>(2);</a:t>
            </a:r>
            <a:endParaRPr lang="en-CA" sz="1600" dirty="0" smtClean="0">
              <a:latin typeface="Courier New" pitchFamily="49" charset="0"/>
              <a:cs typeface="Courier New" pitchFamily="49" charset="0"/>
            </a:endParaRPr>
          </a:p>
          <a:p>
            <a:pPr>
              <a:defRPr/>
            </a:pPr>
            <a:r>
              <a:rPr lang="en-CA" sz="1600" dirty="0" smtClean="0">
                <a:latin typeface="Courier New" pitchFamily="49" charset="0"/>
                <a:cs typeface="Courier New" pitchFamily="49" charset="0"/>
              </a:rPr>
              <a:t>    </a:t>
            </a:r>
            <a:r>
              <a:rPr lang="en-CA" sz="1600" dirty="0" err="1" smtClean="0">
                <a:latin typeface="Courier New" pitchFamily="49" charset="0"/>
                <a:cs typeface="Courier New" pitchFamily="49" charset="0"/>
              </a:rPr>
              <a:t>jj</a:t>
            </a:r>
            <a:r>
              <a:rPr lang="en-CA" sz="1600" dirty="0" smtClean="0">
                <a:latin typeface="Courier New" pitchFamily="49" charset="0"/>
                <a:cs typeface="Courier New" pitchFamily="49" charset="0"/>
              </a:rPr>
              <a:t>, A  </a:t>
            </a:r>
            <a:r>
              <a:rPr lang="en-CA" sz="1600" dirty="0" smtClean="0">
                <a:solidFill>
                  <a:srgbClr val="008000"/>
                </a:solidFill>
                <a:latin typeface="Courier New" pitchFamily="49" charset="0"/>
                <a:cs typeface="Courier New" pitchFamily="49" charset="0"/>
              </a:rPr>
              <a:t>%display variables on terminal</a:t>
            </a:r>
          </a:p>
          <a:p>
            <a:pPr>
              <a:defRPr/>
            </a:pPr>
            <a:r>
              <a:rPr lang="en-CA" sz="1600" dirty="0" smtClean="0">
                <a:latin typeface="Courier New" pitchFamily="49" charset="0"/>
                <a:cs typeface="Courier New" pitchFamily="49" charset="0"/>
              </a:rPr>
              <a:t>    k = k + 1;</a:t>
            </a:r>
          </a:p>
          <a:p>
            <a:pPr>
              <a:spcAft>
                <a:spcPts val="1200"/>
              </a:spcAft>
              <a:defRPr/>
            </a:pPr>
            <a:r>
              <a:rPr lang="en-CA" sz="1600" dirty="0" smtClean="0">
                <a:solidFill>
                  <a:srgbClr val="0000FF"/>
                </a:solidFill>
                <a:latin typeface="Courier New" pitchFamily="49" charset="0"/>
                <a:cs typeface="Courier New" pitchFamily="49" charset="0"/>
              </a:rPr>
              <a:t>end</a:t>
            </a:r>
          </a:p>
          <a:p>
            <a:pPr marL="0" indent="0">
              <a:spcAft>
                <a:spcPts val="0"/>
              </a:spcAft>
              <a:buFont typeface="Arial" pitchFamily="34" charset="0"/>
              <a:buChar char="•"/>
              <a:defRPr/>
            </a:pPr>
            <a:r>
              <a:rPr lang="en-CA" sz="1600" dirty="0" smtClean="0">
                <a:cs typeface="Courier New" pitchFamily="49" charset="0"/>
              </a:rPr>
              <a:t> Here</a:t>
            </a:r>
            <a:r>
              <a:rPr lang="en-CA" sz="1600" i="1" dirty="0" smtClean="0">
                <a:cs typeface="Courier New" pitchFamily="49" charset="0"/>
              </a:rPr>
              <a:t>, the loop index is a column vector</a:t>
            </a:r>
            <a:r>
              <a:rPr lang="en-CA" sz="1600" dirty="0" smtClean="0">
                <a:cs typeface="Courier New" pitchFamily="49" charset="0"/>
              </a:rPr>
              <a:t> obtained from</a:t>
            </a:r>
            <a:br>
              <a:rPr lang="en-CA" sz="1600" dirty="0" smtClean="0">
                <a:cs typeface="Courier New" pitchFamily="49" charset="0"/>
              </a:rPr>
            </a:br>
            <a:r>
              <a:rPr lang="en-CA" sz="1600" dirty="0" smtClean="0">
                <a:cs typeface="Courier New" pitchFamily="49" charset="0"/>
              </a:rPr>
              <a:t>subsequent  columns of the matrix </a:t>
            </a:r>
            <a:r>
              <a:rPr lang="en-CA" sz="1600" dirty="0" err="1" smtClean="0">
                <a:latin typeface="Courier New" pitchFamily="49" charset="0"/>
                <a:cs typeface="Courier New" pitchFamily="49" charset="0"/>
              </a:rPr>
              <a:t>valueMatrix</a:t>
            </a:r>
            <a:r>
              <a:rPr lang="en-CA" sz="1600" dirty="0" smtClean="0">
                <a:cs typeface="Courier New" pitchFamily="49" charset="0"/>
              </a:rPr>
              <a:t> on</a:t>
            </a:r>
            <a:br>
              <a:rPr lang="en-CA" sz="1600" dirty="0" smtClean="0">
                <a:cs typeface="Courier New" pitchFamily="49" charset="0"/>
              </a:rPr>
            </a:br>
            <a:r>
              <a:rPr lang="en-CA" sz="1600" dirty="0" smtClean="0">
                <a:cs typeface="Courier New" pitchFamily="49" charset="0"/>
              </a:rPr>
              <a:t>each iteration.</a:t>
            </a:r>
          </a:p>
          <a:p>
            <a:pPr marL="0" indent="0">
              <a:spcAft>
                <a:spcPts val="0"/>
              </a:spcAft>
              <a:buFont typeface="Arial" pitchFamily="34" charset="0"/>
              <a:buChar char="•"/>
              <a:defRPr/>
            </a:pPr>
            <a:r>
              <a:rPr lang="en-CA" sz="1600" dirty="0" smtClean="0">
                <a:cs typeface="Courier New" pitchFamily="49" charset="0"/>
              </a:rPr>
              <a:t> Even if column vector indices are not desired, this</a:t>
            </a:r>
            <a:br>
              <a:rPr lang="en-CA" sz="1600" dirty="0" smtClean="0">
                <a:cs typeface="Courier New" pitchFamily="49" charset="0"/>
              </a:rPr>
            </a:br>
            <a:r>
              <a:rPr lang="en-CA" sz="1600" dirty="0" smtClean="0">
                <a:cs typeface="Courier New" pitchFamily="49" charset="0"/>
              </a:rPr>
              <a:t>method allows the use of irregular loop indices.</a:t>
            </a:r>
          </a:p>
          <a:p>
            <a:pPr marL="0" indent="0">
              <a:spcAft>
                <a:spcPts val="1200"/>
              </a:spcAft>
              <a:defRPr/>
            </a:pPr>
            <a:endParaRPr lang="en-CA" sz="1600" dirty="0"/>
          </a:p>
        </p:txBody>
      </p:sp>
      <p:sp>
        <p:nvSpPr>
          <p:cNvPr id="13315" name="Title 2"/>
          <p:cNvSpPr>
            <a:spLocks noGrp="1"/>
          </p:cNvSpPr>
          <p:nvPr>
            <p:ph type="title"/>
          </p:nvPr>
        </p:nvSpPr>
        <p:spPr/>
        <p:txBody>
          <a:bodyPr/>
          <a:lstStyle/>
          <a:p>
            <a:r>
              <a:rPr lang="en-CA" altLang="en-US" smtClean="0"/>
              <a:t>FOR LOOPS</a:t>
            </a:r>
          </a:p>
        </p:txBody>
      </p:sp>
      <p:sp>
        <p:nvSpPr>
          <p:cNvPr id="13316" name="TextBox 4"/>
          <p:cNvSpPr txBox="1">
            <a:spLocks noChangeArrowheads="1"/>
          </p:cNvSpPr>
          <p:nvPr/>
        </p:nvSpPr>
        <p:spPr bwMode="auto">
          <a:xfrm>
            <a:off x="6078538" y="1903413"/>
            <a:ext cx="2401887"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CA" altLang="en-US" sz="1600">
                <a:latin typeface="Courier New" pitchFamily="49" charset="0"/>
                <a:cs typeface="Courier New" pitchFamily="49" charset="0"/>
              </a:rPr>
              <a:t>iteration 1:</a:t>
            </a:r>
          </a:p>
          <a:p>
            <a:pPr>
              <a:spcBef>
                <a:spcPct val="0"/>
              </a:spcBef>
              <a:buClrTx/>
            </a:pPr>
            <a:r>
              <a:rPr lang="en-CA" altLang="en-US" sz="1600">
                <a:latin typeface="Courier New" pitchFamily="49" charset="0"/>
                <a:cs typeface="Courier New" pitchFamily="49" charset="0"/>
              </a:rPr>
              <a:t>jj = 1</a:t>
            </a:r>
          </a:p>
          <a:p>
            <a:pPr>
              <a:spcBef>
                <a:spcPct val="0"/>
              </a:spcBef>
              <a:buClrTx/>
            </a:pPr>
            <a:r>
              <a:rPr lang="en-CA" altLang="en-US" sz="1600">
                <a:latin typeface="Courier New" pitchFamily="49" charset="0"/>
                <a:cs typeface="Courier New" pitchFamily="49" charset="0"/>
              </a:rPr>
              <a:t>     5</a:t>
            </a:r>
          </a:p>
          <a:p>
            <a:pPr>
              <a:spcBef>
                <a:spcPct val="0"/>
              </a:spcBef>
              <a:buClrTx/>
            </a:pPr>
            <a:endParaRPr lang="en-CA" altLang="en-US" sz="1600">
              <a:latin typeface="Courier New" pitchFamily="49" charset="0"/>
              <a:cs typeface="Courier New" pitchFamily="49" charset="0"/>
            </a:endParaRPr>
          </a:p>
          <a:p>
            <a:pPr>
              <a:spcBef>
                <a:spcPct val="0"/>
              </a:spcBef>
              <a:buClrTx/>
            </a:pPr>
            <a:r>
              <a:rPr lang="en-CA" altLang="en-US" sz="1600">
                <a:latin typeface="Courier New" pitchFamily="49" charset="0"/>
                <a:cs typeface="Courier New" pitchFamily="49" charset="0"/>
              </a:rPr>
              <a:t>A =  6     0     0</a:t>
            </a:r>
          </a:p>
          <a:p>
            <a:pPr>
              <a:spcBef>
                <a:spcPct val="0"/>
              </a:spcBef>
              <a:buClrTx/>
            </a:pPr>
            <a:endParaRPr lang="en-CA" altLang="en-US" sz="1600">
              <a:latin typeface="Courier New" pitchFamily="49" charset="0"/>
              <a:cs typeface="Courier New" pitchFamily="49" charset="0"/>
            </a:endParaRPr>
          </a:p>
          <a:p>
            <a:pPr>
              <a:spcBef>
                <a:spcPct val="0"/>
              </a:spcBef>
              <a:buClrTx/>
            </a:pPr>
            <a:r>
              <a:rPr lang="en-CA" altLang="en-US" sz="1600">
                <a:latin typeface="Courier New" pitchFamily="49" charset="0"/>
                <a:cs typeface="Courier New" pitchFamily="49" charset="0"/>
              </a:rPr>
              <a:t>iteration 2:</a:t>
            </a:r>
          </a:p>
          <a:p>
            <a:pPr>
              <a:spcBef>
                <a:spcPct val="0"/>
              </a:spcBef>
              <a:buClrTx/>
            </a:pPr>
            <a:r>
              <a:rPr lang="en-CA" altLang="en-US" sz="1600">
                <a:latin typeface="Courier New" pitchFamily="49" charset="0"/>
                <a:cs typeface="Courier New" pitchFamily="49" charset="0"/>
              </a:rPr>
              <a:t>jj = 2</a:t>
            </a:r>
          </a:p>
          <a:p>
            <a:pPr>
              <a:spcBef>
                <a:spcPct val="0"/>
              </a:spcBef>
              <a:buClrTx/>
            </a:pPr>
            <a:r>
              <a:rPr lang="en-CA" altLang="en-US" sz="1600">
                <a:latin typeface="Courier New" pitchFamily="49" charset="0"/>
                <a:cs typeface="Courier New" pitchFamily="49" charset="0"/>
              </a:rPr>
              <a:t>     6</a:t>
            </a:r>
          </a:p>
          <a:p>
            <a:pPr>
              <a:spcBef>
                <a:spcPct val="0"/>
              </a:spcBef>
              <a:buClrTx/>
            </a:pPr>
            <a:endParaRPr lang="en-CA" altLang="en-US" sz="1600">
              <a:latin typeface="Courier New" pitchFamily="49" charset="0"/>
              <a:cs typeface="Courier New" pitchFamily="49" charset="0"/>
            </a:endParaRPr>
          </a:p>
          <a:p>
            <a:pPr>
              <a:spcBef>
                <a:spcPct val="0"/>
              </a:spcBef>
              <a:buClrTx/>
            </a:pPr>
            <a:r>
              <a:rPr lang="en-CA" altLang="en-US" sz="1600">
                <a:latin typeface="Courier New" pitchFamily="49" charset="0"/>
                <a:cs typeface="Courier New" pitchFamily="49" charset="0"/>
              </a:rPr>
              <a:t>A =  6     8     0</a:t>
            </a:r>
          </a:p>
          <a:p>
            <a:pPr>
              <a:spcBef>
                <a:spcPct val="0"/>
              </a:spcBef>
              <a:buClrTx/>
            </a:pPr>
            <a:endParaRPr lang="en-CA" altLang="en-US" sz="1600">
              <a:latin typeface="Courier New" pitchFamily="49" charset="0"/>
              <a:cs typeface="Courier New" pitchFamily="49" charset="0"/>
            </a:endParaRPr>
          </a:p>
          <a:p>
            <a:pPr>
              <a:spcBef>
                <a:spcPct val="0"/>
              </a:spcBef>
              <a:buClrTx/>
            </a:pPr>
            <a:r>
              <a:rPr lang="en-CA" altLang="en-US" sz="1600">
                <a:latin typeface="Courier New" pitchFamily="49" charset="0"/>
                <a:cs typeface="Courier New" pitchFamily="49" charset="0"/>
              </a:rPr>
              <a:t>iteration 3:</a:t>
            </a:r>
          </a:p>
          <a:p>
            <a:pPr>
              <a:spcBef>
                <a:spcPct val="0"/>
              </a:spcBef>
              <a:buClrTx/>
            </a:pPr>
            <a:r>
              <a:rPr lang="en-CA" altLang="en-US" sz="1600">
                <a:latin typeface="Courier New" pitchFamily="49" charset="0"/>
                <a:cs typeface="Courier New" pitchFamily="49" charset="0"/>
              </a:rPr>
              <a:t>jj = 3</a:t>
            </a:r>
          </a:p>
          <a:p>
            <a:pPr>
              <a:spcBef>
                <a:spcPct val="0"/>
              </a:spcBef>
              <a:buClrTx/>
            </a:pPr>
            <a:r>
              <a:rPr lang="en-CA" altLang="en-US" sz="1600">
                <a:latin typeface="Courier New" pitchFamily="49" charset="0"/>
                <a:cs typeface="Courier New" pitchFamily="49" charset="0"/>
              </a:rPr>
              <a:t>     7</a:t>
            </a:r>
          </a:p>
          <a:p>
            <a:pPr>
              <a:spcBef>
                <a:spcPct val="0"/>
              </a:spcBef>
              <a:buClrTx/>
            </a:pPr>
            <a:endParaRPr lang="en-CA" altLang="en-US" sz="1600">
              <a:latin typeface="Courier New" pitchFamily="49" charset="0"/>
              <a:cs typeface="Courier New" pitchFamily="49" charset="0"/>
            </a:endParaRPr>
          </a:p>
          <a:p>
            <a:pPr>
              <a:spcBef>
                <a:spcPct val="0"/>
              </a:spcBef>
              <a:buClrTx/>
            </a:pPr>
            <a:r>
              <a:rPr lang="en-CA" altLang="en-US" sz="1600">
                <a:latin typeface="Courier New" pitchFamily="49" charset="0"/>
                <a:cs typeface="Courier New" pitchFamily="49" charset="0"/>
              </a:rPr>
              <a:t>A =  6     8    10</a:t>
            </a:r>
          </a:p>
        </p:txBody>
      </p:sp>
      <p:cxnSp>
        <p:nvCxnSpPr>
          <p:cNvPr id="13317" name="Straight Connector 6"/>
          <p:cNvCxnSpPr>
            <a:cxnSpLocks noChangeShapeType="1"/>
          </p:cNvCxnSpPr>
          <p:nvPr/>
        </p:nvCxnSpPr>
        <p:spPr bwMode="auto">
          <a:xfrm flipH="1">
            <a:off x="5926138" y="1928813"/>
            <a:ext cx="12700" cy="4030662"/>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685800" y="1155700"/>
            <a:ext cx="7772400" cy="5114925"/>
          </a:xfrm>
        </p:spPr>
        <p:txBody>
          <a:bodyPr/>
          <a:lstStyle/>
          <a:p>
            <a:pPr marL="0" indent="0">
              <a:buFontTx/>
              <a:buChar char="•"/>
            </a:pPr>
            <a:r>
              <a:rPr lang="en-CA" altLang="en-US" sz="1600" smtClean="0"/>
              <a:t> Note that in the previous example, we pre-allocated space to matrix </a:t>
            </a:r>
            <a:r>
              <a:rPr lang="en-CA" altLang="en-US" sz="1600" smtClean="0">
                <a:latin typeface="Courier New" pitchFamily="49" charset="0"/>
                <a:cs typeface="Courier New" pitchFamily="49" charset="0"/>
              </a:rPr>
              <a:t>A</a:t>
            </a:r>
            <a:r>
              <a:rPr lang="en-CA" altLang="en-US" sz="1600" smtClean="0"/>
              <a:t> rather than letting MATLAB resize it on every iteration. Use functions like </a:t>
            </a:r>
            <a:r>
              <a:rPr lang="en-CA" altLang="en-US" sz="1600" smtClean="0">
                <a:latin typeface="Courier New" pitchFamily="49" charset="0"/>
                <a:cs typeface="Courier New" pitchFamily="49" charset="0"/>
              </a:rPr>
              <a:t>length</a:t>
            </a:r>
            <a:r>
              <a:rPr lang="en-CA" altLang="en-US" sz="1600" smtClean="0"/>
              <a:t> and </a:t>
            </a:r>
            <a:r>
              <a:rPr lang="en-CA" altLang="en-US" sz="1600" smtClean="0">
                <a:latin typeface="Courier New" pitchFamily="49" charset="0"/>
                <a:cs typeface="Courier New" pitchFamily="49" charset="0"/>
              </a:rPr>
              <a:t>size</a:t>
            </a:r>
            <a:r>
              <a:rPr lang="en-CA" altLang="en-US" sz="1600" smtClean="0"/>
              <a:t> along with the colon operator to determine loop indices after pre-allocating space.</a:t>
            </a:r>
          </a:p>
          <a:p>
            <a:pPr marL="0" indent="0"/>
            <a:r>
              <a:rPr lang="en-CA" altLang="en-US" sz="1600" smtClean="0"/>
              <a:t> </a:t>
            </a:r>
          </a:p>
          <a:p>
            <a:pPr marL="0" indent="0"/>
            <a:r>
              <a:rPr lang="en-CA" altLang="en-US" sz="1600" smtClean="0"/>
              <a:t>		</a:t>
            </a:r>
            <a:r>
              <a:rPr lang="en-CA" altLang="en-US" sz="1600" b="1" smtClean="0">
                <a:solidFill>
                  <a:srgbClr val="FF0000"/>
                </a:solidFill>
              </a:rPr>
              <a:t>A				B</a:t>
            </a:r>
          </a:p>
          <a:p>
            <a:pPr marL="0" indent="0"/>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endParaRPr lang="en-CA" altLang="en-US" sz="1600" smtClean="0"/>
          </a:p>
          <a:p>
            <a:pPr marL="0" indent="0">
              <a:buFontTx/>
              <a:buChar char="•"/>
            </a:pPr>
            <a:r>
              <a:rPr lang="en-CA" altLang="en-US" sz="1600" smtClean="0"/>
              <a:t> </a:t>
            </a:r>
            <a:r>
              <a:rPr lang="en-CA" altLang="en-US" sz="1600" b="1" i="1" u="sng" smtClean="0">
                <a:solidFill>
                  <a:srgbClr val="7030A0"/>
                </a:solidFill>
              </a:rPr>
              <a:t>Which of the two solutions will compute faster</a:t>
            </a:r>
            <a:r>
              <a:rPr lang="en-US" altLang="en-US" sz="1600" b="1" i="1" u="sng" smtClean="0">
                <a:solidFill>
                  <a:srgbClr val="7030A0"/>
                </a:solidFill>
              </a:rPr>
              <a:t>?</a:t>
            </a:r>
            <a:endParaRPr lang="en-CA" altLang="en-US" sz="1600" b="1" i="1" u="sng" smtClean="0">
              <a:solidFill>
                <a:srgbClr val="7030A0"/>
              </a:solidFill>
            </a:endParaRPr>
          </a:p>
        </p:txBody>
      </p:sp>
      <p:sp>
        <p:nvSpPr>
          <p:cNvPr id="14339" name="Title 2"/>
          <p:cNvSpPr>
            <a:spLocks noGrp="1"/>
          </p:cNvSpPr>
          <p:nvPr>
            <p:ph type="title"/>
          </p:nvPr>
        </p:nvSpPr>
        <p:spPr/>
        <p:txBody>
          <a:bodyPr/>
          <a:lstStyle/>
          <a:p>
            <a:r>
              <a:rPr lang="en-CA" altLang="en-US" smtClean="0"/>
              <a:t>PRE-ALLOCATING SPACE TO VARIABLES</a:t>
            </a:r>
          </a:p>
        </p:txBody>
      </p:sp>
      <p:graphicFrame>
        <p:nvGraphicFramePr>
          <p:cNvPr id="5" name="Table 4"/>
          <p:cNvGraphicFramePr>
            <a:graphicFrameLocks noGrp="1"/>
          </p:cNvGraphicFramePr>
          <p:nvPr/>
        </p:nvGraphicFramePr>
        <p:xfrm>
          <a:off x="687388" y="2389188"/>
          <a:ext cx="7786688" cy="2773630"/>
        </p:xfrm>
        <a:graphic>
          <a:graphicData uri="http://schemas.openxmlformats.org/drawingml/2006/table">
            <a:tbl>
              <a:tblPr firstRow="1" bandRow="1">
                <a:tableStyleId>{2D5ABB26-0587-4C30-8999-92F81FD0307C}</a:tableStyleId>
              </a:tblPr>
              <a:tblGrid>
                <a:gridCol w="3893344"/>
                <a:gridCol w="3893344"/>
              </a:tblGrid>
              <a:tr h="2773362">
                <a:tc>
                  <a:txBody>
                    <a:bodyPr/>
                    <a:lstStyle/>
                    <a:p>
                      <a:r>
                        <a:rPr lang="en-CA" sz="1600" kern="1200" baseline="0" dirty="0" smtClean="0">
                          <a:latin typeface="Courier New" pitchFamily="49" charset="0"/>
                          <a:cs typeface="Courier New" pitchFamily="49" charset="0"/>
                        </a:rPr>
                        <a:t>tic</a:t>
                      </a:r>
                    </a:p>
                    <a:p>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ii = 1:2000</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 = 1:2000</a:t>
                      </a:r>
                    </a:p>
                    <a:p>
                      <a:r>
                        <a:rPr lang="en-CA" sz="1600" kern="1200" baseline="0" dirty="0" smtClean="0">
                          <a:latin typeface="Courier New" pitchFamily="49" charset="0"/>
                          <a:cs typeface="Courier New" pitchFamily="49" charset="0"/>
                        </a:rPr>
                        <a:t>        A(</a:t>
                      </a:r>
                      <a:r>
                        <a:rPr lang="en-CA" sz="1600" kern="1200" baseline="0" dirty="0" err="1" smtClean="0">
                          <a:latin typeface="Courier New" pitchFamily="49" charset="0"/>
                          <a:cs typeface="Courier New" pitchFamily="49" charset="0"/>
                        </a:rPr>
                        <a:t>ii,jj</a:t>
                      </a:r>
                      <a:r>
                        <a:rPr lang="en-CA" sz="1600" kern="1200" baseline="0" dirty="0" smtClean="0">
                          <a:latin typeface="Courier New" pitchFamily="49" charset="0"/>
                          <a:cs typeface="Courier New" pitchFamily="49" charset="0"/>
                        </a:rPr>
                        <a:t>) = ii +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end</a:t>
                      </a:r>
                    </a:p>
                    <a:p>
                      <a:r>
                        <a:rPr lang="en-CA" sz="1600" kern="1200" baseline="0" dirty="0" smtClean="0">
                          <a:solidFill>
                            <a:srgbClr val="0000FF"/>
                          </a:solidFill>
                          <a:latin typeface="Courier New" pitchFamily="49" charset="0"/>
                          <a:cs typeface="Courier New" pitchFamily="49" charset="0"/>
                        </a:rPr>
                        <a:t>end</a:t>
                      </a:r>
                    </a:p>
                    <a:p>
                      <a:r>
                        <a:rPr lang="en-CA" sz="1600" kern="1200" baseline="0" dirty="0" err="1" smtClean="0">
                          <a:latin typeface="Courier New" pitchFamily="49" charset="0"/>
                          <a:cs typeface="Courier New" pitchFamily="49" charset="0"/>
                        </a:rPr>
                        <a:t>toc</a:t>
                      </a:r>
                      <a:endParaRPr lang="en-CA" sz="1600" kern="1200" baseline="0" dirty="0" smtClean="0">
                        <a:latin typeface="Courier New" pitchFamily="49" charset="0"/>
                        <a:cs typeface="Courier New" pitchFamily="49" charset="0"/>
                      </a:endParaRPr>
                    </a:p>
                    <a:p>
                      <a:endParaRPr lang="en-CA" sz="1600" kern="1200" baseline="0" dirty="0" smtClean="0">
                        <a:latin typeface="Courier New" pitchFamily="49" charset="0"/>
                        <a:cs typeface="Courier New" pitchFamily="49" charset="0"/>
                      </a:endParaRPr>
                    </a:p>
                    <a:p>
                      <a:endParaRPr lang="en-CA" sz="1600" kern="1200" baseline="0" dirty="0" smtClean="0">
                        <a:latin typeface="Courier New" pitchFamily="49" charset="0"/>
                        <a:cs typeface="Courier New" pitchFamily="49" charset="0"/>
                      </a:endParaRPr>
                    </a:p>
                    <a:p>
                      <a:r>
                        <a:rPr lang="en-CA" sz="1600" kern="1200" baseline="0" dirty="0" smtClean="0">
                          <a:latin typeface="Courier New" pitchFamily="49" charset="0"/>
                          <a:cs typeface="Courier New" pitchFamily="49" charset="0"/>
                        </a:rPr>
                        <a:t>Elapsed time is 12.357 seconds</a:t>
                      </a:r>
                    </a:p>
                    <a:p>
                      <a:endParaRPr lang="en-CA" sz="1600" dirty="0">
                        <a:latin typeface="Courier New" pitchFamily="49" charset="0"/>
                        <a:cs typeface="Courier New" pitchFamily="49" charset="0"/>
                      </a:endParaRPr>
                    </a:p>
                  </a:txBody>
                  <a:tcPr marL="91431" marR="91431" marT="45695" marB="45695">
                    <a:lnR w="12700" cap="flat" cmpd="sng" algn="ctr">
                      <a:solidFill>
                        <a:schemeClr val="tx1"/>
                      </a:solidFill>
                      <a:prstDash val="solid"/>
                      <a:round/>
                      <a:headEnd type="none" w="med" len="med"/>
                      <a:tailEnd type="none" w="med" len="med"/>
                    </a:lnR>
                  </a:tcPr>
                </a:tc>
                <a:tc>
                  <a:txBody>
                    <a:bodyPr/>
                    <a:lstStyle/>
                    <a:p>
                      <a:r>
                        <a:rPr lang="en-CA" sz="1600" kern="1200" baseline="0" dirty="0" smtClean="0">
                          <a:latin typeface="Courier New" pitchFamily="49" charset="0"/>
                          <a:cs typeface="Courier New" pitchFamily="49" charset="0"/>
                        </a:rPr>
                        <a:t>tic</a:t>
                      </a:r>
                    </a:p>
                    <a:p>
                      <a:r>
                        <a:rPr lang="en-CA" sz="1600" kern="1200" baseline="0" dirty="0" smtClean="0">
                          <a:latin typeface="Courier New" pitchFamily="49" charset="0"/>
                          <a:cs typeface="Courier New" pitchFamily="49" charset="0"/>
                        </a:rPr>
                        <a:t>A = zeros(2000, 2000);</a:t>
                      </a:r>
                    </a:p>
                    <a:p>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ii = 1:size(A,1)</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for</a:t>
                      </a:r>
                      <a:r>
                        <a:rPr lang="en-CA" sz="1600" kern="1200" baseline="0" dirty="0" smtClean="0">
                          <a:latin typeface="Courier New" pitchFamily="49" charset="0"/>
                          <a:cs typeface="Courier New" pitchFamily="49" charset="0"/>
                        </a:rPr>
                        <a:t>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 = 1:size(A,2)</a:t>
                      </a:r>
                    </a:p>
                    <a:p>
                      <a:r>
                        <a:rPr lang="en-CA" sz="1600" kern="1200" baseline="0" dirty="0" smtClean="0">
                          <a:latin typeface="Courier New" pitchFamily="49" charset="0"/>
                          <a:cs typeface="Courier New" pitchFamily="49" charset="0"/>
                        </a:rPr>
                        <a:t>        A(</a:t>
                      </a:r>
                      <a:r>
                        <a:rPr lang="en-CA" sz="1600" kern="1200" baseline="0" dirty="0" err="1" smtClean="0">
                          <a:latin typeface="Courier New" pitchFamily="49" charset="0"/>
                          <a:cs typeface="Courier New" pitchFamily="49" charset="0"/>
                        </a:rPr>
                        <a:t>ii,jj</a:t>
                      </a:r>
                      <a:r>
                        <a:rPr lang="en-CA" sz="1600" kern="1200" baseline="0" dirty="0" smtClean="0">
                          <a:latin typeface="Courier New" pitchFamily="49" charset="0"/>
                          <a:cs typeface="Courier New" pitchFamily="49" charset="0"/>
                        </a:rPr>
                        <a:t>) = ii + </a:t>
                      </a:r>
                      <a:r>
                        <a:rPr lang="en-CA" sz="1600" kern="1200" baseline="0" dirty="0" err="1" smtClean="0">
                          <a:latin typeface="Courier New" pitchFamily="49" charset="0"/>
                          <a:cs typeface="Courier New" pitchFamily="49" charset="0"/>
                        </a:rPr>
                        <a:t>jj</a:t>
                      </a:r>
                      <a:r>
                        <a:rPr lang="en-CA" sz="1600" kern="1200" baseline="0" dirty="0" smtClean="0">
                          <a:latin typeface="Courier New" pitchFamily="49" charset="0"/>
                          <a:cs typeface="Courier New" pitchFamily="49" charset="0"/>
                        </a:rPr>
                        <a:t>;</a:t>
                      </a:r>
                    </a:p>
                    <a:p>
                      <a:r>
                        <a:rPr lang="en-CA" sz="1600" kern="1200" baseline="0" dirty="0" smtClean="0">
                          <a:latin typeface="Courier New" pitchFamily="49" charset="0"/>
                          <a:cs typeface="Courier New" pitchFamily="49" charset="0"/>
                        </a:rPr>
                        <a:t>    </a:t>
                      </a:r>
                      <a:r>
                        <a:rPr lang="en-CA" sz="1600" kern="1200" baseline="0" dirty="0" smtClean="0">
                          <a:solidFill>
                            <a:srgbClr val="0000FF"/>
                          </a:solidFill>
                          <a:latin typeface="Courier New" pitchFamily="49" charset="0"/>
                          <a:cs typeface="Courier New" pitchFamily="49" charset="0"/>
                        </a:rPr>
                        <a:t>end</a:t>
                      </a:r>
                    </a:p>
                    <a:p>
                      <a:r>
                        <a:rPr lang="en-CA" sz="1600" kern="1200" baseline="0" dirty="0" smtClean="0">
                          <a:solidFill>
                            <a:srgbClr val="0000FF"/>
                          </a:solidFill>
                          <a:latin typeface="Courier New" pitchFamily="49" charset="0"/>
                          <a:cs typeface="Courier New" pitchFamily="49" charset="0"/>
                        </a:rPr>
                        <a:t>end</a:t>
                      </a:r>
                    </a:p>
                    <a:p>
                      <a:r>
                        <a:rPr lang="en-CA" sz="1600" kern="1200" baseline="0" dirty="0" err="1" smtClean="0">
                          <a:latin typeface="Courier New" pitchFamily="49" charset="0"/>
                          <a:cs typeface="Courier New" pitchFamily="49" charset="0"/>
                        </a:rPr>
                        <a:t>toc</a:t>
                      </a:r>
                      <a:endParaRPr lang="en-CA" sz="1600" kern="1200" baseline="0" dirty="0" smtClean="0">
                        <a:latin typeface="Courier New" pitchFamily="49" charset="0"/>
                        <a:cs typeface="Courier New" pitchFamily="49" charset="0"/>
                      </a:endParaRP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Elapsed time is 2.261 seconds</a:t>
                      </a:r>
                      <a:endParaRPr lang="en-CA" sz="1600" dirty="0">
                        <a:latin typeface="Courier New" pitchFamily="49" charset="0"/>
                        <a:cs typeface="Courier New" pitchFamily="49" charset="0"/>
                      </a:endParaRPr>
                    </a:p>
                  </a:txBody>
                  <a:tcPr marL="91431" marR="91431" marT="45695" marB="45695">
                    <a:lnL w="12700" cap="flat" cmpd="sng" algn="ctr">
                      <a:solidFill>
                        <a:schemeClr val="tx1"/>
                      </a:solidFill>
                      <a:prstDash val="solid"/>
                      <a:round/>
                      <a:headEnd type="none" w="med" len="med"/>
                      <a:tailEnd type="none" w="med" len="med"/>
                    </a:lnL>
                  </a:tcPr>
                </a:tc>
              </a:tr>
            </a:tbl>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14345" name="Rettangolo 1"/>
          <p:cNvSpPr>
            <a:spLocks noChangeArrowheads="1"/>
          </p:cNvSpPr>
          <p:nvPr/>
        </p:nvSpPr>
        <p:spPr bwMode="auto">
          <a:xfrm>
            <a:off x="201613" y="4518025"/>
            <a:ext cx="8283575" cy="727075"/>
          </a:xfrm>
          <a:prstGeom prst="rect">
            <a:avLst/>
          </a:prstGeom>
          <a:solidFill>
            <a:schemeClr val="bg1"/>
          </a:solidFill>
          <a:ln w="9525" algn="ctr">
            <a:solidFill>
              <a:schemeClr val="bg1"/>
            </a:solidFill>
            <a:round/>
            <a:headEnd/>
            <a:tailEnd/>
          </a:ln>
        </p:spPr>
        <p:txBody>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endParaRPr lang="en-GB" altLang="en-US">
              <a:solidFill>
                <a:srgbClr val="000000"/>
              </a:solidFill>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FU_Template_Beta_0.2">
  <a:themeElements>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fontScheme name="SFU_Template_Beta_0.2">
      <a:majorFont>
        <a:latin typeface="DINPro-Medium"/>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SFU_Template_Beta_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U_Template_Beta_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U_Template_Beta_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U_Template_Beta_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U_Template_Beta_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U_Template_Beta_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U_Template_Beta_0.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U_Template_Beta_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U_Template_Beta_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U_Template_Beta_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U_Template_Beta_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U_Template_Beta_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HD:Users:jenn:Documents:in progress:PowerPoint Template:SFU_Template_Beta_0.2.pot</Template>
  <TotalTime>6575</TotalTime>
  <Words>3728</Words>
  <Application>Microsoft Office PowerPoint</Application>
  <PresentationFormat>On-screen Show (4:3)</PresentationFormat>
  <Paragraphs>640</Paragraphs>
  <Slides>32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ＭＳ Ｐゴシック</vt:lpstr>
      <vt:lpstr>Arial</vt:lpstr>
      <vt:lpstr>Courier New</vt:lpstr>
      <vt:lpstr>DINPro-Medium</vt:lpstr>
      <vt:lpstr>Helvetica</vt:lpstr>
      <vt:lpstr>Times</vt:lpstr>
      <vt:lpstr>Wingdings</vt:lpstr>
      <vt:lpstr>SFU_Template_Beta_0.2</vt:lpstr>
      <vt:lpstr>SCRIPTS, FLOW CONTROL, AND  DATA STRUCTURES</vt:lpstr>
      <vt:lpstr>ENSC180 CALENDAR</vt:lpstr>
      <vt:lpstr>SCRIPTS</vt:lpstr>
      <vt:lpstr>SCRIPTS</vt:lpstr>
      <vt:lpstr>ELLIPSIS</vt:lpstr>
      <vt:lpstr>CONDITIONAL STATEMENTS</vt:lpstr>
      <vt:lpstr>FOR LOOPS</vt:lpstr>
      <vt:lpstr>FOR LOOPS</vt:lpstr>
      <vt:lpstr>PRE-ALLOCATING SPACE TO VARIABLES</vt:lpstr>
      <vt:lpstr>PRE-ALLOCATING SPACE TO VARIABLES</vt:lpstr>
      <vt:lpstr>WHILE LOOPS</vt:lpstr>
      <vt:lpstr>BREAK</vt:lpstr>
      <vt:lpstr>SWITCH STATEMENTS</vt:lpstr>
      <vt:lpstr>TRY/CATCH STATEMENTS</vt:lpstr>
      <vt:lpstr>SCRIPTS AND FUNCTIONS</vt:lpstr>
      <vt:lpstr>FUNCTIONS</vt:lpstr>
      <vt:lpstr>FUNCTION FILES</vt:lpstr>
      <vt:lpstr>FUNCTIONS</vt:lpstr>
      <vt:lpstr>FUNCTIONS</vt:lpstr>
      <vt:lpstr>FUNCTIONS</vt:lpstr>
      <vt:lpstr>FUNCTION HANDLES</vt:lpstr>
      <vt:lpstr>CELL ARRAYS</vt:lpstr>
      <vt:lpstr>CELL ARRAYS</vt:lpstr>
      <vt:lpstr>STRUCTURES</vt:lpstr>
      <vt:lpstr>STRUCTURES</vt:lpstr>
      <vt:lpstr>CELL ARRAYS VS. STRUCTURES</vt:lpstr>
      <vt:lpstr>MULTIDIMENSIONAL ARRAYS</vt:lpstr>
      <vt:lpstr>MULTIDIMENSIONAL ARRAYS</vt:lpstr>
      <vt:lpstr>MULTIDIMENSIONAL ARRAYS</vt:lpstr>
      <vt:lpstr>MULTIDIMENSIONAL ARRAYS</vt:lpstr>
      <vt:lpstr>MULTIDIMENSIONAL ARRAYS</vt:lpstr>
      <vt:lpstr>BIBLIOGRAPHY</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Templates</dc:title>
  <dc:creator>Jennifer Conroy</dc:creator>
  <cp:lastModifiedBy>mcl</cp:lastModifiedBy>
  <cp:revision>272</cp:revision>
  <cp:lastPrinted>2014-01-13T19:43:15Z</cp:lastPrinted>
  <dcterms:created xsi:type="dcterms:W3CDTF">2007-05-10T23:03:35Z</dcterms:created>
  <dcterms:modified xsi:type="dcterms:W3CDTF">2014-12-09T05:09:54Z</dcterms:modified>
</cp:coreProperties>
</file>