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3"/>
  </p:notesMasterIdLst>
  <p:handoutMasterIdLst>
    <p:handoutMasterId r:id="rId44"/>
  </p:handoutMasterIdLst>
  <p:sldIdLst>
    <p:sldId id="256" r:id="rId2"/>
    <p:sldId id="311" r:id="rId3"/>
    <p:sldId id="259" r:id="rId4"/>
    <p:sldId id="299" r:id="rId5"/>
    <p:sldId id="302" r:id="rId6"/>
    <p:sldId id="300" r:id="rId7"/>
    <p:sldId id="301" r:id="rId8"/>
    <p:sldId id="303" r:id="rId9"/>
    <p:sldId id="261" r:id="rId10"/>
    <p:sldId id="304" r:id="rId11"/>
    <p:sldId id="258" r:id="rId12"/>
    <p:sldId id="260" r:id="rId13"/>
    <p:sldId id="262" r:id="rId14"/>
    <p:sldId id="263" r:id="rId15"/>
    <p:sldId id="264" r:id="rId16"/>
    <p:sldId id="278" r:id="rId17"/>
    <p:sldId id="265" r:id="rId18"/>
    <p:sldId id="266" r:id="rId19"/>
    <p:sldId id="270" r:id="rId20"/>
    <p:sldId id="272" r:id="rId21"/>
    <p:sldId id="267" r:id="rId22"/>
    <p:sldId id="268" r:id="rId23"/>
    <p:sldId id="273" r:id="rId24"/>
    <p:sldId id="274" r:id="rId25"/>
    <p:sldId id="269" r:id="rId26"/>
    <p:sldId id="275" r:id="rId27"/>
    <p:sldId id="276" r:id="rId28"/>
    <p:sldId id="305" r:id="rId29"/>
    <p:sldId id="306" r:id="rId30"/>
    <p:sldId id="307" r:id="rId31"/>
    <p:sldId id="277" r:id="rId32"/>
    <p:sldId id="279" r:id="rId33"/>
    <p:sldId id="280" r:id="rId34"/>
    <p:sldId id="281" r:id="rId35"/>
    <p:sldId id="282" r:id="rId36"/>
    <p:sldId id="283" r:id="rId37"/>
    <p:sldId id="284" r:id="rId38"/>
    <p:sldId id="309" r:id="rId39"/>
    <p:sldId id="308" r:id="rId40"/>
    <p:sldId id="288" r:id="rId41"/>
    <p:sldId id="289" r:id="rId42"/>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00FF"/>
    <a:srgbClr val="CC00CC"/>
    <a:srgbClr val="0080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523" autoAdjust="0"/>
  </p:normalViewPr>
  <p:slideViewPr>
    <p:cSldViewPr snapToGrid="0">
      <p:cViewPr varScale="1">
        <p:scale>
          <a:sx n="81" d="100"/>
          <a:sy n="81" d="100"/>
        </p:scale>
        <p:origin x="44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144" d="100"/>
          <a:sy n="144" d="100"/>
        </p:scale>
        <p:origin x="-3592" y="-12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725"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0"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725"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A833327E-63B8-4561-870F-B02827D5B192}" type="slidenum">
              <a:rPr lang="en-US"/>
              <a:pPr>
                <a:defRPr/>
              </a:pPr>
              <a:t>‹#›</a:t>
            </a:fld>
            <a:endParaRPr lang="en-US"/>
          </a:p>
        </p:txBody>
      </p:sp>
    </p:spTree>
    <p:extLst>
      <p:ext uri="{BB962C8B-B14F-4D97-AF65-F5344CB8AC3E}">
        <p14:creationId xmlns:p14="http://schemas.microsoft.com/office/powerpoint/2010/main" val="2680872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725"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150" y="4860925"/>
            <a:ext cx="5207000" cy="4605338"/>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725"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4165EA97-AEAE-4DB8-A02E-64193137010E}" type="slidenum">
              <a:rPr lang="en-US"/>
              <a:pPr>
                <a:defRPr/>
              </a:pPr>
              <a:t>‹#›</a:t>
            </a:fld>
            <a:endParaRPr lang="en-US"/>
          </a:p>
        </p:txBody>
      </p:sp>
    </p:spTree>
    <p:extLst>
      <p:ext uri="{BB962C8B-B14F-4D97-AF65-F5344CB8AC3E}">
        <p14:creationId xmlns:p14="http://schemas.microsoft.com/office/powerpoint/2010/main" val="10802750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5F9542B-8236-4C3D-A269-23FD18601556}" type="slidenum">
              <a:rPr lang="en-US" altLang="en-US" sz="1300" smtClean="0"/>
              <a:pPr/>
              <a:t>1</a:t>
            </a:fld>
            <a:endParaRPr lang="en-US" altLang="en-US" sz="13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3676495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9144000" cy="68580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endParaRPr lang="en-US" altLang="en-US" smtClean="0"/>
          </a:p>
        </p:txBody>
      </p:sp>
      <p:sp>
        <p:nvSpPr>
          <p:cNvPr id="6" name="Rectangle 3"/>
          <p:cNvSpPr txBox="1">
            <a:spLocks noChangeArrowheads="1"/>
          </p:cNvSpPr>
          <p:nvPr userDrawn="1"/>
        </p:nvSpPr>
        <p:spPr bwMode="auto">
          <a:xfrm>
            <a:off x="628650" y="3879850"/>
            <a:ext cx="80772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20000"/>
              </a:spcBef>
              <a:buClr>
                <a:schemeClr val="accent1"/>
              </a:buClr>
              <a:defRPr/>
            </a:pPr>
            <a:r>
              <a:rPr lang="en-US" altLang="en-US" sz="1400" smtClean="0">
                <a:solidFill>
                  <a:schemeClr val="tx2"/>
                </a:solidFill>
                <a:latin typeface="Helvetica" pitchFamily="34" charset="0"/>
              </a:rPr>
              <a:t>School of Engineering Science</a:t>
            </a:r>
          </a:p>
          <a:p>
            <a:pPr>
              <a:spcBef>
                <a:spcPct val="20000"/>
              </a:spcBef>
              <a:buClr>
                <a:schemeClr val="accent1"/>
              </a:buClr>
              <a:defRPr/>
            </a:pPr>
            <a:r>
              <a:rPr lang="en-US" altLang="en-US" sz="1400" smtClean="0">
                <a:solidFill>
                  <a:schemeClr val="tx2"/>
                </a:solidFill>
                <a:latin typeface="Helvetica" pitchFamily="34" charset="0"/>
              </a:rPr>
              <a:t>Simon Fraser University</a:t>
            </a:r>
          </a:p>
          <a:p>
            <a:pPr>
              <a:spcBef>
                <a:spcPct val="20000"/>
              </a:spcBef>
              <a:buClr>
                <a:schemeClr val="accent1"/>
              </a:buClr>
              <a:defRPr/>
            </a:pPr>
            <a:r>
              <a:rPr lang="en-US" altLang="en-US" sz="1400" smtClean="0">
                <a:solidFill>
                  <a:schemeClr val="tx2"/>
                </a:solidFill>
                <a:latin typeface="Helvetica" pitchFamily="34" charset="0"/>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a:ext uri="{FAA26D3D-D897-4be2-8F04-BA451C77F1D7}"/>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extLst>
      <p:ext uri="{BB962C8B-B14F-4D97-AF65-F5344CB8AC3E}">
        <p14:creationId xmlns:p14="http://schemas.microsoft.com/office/powerpoint/2010/main" val="108675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Multimedia  Communications Laboratory</a:t>
            </a:r>
          </a:p>
        </p:txBody>
      </p:sp>
    </p:spTree>
    <p:extLst>
      <p:ext uri="{BB962C8B-B14F-4D97-AF65-F5344CB8AC3E}">
        <p14:creationId xmlns:p14="http://schemas.microsoft.com/office/powerpoint/2010/main" val="36372082"/>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1873524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26085432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7" name="Rectangle 9"/>
          <p:cNvSpPr>
            <a:spLocks noChangeArrowheads="1"/>
          </p:cNvSpPr>
          <p:nvPr/>
        </p:nvSpPr>
        <p:spPr bwMode="auto">
          <a:xfrm>
            <a:off x="0" y="0"/>
            <a:ext cx="9144000" cy="9144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8" name="Rectangle 2"/>
          <p:cNvSpPr>
            <a:spLocks noGrp="1" noChangeArrowheads="1"/>
          </p:cNvSpPr>
          <p:nvPr>
            <p:ph type="title"/>
          </p:nvPr>
        </p:nvSpPr>
        <p:spPr bwMode="auto">
          <a:xfrm>
            <a:off x="685800" y="2286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ALL CAPS SLIDE TITLE</a:t>
            </a:r>
          </a:p>
        </p:txBody>
      </p:sp>
      <p:sp>
        <p:nvSpPr>
          <p:cNvPr id="1029" name="Rectangle 3"/>
          <p:cNvSpPr>
            <a:spLocks noGrp="1" noChangeArrowheads="1"/>
          </p:cNvSpPr>
          <p:nvPr>
            <p:ph type="body" idx="1"/>
          </p:nvPr>
        </p:nvSpPr>
        <p:spPr bwMode="auto">
          <a:xfrm>
            <a:off x="685800" y="1447800"/>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33" name="Content Placeholder 6"/>
          <p:cNvSpPr txBox="1">
            <a:spLocks/>
          </p:cNvSpPr>
          <p:nvPr userDrawn="1"/>
        </p:nvSpPr>
        <p:spPr bwMode="auto">
          <a:xfrm>
            <a:off x="4440238" y="6467475"/>
            <a:ext cx="823912"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spcBef>
                <a:spcPct val="20000"/>
              </a:spcBef>
              <a:buClr>
                <a:schemeClr val="accent1"/>
              </a:buClr>
              <a:defRPr/>
            </a:pPr>
            <a:fld id="{8B585817-E335-4BCD-929B-1D0BFFCEFA11}" type="slidenum">
              <a:rPr lang="en-US" altLang="en-US" sz="1200" smtClean="0">
                <a:solidFill>
                  <a:schemeClr val="bg1"/>
                </a:solidFill>
                <a:latin typeface="Helvetica" pitchFamily="34" charset="0"/>
              </a:rPr>
              <a:pPr algn="ctr">
                <a:spcBef>
                  <a:spcPct val="20000"/>
                </a:spcBef>
                <a:buClr>
                  <a:schemeClr val="accent1"/>
                </a:buClr>
                <a:defRPr/>
              </a:pPr>
              <a:t>‹#›</a:t>
            </a:fld>
            <a:endParaRPr lang="en-US" altLang="en-US" sz="1200" smtClean="0">
              <a:solidFill>
                <a:schemeClr val="bg1"/>
              </a:solidFill>
              <a:latin typeface="Helvetica" pitchFamily="34" charset="0"/>
            </a:endParaRPr>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9.emf"/></Relationships>
</file>

<file path=ppt/slides/_rels/slide32.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 Id="rId5" Type="http://schemas.openxmlformats.org/officeDocument/2006/relationships/image" Target="../media/image30.emf"/><Relationship Id="rId4" Type="http://schemas.openxmlformats.org/officeDocument/2006/relationships/image" Target="../media/image29.emf"/></Relationships>
</file>

<file path=ppt/slides/_rels/slide3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mathworks.com/help/matlab/visualize/setting-the-viewpoint-with-azimuth-and-elevation.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660400" y="1770063"/>
            <a:ext cx="8153400" cy="609600"/>
          </a:xfrm>
        </p:spPr>
        <p:txBody>
          <a:bodyPr/>
          <a:lstStyle/>
          <a:p>
            <a:pPr eaLnBrk="1" hangingPunct="1">
              <a:defRPr/>
            </a:pPr>
            <a:r>
              <a:rPr lang="en-US" sz="3600" cap="all" dirty="0" smtClean="0"/>
              <a:t>PLOTTING</a:t>
            </a:r>
          </a:p>
        </p:txBody>
      </p:sp>
      <p:sp>
        <p:nvSpPr>
          <p:cNvPr id="6148" name="Rectangle 3"/>
          <p:cNvSpPr>
            <a:spLocks noGrp="1" noChangeArrowheads="1"/>
          </p:cNvSpPr>
          <p:nvPr>
            <p:ph type="subTitle" idx="1"/>
          </p:nvPr>
        </p:nvSpPr>
        <p:spPr>
          <a:xfrm>
            <a:off x="633413" y="3140075"/>
            <a:ext cx="8077200" cy="457200"/>
          </a:xfrm>
        </p:spPr>
        <p:txBody>
          <a:bodyPr/>
          <a:lstStyle/>
          <a:p>
            <a:pPr eaLnBrk="1" hangingPunct="1"/>
            <a:r>
              <a:rPr lang="en-US" altLang="en-US" smtClean="0"/>
              <a:t>ENSC 180 – Introduction to Engineering Analysis Tools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a:buFont typeface="Arial" panose="020B0604020202020204" pitchFamily="34" charset="0"/>
              <a:buChar char="•"/>
              <a:defRPr/>
            </a:pPr>
            <a:r>
              <a:rPr lang="en-CA" sz="1600" dirty="0" smtClean="0"/>
              <a:t>We already discussed that we don’t want to use GUIs: error prone, complicated, and bad for documentation. </a:t>
            </a:r>
          </a:p>
          <a:p>
            <a:pPr lvl="1">
              <a:buFont typeface="Arial" panose="020B0604020202020204" pitchFamily="34" charset="0"/>
              <a:buChar char="•"/>
              <a:defRPr/>
            </a:pPr>
            <a:endParaRPr lang="en-CA" b="1" i="1" u="sng" dirty="0" smtClean="0">
              <a:solidFill>
                <a:srgbClr val="7030A0"/>
              </a:solidFill>
              <a:effectLst>
                <a:outerShdw blurRad="38100" dist="38100" dir="2700000" algn="tl">
                  <a:srgbClr val="000000">
                    <a:alpha val="43137"/>
                  </a:srgbClr>
                </a:outerShdw>
              </a:effectLst>
            </a:endParaRPr>
          </a:p>
          <a:p>
            <a:pPr marL="457200" lvl="1" indent="0">
              <a:buFont typeface="Wingdings" pitchFamily="2" charset="2"/>
              <a:buNone/>
              <a:defRPr/>
            </a:pPr>
            <a:r>
              <a:rPr lang="en-CA" b="1" i="1" dirty="0" smtClean="0">
                <a:solidFill>
                  <a:srgbClr val="7030A0"/>
                </a:solidFill>
                <a:effectLst>
                  <a:outerShdw blurRad="38100" dist="38100" dir="2700000" algn="tl">
                    <a:srgbClr val="000000">
                      <a:alpha val="43137"/>
                    </a:srgbClr>
                  </a:outerShdw>
                </a:effectLst>
              </a:rPr>
              <a:t>		</a:t>
            </a:r>
            <a:r>
              <a:rPr lang="en-CA" b="1" i="1" u="sng" dirty="0" smtClean="0">
                <a:solidFill>
                  <a:srgbClr val="7030A0"/>
                </a:solidFill>
                <a:effectLst>
                  <a:outerShdw blurRad="38100" dist="38100" dir="2700000" algn="tl">
                    <a:srgbClr val="000000">
                      <a:alpha val="43137"/>
                    </a:srgbClr>
                  </a:outerShdw>
                </a:effectLst>
              </a:rPr>
              <a:t>WE WANT TO USE SCRITPS</a:t>
            </a:r>
          </a:p>
          <a:p>
            <a:pPr>
              <a:buFont typeface="Arial" panose="020B0604020202020204" pitchFamily="34" charset="0"/>
              <a:buChar char="•"/>
              <a:defRPr/>
            </a:pPr>
            <a:endParaRPr lang="en-CA" dirty="0" smtClean="0"/>
          </a:p>
          <a:p>
            <a:pPr>
              <a:buFont typeface="Arial" panose="020B0604020202020204" pitchFamily="34" charset="0"/>
              <a:buChar char="•"/>
              <a:defRPr/>
            </a:pPr>
            <a:r>
              <a:rPr lang="en-CA" sz="1600" dirty="0" smtClean="0"/>
              <a:t>How do we access to the property editor menu from a script? </a:t>
            </a:r>
            <a:endParaRPr lang="en-CA" sz="1600" dirty="0"/>
          </a:p>
        </p:txBody>
      </p:sp>
      <p:sp>
        <p:nvSpPr>
          <p:cNvPr id="22531" name="Titolo 2"/>
          <p:cNvSpPr>
            <a:spLocks noGrp="1"/>
          </p:cNvSpPr>
          <p:nvPr>
            <p:ph type="title"/>
          </p:nvPr>
        </p:nvSpPr>
        <p:spPr/>
        <p:txBody>
          <a:bodyPr/>
          <a:lstStyle/>
          <a:p>
            <a:r>
              <a:rPr lang="it-IT" altLang="en-US" smtClean="0"/>
              <a:t>OBJECT PROPERTIES</a:t>
            </a:r>
            <a:endParaRPr lang="en-GB" altLang="en-US" smtClean="0"/>
          </a:p>
        </p:txBody>
      </p:sp>
      <p:pic>
        <p:nvPicPr>
          <p:cNvPr id="5" name="Picture 2" descr="https://encrypted-tbn2.gstatic.com/images?q=tbn:ANd9GcS5ByyOGXDv1vHfRJVvNjqC5rsvuVPAJ5NKNQ-M73kF9aMG89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0457" y="3431519"/>
            <a:ext cx="2486025" cy="187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ENSC180 Development\Plotting\properties_edito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5969" y="4852331"/>
            <a:ext cx="860425" cy="117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p:nvPr/>
        </p:nvSpPr>
        <p:spPr>
          <a:xfrm>
            <a:off x="4216063" y="4371975"/>
            <a:ext cx="4173771" cy="461665"/>
          </a:xfrm>
          <a:prstGeom prst="rect">
            <a:avLst/>
          </a:prstGeom>
          <a:noFill/>
        </p:spPr>
        <p:txBody>
          <a:bodyPr wrap="none">
            <a:spAutoFit/>
          </a:bodyPr>
          <a:lstStyle/>
          <a:p>
            <a:pPr>
              <a:defRPr/>
            </a:pPr>
            <a:r>
              <a:rPr lang="it-IT" b="1" i="1" u="sng" dirty="0">
                <a:effectLst>
                  <a:outerShdw blurRad="38100" dist="38100" dir="2700000" algn="tl">
                    <a:srgbClr val="000000">
                      <a:alpha val="43137"/>
                    </a:srgbClr>
                  </a:outerShdw>
                </a:effectLst>
              </a:rPr>
              <a:t>We fish it </a:t>
            </a:r>
            <a:r>
              <a:rPr lang="it-IT" b="1" i="1" u="sng" dirty="0" smtClean="0">
                <a:effectLst>
                  <a:outerShdw blurRad="38100" dist="38100" dir="2700000" algn="tl">
                    <a:srgbClr val="000000">
                      <a:alpha val="43137"/>
                    </a:srgbClr>
                  </a:outerShdw>
                </a:effectLst>
              </a:rPr>
              <a:t>out with a </a:t>
            </a:r>
            <a:r>
              <a:rPr lang="it-IT" b="1" i="1" u="sng" dirty="0">
                <a:effectLst>
                  <a:outerShdw blurRad="38100" dist="38100" dir="2700000" algn="tl">
                    <a:srgbClr val="000000">
                      <a:alpha val="43137"/>
                    </a:srgbClr>
                  </a:outerShdw>
                </a:effectLst>
              </a:rPr>
              <a:t>Handle</a:t>
            </a:r>
            <a:endParaRPr lang="en-GB" b="1" i="1" u="sng" dirty="0">
              <a:effectLst>
                <a:outerShdw blurRad="38100" dist="38100" dir="2700000" algn="tl">
                  <a:srgbClr val="000000">
                    <a:alpha val="43137"/>
                  </a:srgbClr>
                </a:outerShdw>
              </a:effectLst>
            </a:endParaRPr>
          </a:p>
        </p:txBody>
      </p:sp>
      <p:sp>
        <p:nvSpPr>
          <p:cNvPr id="8"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326571" y="1447800"/>
            <a:ext cx="8131629" cy="4822825"/>
          </a:xfrm>
        </p:spPr>
        <p:txBody>
          <a:bodyPr/>
          <a:lstStyle/>
          <a:p>
            <a:pPr marL="0" indent="0">
              <a:buFontTx/>
              <a:buChar char="•"/>
            </a:pPr>
            <a:r>
              <a:rPr lang="en-CA" altLang="en-US" sz="1600" dirty="0" smtClean="0"/>
              <a:t> Every plot will always be composed of the following objects:</a:t>
            </a:r>
          </a:p>
          <a:p>
            <a:pPr marL="400050" lvl="1" indent="0">
              <a:buFont typeface="Arial" pitchFamily="34" charset="0"/>
              <a:buChar char="•"/>
            </a:pPr>
            <a:r>
              <a:rPr lang="en-CA" altLang="en-US" sz="1600" dirty="0" smtClean="0"/>
              <a:t> Figure object – the window in which the plot is displayed.</a:t>
            </a:r>
          </a:p>
          <a:p>
            <a:pPr marL="400050" lvl="1" indent="0">
              <a:buFont typeface="Arial" pitchFamily="34" charset="0"/>
              <a:buChar char="•"/>
            </a:pPr>
            <a:r>
              <a:rPr lang="en-CA" altLang="en-US" sz="1600" dirty="0" smtClean="0"/>
              <a:t> Axes object – the axes and area in which the plot can appear.</a:t>
            </a:r>
          </a:p>
          <a:p>
            <a:pPr marL="0" indent="0">
              <a:buFontTx/>
              <a:buChar char="•"/>
            </a:pPr>
            <a:r>
              <a:rPr lang="en-CA" altLang="en-US" sz="1600" dirty="0" smtClean="0"/>
              <a:t> In our current example, we also have a line object.</a:t>
            </a:r>
          </a:p>
          <a:p>
            <a:pPr marL="0" indent="0">
              <a:buFontTx/>
              <a:buChar char="•"/>
            </a:pPr>
            <a:endParaRPr lang="en-CA" altLang="en-US" sz="1600" dirty="0" smtClean="0"/>
          </a:p>
          <a:p>
            <a:pPr marL="0" indent="0">
              <a:buFontTx/>
              <a:buChar char="•"/>
            </a:pPr>
            <a:r>
              <a:rPr lang="en-CA" altLang="en-US" sz="1600" dirty="0" smtClean="0"/>
              <a:t> Each of these objects can be identified by their handles.</a:t>
            </a:r>
          </a:p>
          <a:p>
            <a:pPr marL="0" indent="0">
              <a:buFontTx/>
              <a:buChar char="•"/>
            </a:pPr>
            <a:r>
              <a:rPr lang="en-CA" altLang="en-US" sz="1600" dirty="0" smtClean="0"/>
              <a:t> The handles of the current figure and axes can always be obtained by the commands </a:t>
            </a:r>
            <a:r>
              <a:rPr lang="en-CA" altLang="en-US" sz="1600" dirty="0" err="1" smtClean="0">
                <a:latin typeface="Courier New" pitchFamily="49" charset="0"/>
                <a:cs typeface="Courier New" pitchFamily="49" charset="0"/>
              </a:rPr>
              <a:t>gcf</a:t>
            </a:r>
            <a:r>
              <a:rPr lang="en-CA" altLang="en-US" sz="1600" dirty="0" smtClean="0"/>
              <a:t> and </a:t>
            </a:r>
            <a:r>
              <a:rPr lang="en-CA" altLang="en-US" sz="1600" dirty="0" err="1" smtClean="0">
                <a:latin typeface="Courier New" pitchFamily="49" charset="0"/>
                <a:cs typeface="Courier New" pitchFamily="49" charset="0"/>
              </a:rPr>
              <a:t>gca</a:t>
            </a:r>
            <a:r>
              <a:rPr lang="en-CA" altLang="en-US" sz="1600" dirty="0" smtClean="0"/>
              <a:t>, respectively.</a:t>
            </a:r>
          </a:p>
          <a:p>
            <a:pPr marL="0" indent="0">
              <a:buFontTx/>
              <a:buChar char="•"/>
            </a:pPr>
            <a:r>
              <a:rPr lang="en-CA" altLang="en-US" sz="1600" dirty="0" smtClean="0"/>
              <a:t> If we are working with multiple plots, we can easily store these handles in variables as we create the plots, e.g. </a:t>
            </a:r>
            <a:r>
              <a:rPr lang="en-CA" altLang="en-US" sz="1600" dirty="0" smtClean="0">
                <a:latin typeface="Courier New" pitchFamily="49" charset="0"/>
                <a:cs typeface="Courier New" pitchFamily="49" charset="0"/>
              </a:rPr>
              <a:t>h_figure1 = </a:t>
            </a:r>
            <a:r>
              <a:rPr lang="en-CA" altLang="en-US" sz="1600" dirty="0" err="1" smtClean="0">
                <a:latin typeface="Courier New" pitchFamily="49" charset="0"/>
                <a:cs typeface="Courier New" pitchFamily="49" charset="0"/>
              </a:rPr>
              <a:t>gcf</a:t>
            </a:r>
            <a:r>
              <a:rPr lang="en-CA" altLang="en-US" sz="1600" dirty="0" smtClean="0"/>
              <a:t>.</a:t>
            </a:r>
          </a:p>
          <a:p>
            <a:pPr marL="0" indent="0">
              <a:buFontTx/>
              <a:buChar char="•"/>
            </a:pPr>
            <a:r>
              <a:rPr lang="en-CA" altLang="en-US" sz="1600" dirty="0" smtClean="0"/>
              <a:t> To obtain of handle of the object being plotted (in our example, a line), we simply provide an output to the plotting function, e.g. </a:t>
            </a:r>
            <a:r>
              <a:rPr lang="en-CA" altLang="en-US" sz="1600" dirty="0" smtClean="0">
                <a:latin typeface="Courier New" pitchFamily="49" charset="0"/>
                <a:cs typeface="Courier New" pitchFamily="49" charset="0"/>
              </a:rPr>
              <a:t>h = plot(</a:t>
            </a:r>
            <a:r>
              <a:rPr lang="en-CA" altLang="en-US" sz="1600" dirty="0" err="1" smtClean="0">
                <a:latin typeface="Courier New" pitchFamily="49" charset="0"/>
                <a:cs typeface="Courier New" pitchFamily="49" charset="0"/>
              </a:rPr>
              <a:t>x,y</a:t>
            </a:r>
            <a:r>
              <a:rPr lang="en-CA" altLang="en-US" sz="1600" dirty="0" smtClean="0">
                <a:latin typeface="Courier New" pitchFamily="49" charset="0"/>
                <a:cs typeface="Courier New" pitchFamily="49" charset="0"/>
              </a:rPr>
              <a:t>)</a:t>
            </a:r>
            <a:r>
              <a:rPr lang="en-CA" altLang="en-US" sz="1600" dirty="0" smtClean="0"/>
              <a:t>.</a:t>
            </a:r>
          </a:p>
          <a:p>
            <a:pPr marL="0" indent="0">
              <a:buFontTx/>
              <a:buChar char="•"/>
            </a:pPr>
            <a:endParaRPr lang="en-CA" altLang="en-US" sz="1600" dirty="0" smtClean="0"/>
          </a:p>
          <a:p>
            <a:pPr marL="0" indent="0">
              <a:buFontTx/>
              <a:buChar char="•"/>
            </a:pPr>
            <a:r>
              <a:rPr lang="en-CA" altLang="en-US" sz="1600" dirty="0" smtClean="0"/>
              <a:t> Now that we can identify all the objects in our plot we can easily modify their properties without having to manually work with the Property Editor.</a:t>
            </a:r>
          </a:p>
        </p:txBody>
      </p:sp>
      <p:sp>
        <p:nvSpPr>
          <p:cNvPr id="23555" name="Title 2"/>
          <p:cNvSpPr>
            <a:spLocks noGrp="1"/>
          </p:cNvSpPr>
          <p:nvPr>
            <p:ph type="title"/>
          </p:nvPr>
        </p:nvSpPr>
        <p:spPr/>
        <p:txBody>
          <a:bodyPr/>
          <a:lstStyle/>
          <a:p>
            <a:r>
              <a:rPr lang="en-CA" altLang="en-US" smtClean="0"/>
              <a:t>OBJECT HANDLES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p:txBody>
          <a:bodyPr/>
          <a:lstStyle/>
          <a:p>
            <a:pPr marL="0" indent="0">
              <a:buFontTx/>
              <a:buChar char="•"/>
            </a:pPr>
            <a:r>
              <a:rPr lang="en-CA" altLang="en-US" sz="1600" smtClean="0"/>
              <a:t> We can fetch any property of a graphics object using the </a:t>
            </a:r>
            <a:r>
              <a:rPr lang="en-CA" altLang="en-US" sz="1600" smtClean="0">
                <a:latin typeface="Courier New" pitchFamily="49" charset="0"/>
                <a:cs typeface="Courier New" pitchFamily="49" charset="0"/>
              </a:rPr>
              <a:t>get</a:t>
            </a:r>
            <a:r>
              <a:rPr lang="en-CA" altLang="en-US" sz="1600" smtClean="0"/>
              <a:t> command:</a:t>
            </a:r>
          </a:p>
          <a:p>
            <a:pPr marL="400050" lvl="1" indent="0">
              <a:buFont typeface="Arial" pitchFamily="34" charset="0"/>
              <a:buChar char="•"/>
            </a:pPr>
            <a:r>
              <a:rPr lang="en-CA" altLang="en-US" sz="1600" smtClean="0"/>
              <a:t> </a:t>
            </a:r>
            <a:r>
              <a:rPr lang="en-CA" altLang="en-US" sz="1600" smtClean="0">
                <a:latin typeface="Courier New" pitchFamily="49" charset="0"/>
                <a:cs typeface="Courier New" pitchFamily="49" charset="0"/>
              </a:rPr>
              <a:t>get(h)</a:t>
            </a:r>
            <a:r>
              <a:rPr lang="en-CA" altLang="en-US" sz="1600" smtClean="0"/>
              <a:t> –  returns all properties of the object identified by handle h.</a:t>
            </a:r>
          </a:p>
          <a:p>
            <a:pPr marL="400050" lvl="1" indent="0">
              <a:buFont typeface="Arial" pitchFamily="34" charset="0"/>
              <a:buChar char="•"/>
            </a:pPr>
            <a:r>
              <a:rPr lang="en-CA" altLang="en-US" sz="1600" smtClean="0"/>
              <a:t> </a:t>
            </a:r>
            <a:r>
              <a:rPr lang="en-CA" altLang="en-US" sz="1600" smtClean="0">
                <a:latin typeface="Courier New" pitchFamily="49" charset="0"/>
                <a:cs typeface="Courier New" pitchFamily="49" charset="0"/>
              </a:rPr>
              <a:t>get(h, '</a:t>
            </a:r>
            <a:r>
              <a:rPr lang="en-CA" altLang="en-US" sz="1600" i="1" smtClean="0">
                <a:latin typeface="Courier New" pitchFamily="49" charset="0"/>
                <a:cs typeface="Courier New" pitchFamily="49" charset="0"/>
              </a:rPr>
              <a:t>PropertyName</a:t>
            </a:r>
            <a:r>
              <a:rPr lang="en-CA" altLang="en-US" sz="1600" smtClean="0">
                <a:latin typeface="Courier New" pitchFamily="49" charset="0"/>
                <a:cs typeface="Courier New" pitchFamily="49" charset="0"/>
              </a:rPr>
              <a:t>')</a:t>
            </a:r>
            <a:r>
              <a:rPr lang="en-CA" altLang="en-US" sz="1600" smtClean="0"/>
              <a:t> – returns the value of property </a:t>
            </a:r>
            <a:r>
              <a:rPr lang="en-CA" altLang="en-US" sz="1600" smtClean="0">
                <a:latin typeface="Courier New" pitchFamily="49" charset="0"/>
                <a:cs typeface="Courier New" pitchFamily="49" charset="0"/>
              </a:rPr>
              <a:t>'</a:t>
            </a:r>
            <a:r>
              <a:rPr lang="en-CA" altLang="en-US" sz="1600" i="1" smtClean="0">
                <a:latin typeface="Courier New" pitchFamily="49" charset="0"/>
                <a:cs typeface="Courier New" pitchFamily="49" charset="0"/>
              </a:rPr>
              <a:t>PropertyName</a:t>
            </a:r>
            <a:r>
              <a:rPr lang="en-CA" altLang="en-US" sz="1600" smtClean="0">
                <a:latin typeface="Courier New" pitchFamily="49" charset="0"/>
                <a:cs typeface="Courier New" pitchFamily="49" charset="0"/>
              </a:rPr>
              <a:t>'</a:t>
            </a:r>
            <a:r>
              <a:rPr lang="en-CA" altLang="en-US" sz="1600" smtClean="0"/>
              <a:t> of the object identified by handle h.</a:t>
            </a:r>
          </a:p>
          <a:p>
            <a:pPr marL="0" indent="0">
              <a:buFontTx/>
              <a:buChar char="•"/>
            </a:pPr>
            <a:endParaRPr lang="en-CA" altLang="en-US" sz="1600" smtClean="0"/>
          </a:p>
          <a:p>
            <a:pPr marL="0" indent="0">
              <a:buFontTx/>
              <a:buChar char="•"/>
            </a:pPr>
            <a:r>
              <a:rPr lang="en-CA" altLang="en-US" sz="1600" smtClean="0"/>
              <a:t> We can modify any property using the set command:</a:t>
            </a:r>
          </a:p>
          <a:p>
            <a:pPr marL="400050" lvl="1" indent="0">
              <a:buFont typeface="Arial" pitchFamily="34" charset="0"/>
              <a:buChar char="•"/>
            </a:pPr>
            <a:r>
              <a:rPr lang="en-CA" altLang="en-US" sz="1600" smtClean="0"/>
              <a:t> </a:t>
            </a:r>
            <a:r>
              <a:rPr lang="en-CA" altLang="en-US" sz="1600" smtClean="0">
                <a:latin typeface="Courier New" pitchFamily="49" charset="0"/>
                <a:cs typeface="Courier New" pitchFamily="49" charset="0"/>
              </a:rPr>
              <a:t>set(h, '</a:t>
            </a:r>
            <a:r>
              <a:rPr lang="en-CA" altLang="en-US" sz="1600" i="1" smtClean="0">
                <a:latin typeface="Courier New" pitchFamily="49" charset="0"/>
                <a:cs typeface="Courier New" pitchFamily="49" charset="0"/>
              </a:rPr>
              <a:t>PropertyName</a:t>
            </a:r>
            <a:r>
              <a:rPr lang="en-CA" altLang="en-US" sz="1600" smtClean="0">
                <a:latin typeface="Courier New" pitchFamily="49" charset="0"/>
                <a:cs typeface="Courier New" pitchFamily="49" charset="0"/>
              </a:rPr>
              <a:t>', PropertyValue, ...)</a:t>
            </a:r>
            <a:r>
              <a:rPr lang="en-CA" altLang="en-US" sz="1600" smtClean="0">
                <a:cs typeface="Courier New" pitchFamily="49" charset="0"/>
              </a:rPr>
              <a:t> – sets the values of </a:t>
            </a:r>
            <a:r>
              <a:rPr lang="en-CA" altLang="en-US" sz="1600" smtClean="0">
                <a:latin typeface="Courier New" pitchFamily="49" charset="0"/>
                <a:cs typeface="Courier New" pitchFamily="49" charset="0"/>
              </a:rPr>
              <a:t>'</a:t>
            </a:r>
            <a:r>
              <a:rPr lang="en-CA" altLang="en-US" sz="1600" i="1" smtClean="0">
                <a:latin typeface="Courier New" pitchFamily="49" charset="0"/>
                <a:cs typeface="Courier New" pitchFamily="49" charset="0"/>
              </a:rPr>
              <a:t>PropertyName</a:t>
            </a:r>
            <a:r>
              <a:rPr lang="en-CA" altLang="en-US" sz="1600" smtClean="0">
                <a:latin typeface="Courier New" pitchFamily="49" charset="0"/>
                <a:cs typeface="Courier New" pitchFamily="49" charset="0"/>
              </a:rPr>
              <a:t>'</a:t>
            </a:r>
            <a:r>
              <a:rPr lang="en-CA" altLang="en-US" sz="1600" smtClean="0"/>
              <a:t>  </a:t>
            </a:r>
            <a:r>
              <a:rPr lang="en-CA" altLang="en-US" sz="1600" smtClean="0">
                <a:cs typeface="Courier New" pitchFamily="49" charset="0"/>
              </a:rPr>
              <a:t>to the specified </a:t>
            </a:r>
            <a:r>
              <a:rPr lang="en-CA" altLang="en-US" sz="1600" smtClean="0">
                <a:latin typeface="Courier New" pitchFamily="49" charset="0"/>
                <a:cs typeface="Courier New" pitchFamily="49" charset="0"/>
              </a:rPr>
              <a:t>PropertyValue</a:t>
            </a:r>
            <a:r>
              <a:rPr lang="en-CA" altLang="en-US" sz="1600" smtClean="0">
                <a:cs typeface="Courier New" pitchFamily="49" charset="0"/>
              </a:rPr>
              <a:t>. </a:t>
            </a:r>
          </a:p>
          <a:p>
            <a:pPr marL="400050" lvl="1" indent="0">
              <a:buFont typeface="Arial" pitchFamily="34" charset="0"/>
              <a:buChar char="•"/>
            </a:pPr>
            <a:r>
              <a:rPr lang="en-CA" altLang="en-US" sz="1600" smtClean="0">
                <a:cs typeface="Courier New" pitchFamily="49" charset="0"/>
              </a:rPr>
              <a:t> We can specify any number of properties, i.e. </a:t>
            </a:r>
            <a:br>
              <a:rPr lang="en-CA" altLang="en-US" sz="1600" smtClean="0">
                <a:cs typeface="Courier New" pitchFamily="49" charset="0"/>
              </a:rPr>
            </a:br>
            <a:r>
              <a:rPr lang="en-CA" altLang="en-US" sz="1600" smtClean="0">
                <a:latin typeface="Courier New" pitchFamily="49" charset="0"/>
                <a:cs typeface="Courier New" pitchFamily="49" charset="0"/>
              </a:rPr>
              <a:t>set(h, '</a:t>
            </a:r>
            <a:r>
              <a:rPr lang="en-CA" altLang="en-US" sz="1600" i="1" smtClean="0">
                <a:latin typeface="Courier New" pitchFamily="49" charset="0"/>
                <a:cs typeface="Courier New" pitchFamily="49" charset="0"/>
              </a:rPr>
              <a:t>PName1</a:t>
            </a:r>
            <a:r>
              <a:rPr lang="en-CA" altLang="en-US" sz="1600" smtClean="0">
                <a:latin typeface="Courier New" pitchFamily="49" charset="0"/>
                <a:cs typeface="Courier New" pitchFamily="49" charset="0"/>
              </a:rPr>
              <a:t>', PValue1, '</a:t>
            </a:r>
            <a:r>
              <a:rPr lang="en-CA" altLang="en-US" sz="1600" i="1" smtClean="0">
                <a:latin typeface="Courier New" pitchFamily="49" charset="0"/>
                <a:cs typeface="Courier New" pitchFamily="49" charset="0"/>
              </a:rPr>
              <a:t>PName2</a:t>
            </a:r>
            <a:r>
              <a:rPr lang="en-CA" altLang="en-US" sz="1600" smtClean="0">
                <a:latin typeface="Courier New" pitchFamily="49" charset="0"/>
                <a:cs typeface="Courier New" pitchFamily="49" charset="0"/>
              </a:rPr>
              <a:t>', PValue2, ...)</a:t>
            </a:r>
            <a:r>
              <a:rPr lang="en-CA" altLang="en-US" sz="1600" smtClean="0">
                <a:cs typeface="Courier New" pitchFamily="49" charset="0"/>
              </a:rPr>
              <a:t>.</a:t>
            </a:r>
          </a:p>
          <a:p>
            <a:pPr marL="400050" lvl="1" indent="0">
              <a:buFont typeface="Arial" pitchFamily="34" charset="0"/>
              <a:buChar char="•"/>
            </a:pPr>
            <a:endParaRPr lang="en-CA" altLang="en-US" sz="1600" smtClean="0">
              <a:cs typeface="Courier New" pitchFamily="49" charset="0"/>
            </a:endParaRPr>
          </a:p>
          <a:p>
            <a:pPr marL="0" indent="0">
              <a:buFontTx/>
              <a:buChar char="•"/>
            </a:pPr>
            <a:r>
              <a:rPr lang="en-CA" altLang="en-US" sz="1600" smtClean="0">
                <a:cs typeface="Courier New" pitchFamily="49" charset="0"/>
              </a:rPr>
              <a:t> For a complete list of properties for each object, either:</a:t>
            </a:r>
          </a:p>
          <a:p>
            <a:pPr marL="400050" lvl="1" indent="0">
              <a:buFont typeface="Arial" pitchFamily="34" charset="0"/>
              <a:buChar char="•"/>
            </a:pPr>
            <a:r>
              <a:rPr lang="en-CA" altLang="en-US" sz="1600" smtClean="0">
                <a:cs typeface="Courier New" pitchFamily="49" charset="0"/>
              </a:rPr>
              <a:t> Go to View </a:t>
            </a:r>
            <a:r>
              <a:rPr lang="en-CA" altLang="en-US" sz="1600" smtClean="0">
                <a:cs typeface="Courier New" pitchFamily="49" charset="0"/>
                <a:sym typeface="Wingdings" pitchFamily="2" charset="2"/>
              </a:rPr>
              <a:t> </a:t>
            </a:r>
            <a:r>
              <a:rPr lang="en-CA" altLang="en-US" sz="1600" smtClean="0">
                <a:cs typeface="Courier New" pitchFamily="49" charset="0"/>
              </a:rPr>
              <a:t>Property Editor in your figure.</a:t>
            </a:r>
          </a:p>
          <a:p>
            <a:pPr marL="400050" lvl="1" indent="0">
              <a:buFont typeface="Arial" pitchFamily="34" charset="0"/>
              <a:buChar char="•"/>
            </a:pPr>
            <a:r>
              <a:rPr lang="en-CA" altLang="en-US" sz="1600" smtClean="0">
                <a:cs typeface="Courier New" pitchFamily="49" charset="0"/>
              </a:rPr>
              <a:t> Check the MATLAB documentation by searching “&lt;</a:t>
            </a:r>
            <a:r>
              <a:rPr lang="en-CA" altLang="en-US" sz="1600" i="1" smtClean="0">
                <a:cs typeface="Courier New" pitchFamily="49" charset="0"/>
              </a:rPr>
              <a:t>Object Name</a:t>
            </a:r>
            <a:r>
              <a:rPr lang="en-CA" altLang="en-US" sz="1600" smtClean="0">
                <a:cs typeface="Courier New" pitchFamily="49" charset="0"/>
              </a:rPr>
              <a:t>&gt; properties”, e.g. “axes properties”.</a:t>
            </a:r>
          </a:p>
          <a:p>
            <a:pPr marL="0" indent="0">
              <a:buFontTx/>
              <a:buChar char="•"/>
            </a:pPr>
            <a:r>
              <a:rPr lang="en-CA" altLang="en-US" sz="1600" smtClean="0">
                <a:cs typeface="Courier New" pitchFamily="49" charset="0"/>
              </a:rPr>
              <a:t> The examples that follow will look at some of properties that usually need to be modified in order to create presentable plots.</a:t>
            </a:r>
          </a:p>
        </p:txBody>
      </p:sp>
      <p:sp>
        <p:nvSpPr>
          <p:cNvPr id="24579" name="Title 2"/>
          <p:cNvSpPr>
            <a:spLocks noGrp="1"/>
          </p:cNvSpPr>
          <p:nvPr>
            <p:ph type="title"/>
          </p:nvPr>
        </p:nvSpPr>
        <p:spPr/>
        <p:txBody>
          <a:bodyPr/>
          <a:lstStyle/>
          <a:p>
            <a:r>
              <a:rPr lang="en-CA" altLang="en-US" smtClean="0"/>
              <a:t>OBJECT PROPERTIES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1168400"/>
            <a:ext cx="7772400" cy="4822825"/>
          </a:xfrm>
        </p:spPr>
        <p:txBody>
          <a:bodyPr/>
          <a:lstStyle/>
          <a:p>
            <a:pPr marL="0" indent="0">
              <a:buFont typeface="Arial" pitchFamily="34" charset="0"/>
              <a:buChar char="•"/>
              <a:defRPr/>
            </a:pPr>
            <a:r>
              <a:rPr lang="en-CA" sz="1600" dirty="0" smtClean="0"/>
              <a:t> MATLAB automatically determines the range of the axes when a plot is created, but the result is not always suitable.</a:t>
            </a:r>
          </a:p>
          <a:p>
            <a:pPr marL="0" indent="0">
              <a:buFont typeface="Arial" pitchFamily="34" charset="0"/>
              <a:buChar char="•"/>
              <a:defRPr/>
            </a:pPr>
            <a:r>
              <a:rPr lang="en-CA" sz="1600" dirty="0" smtClean="0"/>
              <a:t> In our example, the curve is cut off at </a:t>
            </a:r>
            <a:r>
              <a:rPr lang="en-CA" sz="1600" dirty="0" smtClean="0">
                <a:cs typeface="Courier New" pitchFamily="49" charset="0"/>
              </a:rPr>
              <a:t>2</a:t>
            </a:r>
            <a:r>
              <a:rPr lang="el-GR" sz="1600" dirty="0" smtClean="0">
                <a:cs typeface="Courier New" pitchFamily="49" charset="0"/>
              </a:rPr>
              <a:t>π</a:t>
            </a:r>
            <a:r>
              <a:rPr lang="en-CA" sz="1600" dirty="0" smtClean="0">
                <a:cs typeface="Courier New" pitchFamily="49" charset="0"/>
              </a:rPr>
              <a:t> but the x-axis (abscissa) ends at 7</a:t>
            </a:r>
            <a:r>
              <a:rPr lang="en-CA" sz="1600" dirty="0" smtClean="0"/>
              <a:t>.</a:t>
            </a:r>
          </a:p>
          <a:p>
            <a:pPr marL="0" indent="0">
              <a:spcAft>
                <a:spcPts val="1200"/>
              </a:spcAft>
              <a:buFont typeface="Arial" pitchFamily="34" charset="0"/>
              <a:buChar char="•"/>
              <a:defRPr/>
            </a:pPr>
            <a:r>
              <a:rPr lang="en-CA" sz="1600" dirty="0" smtClean="0"/>
              <a:t> We would like to modify the right limit of the x-axis to </a:t>
            </a:r>
            <a:r>
              <a:rPr lang="en-CA" sz="1600" dirty="0" smtClean="0">
                <a:cs typeface="Courier New" pitchFamily="49" charset="0"/>
              </a:rPr>
              <a:t>2</a:t>
            </a:r>
            <a:r>
              <a:rPr lang="el-GR" sz="1600" dirty="0" smtClean="0">
                <a:cs typeface="Courier New" pitchFamily="49" charset="0"/>
              </a:rPr>
              <a:t>π</a:t>
            </a:r>
            <a:r>
              <a:rPr lang="en-CA" sz="1600" dirty="0" smtClean="0">
                <a:cs typeface="Courier New" pitchFamily="49" charset="0"/>
              </a:rPr>
              <a:t> while preserving the left limit. We would also like more room at the top and bottom of the plot</a:t>
            </a:r>
          </a:p>
          <a:p>
            <a:pPr>
              <a:defRPr/>
            </a:pPr>
            <a:r>
              <a:rPr lang="en-CA" sz="1600" dirty="0" smtClean="0">
                <a:latin typeface="Courier New" pitchFamily="49" charset="0"/>
                <a:cs typeface="Courier New" pitchFamily="49" charset="0"/>
              </a:rPr>
              <a:t>x = </a:t>
            </a:r>
            <a:r>
              <a:rPr lang="en-CA" sz="1600" dirty="0" err="1" smtClean="0">
                <a:latin typeface="Courier New" pitchFamily="49" charset="0"/>
                <a:cs typeface="Courier New" pitchFamily="49" charset="0"/>
              </a:rPr>
              <a:t>linspace</a:t>
            </a:r>
            <a:r>
              <a:rPr lang="en-CA" sz="1600" dirty="0" smtClean="0">
                <a:latin typeface="Courier New" pitchFamily="49" charset="0"/>
                <a:cs typeface="Courier New" pitchFamily="49" charset="0"/>
              </a:rPr>
              <a:t>(0, 2*pi, 1000);</a:t>
            </a:r>
          </a:p>
          <a:p>
            <a:pPr>
              <a:defRPr/>
            </a:pPr>
            <a:r>
              <a:rPr lang="en-CA" sz="1600" dirty="0" smtClean="0">
                <a:latin typeface="Courier New" pitchFamily="49" charset="0"/>
                <a:cs typeface="Courier New" pitchFamily="49" charset="0"/>
              </a:rPr>
              <a:t>y = sin(x);</a:t>
            </a:r>
          </a:p>
          <a:p>
            <a:pPr>
              <a:defRPr/>
            </a:pPr>
            <a:r>
              <a:rPr lang="en-CA" sz="1600" dirty="0" smtClean="0">
                <a:latin typeface="Courier New" pitchFamily="49" charset="0"/>
                <a:cs typeface="Courier New" pitchFamily="49" charset="0"/>
              </a:rPr>
              <a:t>plot(</a:t>
            </a:r>
            <a:r>
              <a:rPr lang="en-CA" sz="1600" dirty="0" err="1" smtClean="0">
                <a:latin typeface="Courier New" pitchFamily="49" charset="0"/>
                <a:cs typeface="Courier New" pitchFamily="49" charset="0"/>
              </a:rPr>
              <a:t>x,y</a:t>
            </a:r>
            <a:r>
              <a:rPr lang="en-CA" sz="1600" dirty="0" smtClean="0">
                <a:latin typeface="Courier New" pitchFamily="49" charset="0"/>
                <a:cs typeface="Courier New" pitchFamily="49" charset="0"/>
              </a:rPr>
              <a:t>);</a:t>
            </a:r>
          </a:p>
          <a:p>
            <a:pPr>
              <a:defRPr/>
            </a:pPr>
            <a:endParaRPr lang="en-CA" sz="1600" dirty="0" smtClean="0">
              <a:latin typeface="Courier New" pitchFamily="49" charset="0"/>
              <a:cs typeface="Courier New" pitchFamily="49" charset="0"/>
            </a:endParaRPr>
          </a:p>
          <a:p>
            <a:pPr>
              <a:defRPr/>
            </a:pPr>
            <a:r>
              <a:rPr lang="en-CA" sz="1600" dirty="0" err="1" smtClean="0">
                <a:latin typeface="Courier New" pitchFamily="49" charset="0"/>
                <a:cs typeface="Courier New" pitchFamily="49" charset="0"/>
              </a:rPr>
              <a:t>xlimits</a:t>
            </a:r>
            <a:r>
              <a:rPr lang="en-CA" sz="1600" dirty="0" smtClean="0">
                <a:latin typeface="Courier New" pitchFamily="49" charset="0"/>
                <a:cs typeface="Courier New" pitchFamily="49" charset="0"/>
              </a:rPr>
              <a:t> = get(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XLim</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a:t>
            </a:r>
          </a:p>
          <a:p>
            <a:pPr>
              <a:spcAft>
                <a:spcPts val="0"/>
              </a:spcAft>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XLim</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xlimits</a:t>
            </a:r>
            <a:r>
              <a:rPr lang="en-CA" sz="1600" dirty="0" smtClean="0">
                <a:latin typeface="Courier New" pitchFamily="49" charset="0"/>
                <a:cs typeface="Courier New" pitchFamily="49" charset="0"/>
              </a:rPr>
              <a:t>(1), 2*pi])</a:t>
            </a:r>
          </a:p>
          <a:p>
            <a:pPr>
              <a:spcAft>
                <a:spcPts val="1200"/>
              </a:spcAft>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YLim</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[-1.2, 1.2])</a:t>
            </a:r>
          </a:p>
          <a:p>
            <a:pPr marL="0" indent="0">
              <a:spcAft>
                <a:spcPts val="0"/>
              </a:spcAft>
              <a:buFont typeface="Arial" pitchFamily="34" charset="0"/>
              <a:buChar char="•"/>
              <a:defRPr/>
            </a:pPr>
            <a:r>
              <a:rPr lang="en-CA" sz="1600" dirty="0" smtClean="0">
                <a:cs typeface="Courier New" pitchFamily="49" charset="0"/>
              </a:rPr>
              <a:t> We use the </a:t>
            </a:r>
            <a:r>
              <a:rPr lang="en-CA" sz="1600" dirty="0" smtClean="0">
                <a:latin typeface="Courier New" pitchFamily="49" charset="0"/>
                <a:cs typeface="Courier New" pitchFamily="49" charset="0"/>
              </a:rPr>
              <a:t>get</a:t>
            </a:r>
            <a:r>
              <a:rPr lang="en-CA" sz="1600" dirty="0" smtClean="0">
                <a:cs typeface="Courier New" pitchFamily="49" charset="0"/>
              </a:rPr>
              <a:t> command to fetch the x-axis limits since we want to keep the left limit determined automatically by MATLAB.</a:t>
            </a:r>
          </a:p>
          <a:p>
            <a:pPr marL="0" indent="0">
              <a:spcAft>
                <a:spcPts val="0"/>
              </a:spcAft>
              <a:buFont typeface="Arial" pitchFamily="34" charset="0"/>
              <a:buChar char="•"/>
              <a:defRPr/>
            </a:pPr>
            <a:r>
              <a:rPr lang="en-CA" sz="1600" dirty="0" smtClean="0">
                <a:cs typeface="Courier New" pitchFamily="49" charset="0"/>
              </a:rPr>
              <a:t> The new x-axis range is [0, 2</a:t>
            </a:r>
            <a:r>
              <a:rPr lang="el-GR" sz="1600" dirty="0" smtClean="0">
                <a:cs typeface="Courier New" pitchFamily="49" charset="0"/>
              </a:rPr>
              <a:t>π</a:t>
            </a:r>
            <a:r>
              <a:rPr lang="en-CA" sz="1600" dirty="0" smtClean="0">
                <a:cs typeface="Courier New" pitchFamily="49" charset="0"/>
              </a:rPr>
              <a:t>] and the new y-axis range is [-1.2, 1.2].</a:t>
            </a:r>
          </a:p>
          <a:p>
            <a:pPr marL="0" indent="0">
              <a:defRPr/>
            </a:pPr>
            <a:endParaRPr lang="en-CA" sz="1600" dirty="0" smtClean="0"/>
          </a:p>
        </p:txBody>
      </p:sp>
      <p:sp>
        <p:nvSpPr>
          <p:cNvPr id="25603" name="Title 2"/>
          <p:cNvSpPr>
            <a:spLocks noGrp="1"/>
          </p:cNvSpPr>
          <p:nvPr>
            <p:ph type="title"/>
          </p:nvPr>
        </p:nvSpPr>
        <p:spPr/>
        <p:txBody>
          <a:bodyPr/>
          <a:lstStyle/>
          <a:p>
            <a:r>
              <a:rPr lang="en-CA" altLang="en-US" smtClean="0"/>
              <a:t>AXES LIMITS</a:t>
            </a:r>
          </a:p>
        </p:txBody>
      </p:sp>
      <p:pic>
        <p:nvPicPr>
          <p:cNvPr id="25604" name="Picture 2" descr="C:\ENSC180 Development\Plotting\Slide 6 Plo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5763" y="2714625"/>
            <a:ext cx="2827337" cy="21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Another issue we had with the plot was the size of the number labels on the axes.</a:t>
            </a:r>
          </a:p>
          <a:p>
            <a:pPr marL="0" indent="0">
              <a:spcAft>
                <a:spcPts val="1200"/>
              </a:spcAft>
              <a:buFont typeface="Arial" pitchFamily="34" charset="0"/>
              <a:buChar char="•"/>
              <a:defRPr/>
            </a:pPr>
            <a:r>
              <a:rPr lang="en-CA" sz="1600" dirty="0" smtClean="0"/>
              <a:t> A quick look at the properties list of the axes object shows several font-related properties: </a:t>
            </a:r>
            <a:r>
              <a:rPr lang="en-CA" sz="1600" dirty="0" err="1" smtClean="0">
                <a:latin typeface="Courier New" pitchFamily="49" charset="0"/>
                <a:cs typeface="Courier New" pitchFamily="49" charset="0"/>
              </a:rPr>
              <a:t>FontName</a:t>
            </a:r>
            <a:r>
              <a:rPr lang="en-CA" sz="1600" dirty="0" smtClean="0"/>
              <a:t>, </a:t>
            </a:r>
            <a:r>
              <a:rPr lang="en-CA" sz="1600" dirty="0" err="1" smtClean="0">
                <a:latin typeface="Courier New" pitchFamily="49" charset="0"/>
                <a:cs typeface="Courier New" pitchFamily="49" charset="0"/>
              </a:rPr>
              <a:t>FontSize</a:t>
            </a:r>
            <a:r>
              <a:rPr lang="en-CA" sz="1600" dirty="0" smtClean="0"/>
              <a:t>, </a:t>
            </a:r>
            <a:r>
              <a:rPr lang="en-CA" sz="1600" dirty="0" err="1" smtClean="0">
                <a:latin typeface="Courier New" pitchFamily="49" charset="0"/>
                <a:cs typeface="Courier New" pitchFamily="49" charset="0"/>
              </a:rPr>
              <a:t>FontAngle</a:t>
            </a:r>
            <a:r>
              <a:rPr lang="en-CA" sz="1600" dirty="0" smtClean="0">
                <a:cs typeface="Courier New" pitchFamily="49" charset="0"/>
              </a:rPr>
              <a:t>, etc.</a:t>
            </a:r>
            <a:endParaRPr lang="en-CA" sz="1600" dirty="0" smtClean="0"/>
          </a:p>
          <a:p>
            <a:pPr marL="0" indent="0">
              <a:spcAft>
                <a:spcPts val="1200"/>
              </a:spcAft>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FontSize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25)</a:t>
            </a:r>
          </a:p>
          <a:p>
            <a:pPr marL="0" indent="0">
              <a:spcAft>
                <a:spcPts val="0"/>
              </a:spcAft>
              <a:buFont typeface="Arial" pitchFamily="34" charset="0"/>
              <a:buChar char="•"/>
              <a:defRPr/>
            </a:pPr>
            <a:r>
              <a:rPr lang="en-CA" sz="1600" dirty="0" smtClean="0"/>
              <a:t> Although this change makes the plot more</a:t>
            </a:r>
            <a:br>
              <a:rPr lang="en-CA" sz="1600" dirty="0" smtClean="0"/>
            </a:br>
            <a:r>
              <a:rPr lang="en-CA" sz="1600" dirty="0" smtClean="0"/>
              <a:t> viewable, the automatically-chosen x-axis </a:t>
            </a:r>
            <a:br>
              <a:rPr lang="en-CA" sz="1600" dirty="0" smtClean="0"/>
            </a:br>
            <a:r>
              <a:rPr lang="en-CA" sz="1600" dirty="0" smtClean="0"/>
              <a:t>tick labels remain irrelevant.</a:t>
            </a:r>
          </a:p>
          <a:p>
            <a:pPr marL="0" indent="0">
              <a:spcAft>
                <a:spcPts val="1200"/>
              </a:spcAft>
              <a:buFont typeface="Arial" pitchFamily="34" charset="0"/>
              <a:buChar char="•"/>
              <a:defRPr/>
            </a:pPr>
            <a:r>
              <a:rPr lang="en-CA" sz="1600" dirty="0" smtClean="0"/>
              <a:t> Since this is a sine curve, we may instead</a:t>
            </a:r>
            <a:br>
              <a:rPr lang="en-CA" sz="1600" dirty="0" smtClean="0"/>
            </a:br>
            <a:r>
              <a:rPr lang="en-CA" sz="1600" dirty="0" smtClean="0"/>
              <a:t>chose to label it in degrees at certain key points.</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XTick</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0:pi/2:2*pi)</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XTickLabel</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0:90:360)</a:t>
            </a:r>
          </a:p>
          <a:p>
            <a:pPr>
              <a:spcAft>
                <a:spcPts val="1200"/>
              </a:spcAft>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FontSize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25)</a:t>
            </a:r>
          </a:p>
          <a:p>
            <a:pPr marL="0" indent="0">
              <a:spcAft>
                <a:spcPts val="1200"/>
              </a:spcAft>
              <a:buFont typeface="Arial" pitchFamily="34" charset="0"/>
              <a:buChar char="•"/>
              <a:defRPr/>
            </a:pPr>
            <a:r>
              <a:rPr lang="en-CA" sz="1600" dirty="0" smtClean="0">
                <a:cs typeface="Courier New" pitchFamily="49" charset="0"/>
              </a:rPr>
              <a:t> </a:t>
            </a:r>
            <a:r>
              <a:rPr lang="en-CA" sz="1600" dirty="0" err="1" smtClean="0">
                <a:latin typeface="Courier New" pitchFamily="49" charset="0"/>
                <a:cs typeface="Courier New" pitchFamily="49" charset="0"/>
              </a:rPr>
              <a:t>XTick</a:t>
            </a:r>
            <a:r>
              <a:rPr lang="en-CA" sz="1600" dirty="0" smtClean="0">
                <a:cs typeface="Courier New" pitchFamily="49" charset="0"/>
              </a:rPr>
              <a:t> specifies the position (remember, we</a:t>
            </a:r>
            <a:br>
              <a:rPr lang="en-CA" sz="1600" dirty="0" smtClean="0">
                <a:cs typeface="Courier New" pitchFamily="49" charset="0"/>
              </a:rPr>
            </a:br>
            <a:r>
              <a:rPr lang="en-CA" sz="1600" dirty="0" smtClean="0">
                <a:cs typeface="Courier New" pitchFamily="49" charset="0"/>
              </a:rPr>
              <a:t>defined our x-axis vector in radians from 0 to 2</a:t>
            </a:r>
            <a:r>
              <a:rPr lang="el-GR" sz="1600" dirty="0" smtClean="0">
                <a:cs typeface="Courier New" pitchFamily="49" charset="0"/>
              </a:rPr>
              <a:t>π</a:t>
            </a:r>
            <a:r>
              <a:rPr lang="en-CA" sz="1600" dirty="0" smtClean="0">
                <a:cs typeface="Courier New" pitchFamily="49" charset="0"/>
              </a:rPr>
              <a:t>)</a:t>
            </a:r>
            <a:br>
              <a:rPr lang="en-CA" sz="1600" dirty="0" smtClean="0">
                <a:cs typeface="Courier New" pitchFamily="49" charset="0"/>
              </a:rPr>
            </a:br>
            <a:r>
              <a:rPr lang="en-CA" sz="1600" dirty="0" smtClean="0">
                <a:cs typeface="Courier New" pitchFamily="49" charset="0"/>
              </a:rPr>
              <a:t>of each label </a:t>
            </a:r>
            <a:r>
              <a:rPr lang="en-CA" sz="1600" dirty="0" err="1" smtClean="0">
                <a:latin typeface="Courier New" pitchFamily="49" charset="0"/>
                <a:cs typeface="Courier New" pitchFamily="49" charset="0"/>
              </a:rPr>
              <a:t>XTickLabel</a:t>
            </a:r>
            <a:r>
              <a:rPr lang="en-CA" sz="1600" dirty="0" smtClean="0">
                <a:cs typeface="Courier New" pitchFamily="49" charset="0"/>
              </a:rPr>
              <a:t>.</a:t>
            </a:r>
          </a:p>
          <a:p>
            <a:pPr marL="0" indent="0">
              <a:spcAft>
                <a:spcPts val="1200"/>
              </a:spcAft>
              <a:defRPr/>
            </a:pPr>
            <a:endParaRPr lang="en-CA" sz="1600" dirty="0" smtClean="0"/>
          </a:p>
        </p:txBody>
      </p:sp>
      <p:sp>
        <p:nvSpPr>
          <p:cNvPr id="26627" name="Title 2"/>
          <p:cNvSpPr>
            <a:spLocks noGrp="1"/>
          </p:cNvSpPr>
          <p:nvPr>
            <p:ph type="title"/>
          </p:nvPr>
        </p:nvSpPr>
        <p:spPr/>
        <p:txBody>
          <a:bodyPr/>
          <a:lstStyle/>
          <a:p>
            <a:r>
              <a:rPr lang="en-CA" altLang="en-US" smtClean="0"/>
              <a:t>AXES TICKS</a:t>
            </a:r>
          </a:p>
        </p:txBody>
      </p:sp>
      <p:pic>
        <p:nvPicPr>
          <p:cNvPr id="26628" name="Picture 5" descr="C:\ENSC180 Development\Plotting\Slide 7 Plot 2 bigger fon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1675" y="4056063"/>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6" descr="C:\ENSC180 Development\Plotting\Slide 7 Plot 1 bigger font.e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8975" y="2111375"/>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Suppose we want to label the x-axis in radians using the “</a:t>
            </a:r>
            <a:r>
              <a:rPr lang="el-GR" sz="1600" dirty="0" smtClean="0"/>
              <a:t>π</a:t>
            </a:r>
            <a:r>
              <a:rPr lang="en-CA" sz="1600" dirty="0" smtClean="0"/>
              <a:t>” character.</a:t>
            </a:r>
          </a:p>
          <a:p>
            <a:pPr marL="0" indent="0">
              <a:buFont typeface="Arial" pitchFamily="34" charset="0"/>
              <a:buChar char="•"/>
              <a:defRPr/>
            </a:pPr>
            <a:r>
              <a:rPr lang="en-CA" sz="1600" dirty="0" smtClean="0"/>
              <a:t> A simple way to accomplish this is by using the “Symbol” font, which maps English letters to Greek letters.</a:t>
            </a:r>
          </a:p>
          <a:p>
            <a:pPr marL="0" indent="0">
              <a:buFont typeface="Arial" pitchFamily="34" charset="0"/>
              <a:buChar char="•"/>
              <a:defRPr/>
            </a:pPr>
            <a:r>
              <a:rPr lang="en-CA" sz="1600" dirty="0" smtClean="0"/>
              <a:t> Using this font, the character “p” corresponds to the character “</a:t>
            </a:r>
            <a:r>
              <a:rPr lang="el-GR" sz="1600" dirty="0" smtClean="0"/>
              <a:t>π</a:t>
            </a:r>
            <a:r>
              <a:rPr lang="en-CA" sz="1600" dirty="0" smtClean="0"/>
              <a:t>”</a:t>
            </a:r>
          </a:p>
          <a:p>
            <a:pPr marL="0" indent="0">
              <a:spcAft>
                <a:spcPts val="1200"/>
              </a:spcAft>
              <a:buFont typeface="Arial" pitchFamily="34" charset="0"/>
              <a:buChar char="•"/>
              <a:defRPr/>
            </a:pPr>
            <a:r>
              <a:rPr lang="en-CA" sz="1600" dirty="0" smtClean="0"/>
              <a:t> This time, we must specify </a:t>
            </a:r>
            <a:r>
              <a:rPr lang="en-CA" sz="1600" dirty="0" err="1" smtClean="0"/>
              <a:t>XTickLabel</a:t>
            </a:r>
            <a:r>
              <a:rPr lang="en-CA" sz="1600" dirty="0" smtClean="0"/>
              <a:t> using a cell array of strings.</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XTick</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0:pi/2:2*pi)</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FontName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'symbol'</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XTickLabel</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'0'</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'p/2'</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'p'</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'3p/2'</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'2p'</a:t>
            </a:r>
            <a:r>
              <a:rPr lang="en-CA" sz="1600" dirty="0" smtClean="0">
                <a:latin typeface="Courier New" pitchFamily="49" charset="0"/>
                <a:cs typeface="Courier New" pitchFamily="49" charset="0"/>
              </a:rPr>
              <a:t>})</a:t>
            </a:r>
          </a:p>
          <a:p>
            <a:pPr>
              <a:spcAft>
                <a:spcPts val="1200"/>
              </a:spcAft>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gca</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FontSize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25)</a:t>
            </a:r>
          </a:p>
          <a:p>
            <a:pPr marL="0" indent="0">
              <a:spcAft>
                <a:spcPts val="0"/>
              </a:spcAft>
              <a:buFont typeface="Arial" pitchFamily="34" charset="0"/>
              <a:buChar char="•"/>
              <a:defRPr/>
            </a:pPr>
            <a:r>
              <a:rPr lang="en-CA" sz="1600" dirty="0" smtClean="0">
                <a:cs typeface="Courier New" pitchFamily="49" charset="0"/>
              </a:rPr>
              <a:t> Another method uses a </a:t>
            </a:r>
            <a:r>
              <a:rPr lang="en-CA" sz="1600" dirty="0" err="1" smtClean="0">
                <a:cs typeface="Courier New" pitchFamily="49" charset="0"/>
              </a:rPr>
              <a:t>LaTeX</a:t>
            </a:r>
            <a:r>
              <a:rPr lang="en-CA" sz="1600" dirty="0" smtClean="0">
                <a:cs typeface="Courier New" pitchFamily="49" charset="0"/>
              </a:rPr>
              <a:t> interpreter to</a:t>
            </a:r>
            <a:br>
              <a:rPr lang="en-CA" sz="1600" dirty="0" smtClean="0">
                <a:cs typeface="Courier New" pitchFamily="49" charset="0"/>
              </a:rPr>
            </a:br>
            <a:r>
              <a:rPr lang="en-CA" sz="1600" dirty="0" smtClean="0">
                <a:cs typeface="Courier New" pitchFamily="49" charset="0"/>
              </a:rPr>
              <a:t>format the axes.</a:t>
            </a:r>
          </a:p>
          <a:p>
            <a:pPr marL="0" indent="0">
              <a:spcAft>
                <a:spcPts val="0"/>
              </a:spcAft>
              <a:buFont typeface="Arial" pitchFamily="34" charset="0"/>
              <a:buChar char="•"/>
              <a:defRPr/>
            </a:pPr>
            <a:r>
              <a:rPr lang="en-CA" sz="1600" dirty="0" smtClean="0">
                <a:cs typeface="Courier New" pitchFamily="49" charset="0"/>
              </a:rPr>
              <a:t> This method has been automated in a</a:t>
            </a:r>
            <a:br>
              <a:rPr lang="en-CA" sz="1600" dirty="0" smtClean="0">
                <a:cs typeface="Courier New" pitchFamily="49" charset="0"/>
              </a:rPr>
            </a:br>
            <a:r>
              <a:rPr lang="en-CA" sz="1600" dirty="0" smtClean="0">
                <a:cs typeface="Courier New" pitchFamily="49" charset="0"/>
              </a:rPr>
              <a:t>publicly-available MATLAB function</a:t>
            </a:r>
            <a:br>
              <a:rPr lang="en-CA" sz="1600" dirty="0" smtClean="0">
                <a:cs typeface="Courier New" pitchFamily="49" charset="0"/>
              </a:rPr>
            </a:br>
            <a:r>
              <a:rPr lang="en-CA" sz="1600" dirty="0" err="1" smtClean="0">
                <a:latin typeface="Courier New" pitchFamily="49" charset="0"/>
                <a:cs typeface="Courier New" pitchFamily="49" charset="0"/>
              </a:rPr>
              <a:t>format_ticks.m</a:t>
            </a:r>
            <a:r>
              <a:rPr lang="en-CA" sz="1600" dirty="0" smtClean="0">
                <a:cs typeface="Courier New" pitchFamily="49" charset="0"/>
              </a:rPr>
              <a:t>, which is available on the</a:t>
            </a:r>
            <a:br>
              <a:rPr lang="en-CA" sz="1600" dirty="0" smtClean="0">
                <a:cs typeface="Courier New" pitchFamily="49" charset="0"/>
              </a:rPr>
            </a:br>
            <a:r>
              <a:rPr lang="en-CA" sz="1600" dirty="0" err="1" smtClean="0">
                <a:cs typeface="Courier New" pitchFamily="49" charset="0"/>
              </a:rPr>
              <a:t>MathWorks</a:t>
            </a:r>
            <a:r>
              <a:rPr lang="en-CA" sz="1600" dirty="0" smtClean="0">
                <a:cs typeface="Courier New" pitchFamily="49" charset="0"/>
              </a:rPr>
              <a:t> website.</a:t>
            </a:r>
          </a:p>
          <a:p>
            <a:pPr marL="0" indent="0">
              <a:spcAft>
                <a:spcPts val="1200"/>
              </a:spcAft>
              <a:defRPr/>
            </a:pPr>
            <a:endParaRPr lang="en-CA" sz="1600" dirty="0"/>
          </a:p>
        </p:txBody>
      </p:sp>
      <p:sp>
        <p:nvSpPr>
          <p:cNvPr id="27651" name="Title 2"/>
          <p:cNvSpPr>
            <a:spLocks noGrp="1"/>
          </p:cNvSpPr>
          <p:nvPr>
            <p:ph type="title"/>
          </p:nvPr>
        </p:nvSpPr>
        <p:spPr/>
        <p:txBody>
          <a:bodyPr/>
          <a:lstStyle/>
          <a:p>
            <a:r>
              <a:rPr lang="en-CA" altLang="en-US" smtClean="0"/>
              <a:t>AXES TICKS WITH STRINGS</a:t>
            </a:r>
          </a:p>
        </p:txBody>
      </p:sp>
      <p:pic>
        <p:nvPicPr>
          <p:cNvPr id="27652" name="Picture 2" descr="C:\ENSC180 Development\Plotting\Slide 8 Plo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825" y="4056063"/>
            <a:ext cx="26606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p:txBody>
          <a:bodyPr/>
          <a:lstStyle/>
          <a:p>
            <a:pPr marL="0" indent="0">
              <a:buFontTx/>
              <a:buChar char="•"/>
            </a:pPr>
            <a:r>
              <a:rPr lang="en-US" altLang="en-US" sz="1600" smtClean="0"/>
              <a:t> MATLAB includes various commands to conveniently format axis scaling:</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tight</a:t>
            </a:r>
            <a:r>
              <a:rPr lang="en-US" altLang="en-US" sz="1600" smtClean="0">
                <a:cs typeface="Courier New" pitchFamily="49" charset="0"/>
              </a:rPr>
              <a:t> </a:t>
            </a:r>
            <a:r>
              <a:rPr lang="en-US" altLang="en-US" sz="1600" smtClean="0"/>
              <a:t>– sets the axis limits to the range of the data.</a:t>
            </a:r>
          </a:p>
          <a:p>
            <a:pPr marL="400050" lvl="1" indent="0">
              <a:buFont typeface="Arial" pitchFamily="34" charset="0"/>
              <a:buChar char="•"/>
            </a:pPr>
            <a:r>
              <a:rPr lang="en-US" altLang="en-US" sz="1600" smtClean="0">
                <a:cs typeface="Courier New" pitchFamily="49" charset="0"/>
              </a:rPr>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equal</a:t>
            </a:r>
            <a:r>
              <a:rPr lang="en-US" altLang="en-US" sz="1600" smtClean="0"/>
              <a:t> – scales all axes equally.</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image</a:t>
            </a:r>
            <a:r>
              <a:rPr lang="en-US" altLang="en-US" sz="1600" smtClean="0"/>
              <a:t> – a combination of axis tight and axis equal.</a:t>
            </a:r>
          </a:p>
          <a:p>
            <a:pPr marL="0" indent="0">
              <a:buFontTx/>
              <a:buChar char="•"/>
            </a:pPr>
            <a:r>
              <a:rPr lang="en-US" altLang="en-US" sz="1600" smtClean="0"/>
              <a:t> Can be used to format axes without specifying a precise range for your data.</a:t>
            </a:r>
          </a:p>
          <a:p>
            <a:pPr marL="0" indent="0">
              <a:buFontTx/>
              <a:buChar char="•"/>
            </a:pPr>
            <a:endParaRPr lang="en-US" altLang="en-US" sz="1600" smtClean="0"/>
          </a:p>
          <a:p>
            <a:pPr marL="0" indent="0">
              <a:buFontTx/>
              <a:buChar char="•"/>
            </a:pPr>
            <a:r>
              <a:rPr lang="en-US" altLang="en-US" sz="1600" smtClean="0"/>
              <a:t> Other built-in axis modes include:</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ij</a:t>
            </a:r>
            <a:r>
              <a:rPr lang="en-US" altLang="en-US" sz="1600" smtClean="0"/>
              <a:t> – places the origin of the coordinate system in the upper left corner.</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xy</a:t>
            </a:r>
            <a:r>
              <a:rPr lang="en-US" altLang="en-US" sz="1600" smtClean="0"/>
              <a:t> – places the origin in the lower left corner (default).</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off</a:t>
            </a:r>
            <a:r>
              <a:rPr lang="en-US" altLang="en-US" sz="1600" smtClean="0"/>
              <a:t>, </a:t>
            </a:r>
            <a:r>
              <a:rPr lang="en-US" altLang="en-US" sz="1600" smtClean="0">
                <a:latin typeface="Courier New" pitchFamily="49" charset="0"/>
                <a:cs typeface="Courier New" pitchFamily="49" charset="0"/>
              </a:rPr>
              <a:t>axis </a:t>
            </a:r>
            <a:r>
              <a:rPr lang="en-US" altLang="en-US" sz="1600" smtClean="0">
                <a:solidFill>
                  <a:srgbClr val="CC00CC"/>
                </a:solidFill>
                <a:latin typeface="Courier New" pitchFamily="49" charset="0"/>
                <a:cs typeface="Courier New" pitchFamily="49" charset="0"/>
              </a:rPr>
              <a:t>on</a:t>
            </a:r>
            <a:r>
              <a:rPr lang="en-US" altLang="en-US" sz="1600" smtClean="0"/>
              <a:t> – toggle axis lines, tick marks, and labels.</a:t>
            </a:r>
          </a:p>
          <a:p>
            <a:pPr marL="400050" lvl="1" indent="0">
              <a:buFont typeface="Arial" pitchFamily="34" charset="0"/>
              <a:buChar char="•"/>
            </a:pPr>
            <a:endParaRPr lang="en-US" altLang="en-US" sz="1600" smtClean="0"/>
          </a:p>
          <a:p>
            <a:pPr marL="0" indent="0">
              <a:buFontTx/>
              <a:buChar char="•"/>
            </a:pPr>
            <a:endParaRPr lang="en-US" altLang="en-US" sz="1600" smtClean="0"/>
          </a:p>
        </p:txBody>
      </p:sp>
      <p:sp>
        <p:nvSpPr>
          <p:cNvPr id="28675" name="Title 2"/>
          <p:cNvSpPr>
            <a:spLocks noGrp="1"/>
          </p:cNvSpPr>
          <p:nvPr>
            <p:ph type="title"/>
          </p:nvPr>
        </p:nvSpPr>
        <p:spPr/>
        <p:txBody>
          <a:bodyPr/>
          <a:lstStyle/>
          <a:p>
            <a:r>
              <a:rPr lang="en-US" altLang="en-US" smtClean="0"/>
              <a:t>BUILT-IN AXIS MODES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The line object create by the </a:t>
            </a:r>
            <a:r>
              <a:rPr lang="en-CA" sz="1600" dirty="0" smtClean="0">
                <a:latin typeface="Courier New" pitchFamily="49" charset="0"/>
                <a:cs typeface="Courier New" pitchFamily="49" charset="0"/>
              </a:rPr>
              <a:t>plot</a:t>
            </a:r>
            <a:r>
              <a:rPr lang="en-CA" sz="1600" dirty="0" smtClean="0"/>
              <a:t> function can also be modified using the same methods; for example, let’s make it a thick, green, dash-dot line.</a:t>
            </a:r>
          </a:p>
          <a:p>
            <a:pPr marL="0" indent="0">
              <a:spcAft>
                <a:spcPts val="1200"/>
              </a:spcAft>
              <a:buFont typeface="Arial" pitchFamily="34" charset="0"/>
              <a:buChar char="•"/>
              <a:defRPr/>
            </a:pPr>
            <a:r>
              <a:rPr lang="en-CA" sz="1600" dirty="0" smtClean="0"/>
              <a:t> First, obtain a handle for the line object by giving an output to the plot command:</a:t>
            </a:r>
          </a:p>
          <a:p>
            <a:pPr marL="0" indent="0">
              <a:defRPr/>
            </a:pPr>
            <a:r>
              <a:rPr lang="en-CA" sz="1600" dirty="0" smtClean="0">
                <a:latin typeface="Courier New" pitchFamily="49" charset="0"/>
                <a:cs typeface="Courier New" pitchFamily="49" charset="0"/>
              </a:rPr>
              <a:t>h = plot(</a:t>
            </a:r>
            <a:r>
              <a:rPr lang="en-CA" sz="1600" dirty="0" err="1" smtClean="0">
                <a:latin typeface="Courier New" pitchFamily="49" charset="0"/>
                <a:cs typeface="Courier New" pitchFamily="49" charset="0"/>
              </a:rPr>
              <a:t>x,y</a:t>
            </a:r>
            <a:r>
              <a:rPr lang="en-CA" sz="1600" dirty="0" smtClean="0">
                <a:latin typeface="Courier New" pitchFamily="49" charset="0"/>
                <a:cs typeface="Courier New" pitchFamily="49" charset="0"/>
              </a:rPr>
              <a:t>);</a:t>
            </a:r>
            <a:br>
              <a:rPr lang="en-CA" sz="1600" dirty="0" smtClean="0">
                <a:latin typeface="Courier New" pitchFamily="49" charset="0"/>
                <a:cs typeface="Courier New" pitchFamily="49" charset="0"/>
              </a:rPr>
            </a:br>
            <a:r>
              <a:rPr lang="en-CA" sz="1600" dirty="0" smtClean="0">
                <a:latin typeface="Courier New" pitchFamily="49" charset="0"/>
                <a:cs typeface="Courier New" pitchFamily="49" charset="0"/>
              </a:rPr>
              <a:t>set(h,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LineStyle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0000CC"/>
                </a:solidFill>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LineWidth</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7.0, </a:t>
            </a:r>
            <a:r>
              <a:rPr lang="en-CA" sz="1600" dirty="0" smtClean="0">
                <a:solidFill>
                  <a:srgbClr val="0000CC"/>
                </a:solidFill>
                <a:latin typeface="Courier New" pitchFamily="49" charset="0"/>
                <a:cs typeface="Courier New" pitchFamily="49" charset="0"/>
              </a:rPr>
              <a:t>...</a:t>
            </a:r>
          </a:p>
          <a:p>
            <a:pPr>
              <a:spcAft>
                <a:spcPts val="1200"/>
              </a:spcAft>
              <a:defRPr/>
            </a:pP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'Color'</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'g'</a:t>
            </a:r>
            <a:r>
              <a:rPr lang="en-CA" sz="1600" dirty="0" smtClean="0">
                <a:latin typeface="Courier New" pitchFamily="49" charset="0"/>
                <a:cs typeface="Courier New" pitchFamily="49" charset="0"/>
              </a:rPr>
              <a:t>)</a:t>
            </a:r>
          </a:p>
          <a:p>
            <a:pPr marL="0" indent="0">
              <a:spcAft>
                <a:spcPts val="1200"/>
              </a:spcAft>
              <a:buFont typeface="Arial" pitchFamily="34" charset="0"/>
              <a:buChar char="•"/>
              <a:defRPr/>
            </a:pPr>
            <a:r>
              <a:rPr lang="en-CA" sz="1600" dirty="0" smtClean="0">
                <a:cs typeface="Courier New" pitchFamily="49" charset="0"/>
              </a:rPr>
              <a:t> A more brief way to accomplish this would </a:t>
            </a:r>
            <a:br>
              <a:rPr lang="en-CA" sz="1600" dirty="0" smtClean="0">
                <a:cs typeface="Courier New" pitchFamily="49" charset="0"/>
              </a:rPr>
            </a:br>
            <a:r>
              <a:rPr lang="en-CA" sz="1600" dirty="0" smtClean="0">
                <a:cs typeface="Courier New" pitchFamily="49" charset="0"/>
              </a:rPr>
              <a:t>be to specify these attributes from the </a:t>
            </a:r>
            <a:r>
              <a:rPr lang="en-CA" sz="1600" dirty="0" smtClean="0">
                <a:latin typeface="Courier New" pitchFamily="49" charset="0"/>
                <a:cs typeface="Courier New" pitchFamily="49" charset="0"/>
              </a:rPr>
              <a:t>plot</a:t>
            </a:r>
            <a:br>
              <a:rPr lang="en-CA" sz="1600" dirty="0" smtClean="0">
                <a:latin typeface="Courier New" pitchFamily="49" charset="0"/>
                <a:cs typeface="Courier New" pitchFamily="49" charset="0"/>
              </a:rPr>
            </a:br>
            <a:r>
              <a:rPr lang="en-CA" sz="1600" dirty="0" smtClean="0">
                <a:cs typeface="Courier New" pitchFamily="49" charset="0"/>
              </a:rPr>
              <a:t>command directly:</a:t>
            </a:r>
          </a:p>
          <a:p>
            <a:pPr>
              <a:defRPr/>
            </a:pPr>
            <a:r>
              <a:rPr lang="en-CA" sz="1600" dirty="0" smtClean="0">
                <a:latin typeface="Courier New" pitchFamily="49" charset="0"/>
                <a:cs typeface="Courier New" pitchFamily="49" charset="0"/>
              </a:rPr>
              <a:t>plot(</a:t>
            </a:r>
            <a:r>
              <a:rPr lang="en-CA" sz="1600" dirty="0" err="1" smtClean="0">
                <a:latin typeface="Courier New" pitchFamily="49" charset="0"/>
                <a:cs typeface="Courier New" pitchFamily="49" charset="0"/>
              </a:rPr>
              <a:t>x,y</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LineStyle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0000CC"/>
                </a:solidFill>
                <a:latin typeface="Courier New" pitchFamily="49" charset="0"/>
                <a:cs typeface="Courier New" pitchFamily="49" charset="0"/>
              </a:rPr>
              <a:t>...</a:t>
            </a:r>
          </a:p>
          <a:p>
            <a:pPr>
              <a:spcAft>
                <a:spcPts val="1200"/>
              </a:spcAft>
              <a:defRPr/>
            </a:pP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LineWidth</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7.0, </a:t>
            </a:r>
            <a:r>
              <a:rPr lang="en-CA" sz="1600" dirty="0" smtClean="0">
                <a:solidFill>
                  <a:srgbClr val="CC00CC"/>
                </a:solidFill>
                <a:latin typeface="Courier New" pitchFamily="49" charset="0"/>
                <a:cs typeface="Courier New" pitchFamily="49" charset="0"/>
              </a:rPr>
              <a:t>'Color'</a:t>
            </a:r>
            <a:r>
              <a:rPr lang="en-CA" sz="1600" dirty="0" smtClean="0">
                <a:latin typeface="Courier New" pitchFamily="49" charset="0"/>
                <a:cs typeface="Courier New" pitchFamily="49" charset="0"/>
              </a:rPr>
              <a:t>, 'g')</a:t>
            </a:r>
          </a:p>
          <a:p>
            <a:pPr marL="0" indent="0">
              <a:spcAft>
                <a:spcPts val="1200"/>
              </a:spcAft>
              <a:buFont typeface="Arial" pitchFamily="34" charset="0"/>
              <a:buChar char="•"/>
              <a:defRPr/>
            </a:pPr>
            <a:r>
              <a:rPr lang="en-CA" sz="1600" dirty="0" smtClean="0">
                <a:cs typeface="Courier New" pitchFamily="49" charset="0"/>
              </a:rPr>
              <a:t> Or, even simpler:</a:t>
            </a:r>
          </a:p>
          <a:p>
            <a:pPr marL="0" indent="0">
              <a:spcAft>
                <a:spcPts val="1200"/>
              </a:spcAft>
              <a:defRPr/>
            </a:pPr>
            <a:r>
              <a:rPr lang="en-CA" sz="1600" dirty="0" smtClean="0">
                <a:latin typeface="Courier New" pitchFamily="49" charset="0"/>
                <a:cs typeface="Courier New" pitchFamily="49" charset="0"/>
              </a:rPr>
              <a:t>plot(</a:t>
            </a:r>
            <a:r>
              <a:rPr lang="en-CA" sz="1600" dirty="0" err="1" smtClean="0">
                <a:latin typeface="Courier New" pitchFamily="49" charset="0"/>
                <a:cs typeface="Courier New" pitchFamily="49" charset="0"/>
              </a:rPr>
              <a:t>x,y</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'-.g'</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LineWidth</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7.0)</a:t>
            </a:r>
          </a:p>
          <a:p>
            <a:pPr marL="0" indent="0">
              <a:spcAft>
                <a:spcPts val="1200"/>
              </a:spcAft>
              <a:defRPr/>
            </a:pPr>
            <a:endParaRPr lang="en-CA" sz="1600" dirty="0" smtClean="0">
              <a:cs typeface="Courier New" pitchFamily="49" charset="0"/>
            </a:endParaRPr>
          </a:p>
          <a:p>
            <a:pPr marL="0" indent="0">
              <a:spcAft>
                <a:spcPts val="0"/>
              </a:spcAft>
              <a:defRPr/>
            </a:pPr>
            <a:endParaRPr lang="en-CA" sz="1600" dirty="0" smtClean="0"/>
          </a:p>
        </p:txBody>
      </p:sp>
      <p:sp>
        <p:nvSpPr>
          <p:cNvPr id="29699" name="Title 2"/>
          <p:cNvSpPr>
            <a:spLocks noGrp="1"/>
          </p:cNvSpPr>
          <p:nvPr>
            <p:ph type="title"/>
          </p:nvPr>
        </p:nvSpPr>
        <p:spPr/>
        <p:txBody>
          <a:bodyPr/>
          <a:lstStyle/>
          <a:p>
            <a:r>
              <a:rPr lang="en-CA" altLang="en-US" smtClean="0"/>
              <a:t>LINE SPECIFICATION</a:t>
            </a:r>
          </a:p>
        </p:txBody>
      </p:sp>
      <p:pic>
        <p:nvPicPr>
          <p:cNvPr id="29700" name="Picture 3" descr="C:\ENSC180 Development\Plotting\Slide 9 Plo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7300" y="2343150"/>
            <a:ext cx="3192463"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Whenever a plotting function is called (e.g. </a:t>
            </a:r>
            <a:r>
              <a:rPr lang="en-CA" sz="1600" dirty="0" smtClean="0">
                <a:latin typeface="Courier New" pitchFamily="49" charset="0"/>
                <a:cs typeface="Courier New" pitchFamily="49" charset="0"/>
              </a:rPr>
              <a:t>plot</a:t>
            </a:r>
            <a:r>
              <a:rPr lang="en-CA" sz="1600" dirty="0" smtClean="0"/>
              <a:t>), a figure object is automatically created for the graph.</a:t>
            </a:r>
          </a:p>
          <a:p>
            <a:pPr marL="0" indent="0">
              <a:buFont typeface="Arial" pitchFamily="34" charset="0"/>
              <a:buChar char="•"/>
              <a:defRPr/>
            </a:pPr>
            <a:r>
              <a:rPr lang="en-CA" sz="1600" dirty="0" smtClean="0"/>
              <a:t> Any subsequent call to a plotting function will overwrite the current figure with a new graph.</a:t>
            </a:r>
          </a:p>
          <a:p>
            <a:pPr marL="0" indent="0">
              <a:spcAft>
                <a:spcPts val="1200"/>
              </a:spcAft>
              <a:buFont typeface="Arial" pitchFamily="34" charset="0"/>
              <a:buChar char="•"/>
              <a:defRPr/>
            </a:pPr>
            <a:r>
              <a:rPr lang="en-CA" sz="1600" dirty="0" smtClean="0"/>
              <a:t> In the case where multiple plots need to be generated, a new figure object needs created before each call to a plotting function:</a:t>
            </a:r>
          </a:p>
          <a:p>
            <a:pPr>
              <a:defRPr/>
            </a:pPr>
            <a:r>
              <a:rPr lang="en-CA" sz="1600" dirty="0" smtClean="0">
                <a:latin typeface="Courier New" pitchFamily="49" charset="0"/>
                <a:cs typeface="Courier New" pitchFamily="49" charset="0"/>
              </a:rPr>
              <a:t>x = -10:0.1:10;</a:t>
            </a:r>
          </a:p>
          <a:p>
            <a:pPr>
              <a:defRPr/>
            </a:pPr>
            <a:r>
              <a:rPr lang="en-CA" sz="1600" dirty="0" smtClean="0">
                <a:latin typeface="Courier New" pitchFamily="49" charset="0"/>
                <a:cs typeface="Courier New" pitchFamily="49" charset="0"/>
              </a:rPr>
              <a:t>y1 = x^2 - 8;</a:t>
            </a:r>
          </a:p>
          <a:p>
            <a:pPr>
              <a:defRPr/>
            </a:pPr>
            <a:r>
              <a:rPr lang="en-CA" sz="1600" dirty="0" smtClean="0">
                <a:latin typeface="Courier New" pitchFamily="49" charset="0"/>
                <a:cs typeface="Courier New" pitchFamily="49" charset="0"/>
              </a:rPr>
              <a:t>y2 = exp(x);</a:t>
            </a:r>
          </a:p>
          <a:p>
            <a:pPr>
              <a:defRPr/>
            </a:pPr>
            <a:r>
              <a:rPr lang="en-CA" sz="1600" dirty="0" smtClean="0">
                <a:latin typeface="Courier New" pitchFamily="49" charset="0"/>
                <a:cs typeface="Courier New" pitchFamily="49" charset="0"/>
              </a:rPr>
              <a:t>figure, plot(x,y1)</a:t>
            </a:r>
          </a:p>
          <a:p>
            <a:pPr>
              <a:spcAft>
                <a:spcPts val="1200"/>
              </a:spcAft>
              <a:defRPr/>
            </a:pPr>
            <a:r>
              <a:rPr lang="en-CA" sz="1600" dirty="0" smtClean="0">
                <a:latin typeface="Courier New" pitchFamily="49" charset="0"/>
                <a:cs typeface="Courier New" pitchFamily="49" charset="0"/>
              </a:rPr>
              <a:t>figure, plot(x,y2)</a:t>
            </a:r>
          </a:p>
          <a:p>
            <a:pPr marL="0" indent="0">
              <a:spcAft>
                <a:spcPts val="0"/>
              </a:spcAft>
              <a:buFont typeface="Arial" pitchFamily="34" charset="0"/>
              <a:buChar char="•"/>
              <a:defRPr/>
            </a:pPr>
            <a:r>
              <a:rPr lang="en-CA" sz="1600" dirty="0" smtClean="0"/>
              <a:t> A new figure window with default properties is created simply by calling </a:t>
            </a:r>
            <a:r>
              <a:rPr lang="en-CA" sz="1600" dirty="0" smtClean="0">
                <a:latin typeface="Courier New" pitchFamily="49" charset="0"/>
                <a:cs typeface="Courier New" pitchFamily="49" charset="0"/>
              </a:rPr>
              <a:t>figure</a:t>
            </a:r>
            <a:r>
              <a:rPr lang="en-CA" sz="1600" dirty="0" smtClean="0"/>
              <a:t>.</a:t>
            </a:r>
          </a:p>
          <a:p>
            <a:pPr marL="0" indent="0">
              <a:spcAft>
                <a:spcPts val="0"/>
              </a:spcAft>
              <a:buFont typeface="Arial" pitchFamily="34" charset="0"/>
              <a:buChar char="•"/>
              <a:defRPr/>
            </a:pPr>
            <a:r>
              <a:rPr lang="en-CA" sz="1600" dirty="0" smtClean="0"/>
              <a:t> Be careful when formatting figure objects using the </a:t>
            </a:r>
            <a:r>
              <a:rPr lang="en-CA" sz="1600" dirty="0" err="1" smtClean="0">
                <a:latin typeface="Courier New" pitchFamily="49" charset="0"/>
                <a:cs typeface="Courier New" pitchFamily="49" charset="0"/>
              </a:rPr>
              <a:t>gcf</a:t>
            </a:r>
            <a:r>
              <a:rPr lang="en-CA" sz="1600" dirty="0" smtClean="0"/>
              <a:t> handle, as it refers to the most recently created figure object.</a:t>
            </a:r>
            <a:endParaRPr lang="en-CA" sz="1600" dirty="0"/>
          </a:p>
        </p:txBody>
      </p:sp>
      <p:sp>
        <p:nvSpPr>
          <p:cNvPr id="30723" name="Title 2"/>
          <p:cNvSpPr>
            <a:spLocks noGrp="1"/>
          </p:cNvSpPr>
          <p:nvPr>
            <p:ph type="title"/>
          </p:nvPr>
        </p:nvSpPr>
        <p:spPr/>
        <p:txBody>
          <a:bodyPr/>
          <a:lstStyle/>
          <a:p>
            <a:r>
              <a:rPr lang="en-CA" altLang="en-US" smtClean="0"/>
              <a:t>MULTIPLE PLOTS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Suppose we want to have multiple plots on one figure.</a:t>
            </a:r>
          </a:p>
          <a:p>
            <a:pPr marL="0" indent="0">
              <a:spcAft>
                <a:spcPts val="1200"/>
              </a:spcAft>
              <a:buFont typeface="Arial" pitchFamily="34" charset="0"/>
              <a:buChar char="•"/>
              <a:defRPr/>
            </a:pPr>
            <a:r>
              <a:rPr lang="en-CA" sz="1600" dirty="0" smtClean="0"/>
              <a:t> The function </a:t>
            </a:r>
            <a:r>
              <a:rPr lang="en-CA" sz="1600" dirty="0" smtClean="0">
                <a:latin typeface="Courier New" pitchFamily="49" charset="0"/>
                <a:cs typeface="Courier New" pitchFamily="49" charset="0"/>
              </a:rPr>
              <a:t>subplot(</a:t>
            </a:r>
            <a:r>
              <a:rPr lang="en-CA" sz="1600" dirty="0" err="1" smtClean="0">
                <a:latin typeface="Courier New" pitchFamily="49" charset="0"/>
                <a:cs typeface="Courier New" pitchFamily="49" charset="0"/>
              </a:rPr>
              <a:t>m,n,p</a:t>
            </a:r>
            <a:r>
              <a:rPr lang="en-CA" sz="1600" dirty="0" smtClean="0">
                <a:latin typeface="Courier New" pitchFamily="49" charset="0"/>
                <a:cs typeface="Courier New" pitchFamily="49" charset="0"/>
              </a:rPr>
              <a:t>)</a:t>
            </a:r>
            <a:r>
              <a:rPr lang="en-CA" sz="1600" dirty="0" smtClean="0"/>
              <a:t> divides the figure window into an </a:t>
            </a:r>
            <a:r>
              <a:rPr lang="en-CA" sz="1600" dirty="0" smtClean="0">
                <a:latin typeface="Courier New" pitchFamily="49" charset="0"/>
                <a:cs typeface="Courier New" pitchFamily="49" charset="0"/>
              </a:rPr>
              <a:t>m</a:t>
            </a:r>
            <a:r>
              <a:rPr lang="en-CA" sz="1600" dirty="0" smtClean="0"/>
              <a:t>-by-</a:t>
            </a:r>
            <a:r>
              <a:rPr lang="en-CA" sz="1600" dirty="0" smtClean="0">
                <a:latin typeface="Courier New" pitchFamily="49" charset="0"/>
                <a:cs typeface="Courier New" pitchFamily="49" charset="0"/>
              </a:rPr>
              <a:t>n</a:t>
            </a:r>
            <a:r>
              <a:rPr lang="en-CA" sz="1600" dirty="0" smtClean="0"/>
              <a:t> grid and creates an axis in the </a:t>
            </a:r>
            <a:r>
              <a:rPr lang="en-CA" sz="1600" dirty="0" err="1" smtClean="0">
                <a:latin typeface="Courier New" pitchFamily="49" charset="0"/>
                <a:cs typeface="Courier New" pitchFamily="49" charset="0"/>
              </a:rPr>
              <a:t>p</a:t>
            </a:r>
            <a:r>
              <a:rPr lang="en-CA" sz="1600" baseline="30000" dirty="0" err="1" smtClean="0"/>
              <a:t>th</a:t>
            </a:r>
            <a:r>
              <a:rPr lang="en-CA" sz="1600" dirty="0" smtClean="0"/>
              <a:t> location:</a:t>
            </a:r>
          </a:p>
          <a:p>
            <a:pPr>
              <a:defRPr/>
            </a:pPr>
            <a:r>
              <a:rPr lang="en-CA" sz="1600" dirty="0" smtClean="0">
                <a:latin typeface="Courier New" pitchFamily="49" charset="0"/>
                <a:cs typeface="Courier New" pitchFamily="49" charset="0"/>
              </a:rPr>
              <a:t>subplot(2,2,1)</a:t>
            </a:r>
          </a:p>
          <a:p>
            <a:pPr>
              <a:defRPr/>
            </a:pPr>
            <a:r>
              <a:rPr lang="en-CA" sz="1600" dirty="0" smtClean="0">
                <a:latin typeface="Courier New" pitchFamily="49" charset="0"/>
                <a:cs typeface="Courier New" pitchFamily="49" charset="0"/>
              </a:rPr>
              <a:t>text(.3,.5, </a:t>
            </a:r>
            <a:r>
              <a:rPr lang="en-CA" sz="1600" dirty="0" smtClean="0">
                <a:solidFill>
                  <a:srgbClr val="CC00CC"/>
                </a:solidFill>
                <a:latin typeface="Courier New" pitchFamily="49" charset="0"/>
                <a:cs typeface="Courier New" pitchFamily="49" charset="0"/>
              </a:rPr>
              <a:t>'Subplot #1'</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subplot(2,2,2)</a:t>
            </a:r>
          </a:p>
          <a:p>
            <a:pPr>
              <a:defRPr/>
            </a:pPr>
            <a:r>
              <a:rPr lang="en-CA" sz="1600" dirty="0" smtClean="0">
                <a:latin typeface="Courier New" pitchFamily="49" charset="0"/>
                <a:cs typeface="Courier New" pitchFamily="49" charset="0"/>
              </a:rPr>
              <a:t>text(.3,.5, </a:t>
            </a:r>
            <a:r>
              <a:rPr lang="en-CA" sz="1600" dirty="0" smtClean="0">
                <a:solidFill>
                  <a:srgbClr val="CC00CC"/>
                </a:solidFill>
                <a:latin typeface="Courier New" pitchFamily="49" charset="0"/>
                <a:cs typeface="Courier New" pitchFamily="49" charset="0"/>
              </a:rPr>
              <a:t>'Subplot #2'</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subplot(2,2,3)</a:t>
            </a:r>
          </a:p>
          <a:p>
            <a:pPr>
              <a:defRPr/>
            </a:pPr>
            <a:r>
              <a:rPr lang="en-CA" sz="1600" dirty="0" smtClean="0">
                <a:latin typeface="Courier New" pitchFamily="49" charset="0"/>
                <a:cs typeface="Courier New" pitchFamily="49" charset="0"/>
              </a:rPr>
              <a:t>text(.3,.5, </a:t>
            </a:r>
            <a:r>
              <a:rPr lang="en-CA" sz="1600" dirty="0" smtClean="0">
                <a:solidFill>
                  <a:srgbClr val="CC00CC"/>
                </a:solidFill>
                <a:latin typeface="Courier New" pitchFamily="49" charset="0"/>
                <a:cs typeface="Courier New" pitchFamily="49" charset="0"/>
              </a:rPr>
              <a:t>'Subplot #3'</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subplot(2,2,4)</a:t>
            </a:r>
          </a:p>
          <a:p>
            <a:pPr>
              <a:spcAft>
                <a:spcPts val="1200"/>
              </a:spcAft>
              <a:defRPr/>
            </a:pPr>
            <a:r>
              <a:rPr lang="en-CA" sz="1600" dirty="0" smtClean="0">
                <a:latin typeface="Courier New" pitchFamily="49" charset="0"/>
                <a:cs typeface="Courier New" pitchFamily="49" charset="0"/>
              </a:rPr>
              <a:t>text(.3,.5, </a:t>
            </a:r>
            <a:r>
              <a:rPr lang="en-CA" sz="1600" dirty="0" smtClean="0">
                <a:solidFill>
                  <a:srgbClr val="CC00CC"/>
                </a:solidFill>
                <a:latin typeface="Courier New" pitchFamily="49" charset="0"/>
                <a:cs typeface="Courier New" pitchFamily="49" charset="0"/>
              </a:rPr>
              <a:t>'Subplot #4'</a:t>
            </a:r>
            <a:r>
              <a:rPr lang="en-CA" sz="1600" dirty="0" smtClean="0">
                <a:latin typeface="Courier New" pitchFamily="49" charset="0"/>
                <a:cs typeface="Courier New" pitchFamily="49" charset="0"/>
              </a:rPr>
              <a:t>)</a:t>
            </a:r>
          </a:p>
          <a:p>
            <a:pPr marL="0" indent="0">
              <a:spcAft>
                <a:spcPts val="1200"/>
              </a:spcAft>
              <a:defRPr/>
            </a:pPr>
            <a:endParaRPr lang="en-CA" sz="1600" dirty="0" smtClean="0"/>
          </a:p>
          <a:p>
            <a:pPr marL="0" indent="0">
              <a:defRPr/>
            </a:pPr>
            <a:endParaRPr lang="en-CA" sz="1600" dirty="0" smtClean="0"/>
          </a:p>
        </p:txBody>
      </p:sp>
      <p:sp>
        <p:nvSpPr>
          <p:cNvPr id="31747" name="Title 2"/>
          <p:cNvSpPr>
            <a:spLocks noGrp="1"/>
          </p:cNvSpPr>
          <p:nvPr>
            <p:ph type="title"/>
          </p:nvPr>
        </p:nvSpPr>
        <p:spPr/>
        <p:txBody>
          <a:bodyPr/>
          <a:lstStyle/>
          <a:p>
            <a:r>
              <a:rPr lang="en-CA" altLang="en-US" smtClean="0"/>
              <a:t>SUBPLOTS</a:t>
            </a:r>
          </a:p>
        </p:txBody>
      </p:sp>
      <p:pic>
        <p:nvPicPr>
          <p:cNvPr id="31748" name="Picture 6" descr="C:\ENSC180 Development\Plotting\Slide 11 Plo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5450" y="2189163"/>
            <a:ext cx="4267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en-CA" altLang="en-US" noProof="0" dirty="0" smtClean="0"/>
              <a:t>ENSC180 CALENDAR</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6"/>
          <p:cNvGraphicFramePr>
            <a:graphicFrameLocks noGrp="1"/>
          </p:cNvGraphicFramePr>
          <p:nvPr>
            <p:extLst>
              <p:ext uri="{D42A27DB-BD31-4B8C-83A1-F6EECF244321}">
                <p14:modId xmlns:p14="http://schemas.microsoft.com/office/powerpoint/2010/main" val="3011280954"/>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b="0" noProof="0" dirty="0" smtClean="0">
                          <a:solidFill>
                            <a:schemeClr val="tx1"/>
                          </a:solidFill>
                        </a:rPr>
                        <a:t>1</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Introduction</a:t>
                      </a:r>
                      <a:r>
                        <a:rPr lang="en-US" sz="1800" b="0" baseline="0" noProof="0" dirty="0" smtClean="0">
                          <a:solidFill>
                            <a:schemeClr val="tx1"/>
                          </a:solidFill>
                        </a:rPr>
                        <a:t> to MATLAB</a:t>
                      </a:r>
                      <a:endParaRPr lang="en-US" sz="1800" b="0" noProof="0" dirty="0">
                        <a:solidFill>
                          <a:schemeClr val="tx1"/>
                        </a:solidFill>
                      </a:endParaRPr>
                    </a:p>
                  </a:txBody>
                  <a:tcPr marL="91432" marR="91432" marT="45709" marB="45709"/>
                </a:tc>
              </a:tr>
              <a:tr h="370751">
                <a:tc>
                  <a:txBody>
                    <a:bodyPr/>
                    <a:lstStyle/>
                    <a:p>
                      <a:r>
                        <a:rPr lang="en-US" sz="1800" b="0" noProof="0" dirty="0" smtClean="0">
                          <a:solidFill>
                            <a:schemeClr val="tx1"/>
                          </a:solidFill>
                        </a:rPr>
                        <a:t>2</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Flow control &amp; Data Structures</a:t>
                      </a:r>
                      <a:endParaRPr lang="en-US" sz="1800" b="0" noProof="0" dirty="0">
                        <a:solidFill>
                          <a:schemeClr val="tx1"/>
                        </a:solidFill>
                      </a:endParaRPr>
                    </a:p>
                  </a:txBody>
                  <a:tcPr marL="91432" marR="91432" marT="45709" marB="45709"/>
                </a:tc>
              </a:tr>
              <a:tr h="370751">
                <a:tc>
                  <a:txBody>
                    <a:bodyPr/>
                    <a:lstStyle/>
                    <a:p>
                      <a:r>
                        <a:rPr lang="en-US" sz="1800" b="1" noProof="0" dirty="0" smtClean="0">
                          <a:solidFill>
                            <a:srgbClr val="FF0000"/>
                          </a:solidFill>
                        </a:rPr>
                        <a:t>3</a:t>
                      </a:r>
                      <a:endParaRPr lang="en-US" sz="1800" b="1" noProof="0" dirty="0">
                        <a:solidFill>
                          <a:srgbClr val="FF0000"/>
                        </a:solidFill>
                      </a:endParaRPr>
                    </a:p>
                  </a:txBody>
                  <a:tcPr marL="91432" marR="91432" marT="45709" marB="45709"/>
                </a:tc>
                <a:tc>
                  <a:txBody>
                    <a:bodyPr/>
                    <a:lstStyle/>
                    <a:p>
                      <a:r>
                        <a:rPr lang="en-US" sz="1800" b="1" noProof="0" dirty="0" smtClean="0">
                          <a:solidFill>
                            <a:srgbClr val="FF0000"/>
                          </a:solidFill>
                        </a:rPr>
                        <a:t>Plotting</a:t>
                      </a:r>
                      <a:endParaRPr lang="en-US" sz="1800" b="1" noProof="0" dirty="0">
                        <a:solidFill>
                          <a:srgbClr val="FF0000"/>
                        </a:solidFill>
                      </a:endParaRPr>
                    </a:p>
                  </a:txBody>
                  <a:tcPr marL="91432" marR="91432" marT="45709" marB="45709"/>
                </a:tc>
              </a:tr>
              <a:tr h="370751">
                <a:tc>
                  <a:txBody>
                    <a:bodyPr/>
                    <a:lstStyle/>
                    <a:p>
                      <a:r>
                        <a:rPr lang="en-US" sz="1800" noProof="0" dirty="0" smtClean="0"/>
                        <a:t>4</a:t>
                      </a:r>
                      <a:endParaRPr lang="en-US" sz="1800" noProof="0" dirty="0"/>
                    </a:p>
                  </a:txBody>
                  <a:tcPr marL="91432" marR="91432" marT="45709" marB="45709"/>
                </a:tc>
                <a:tc>
                  <a:txBody>
                    <a:bodyPr/>
                    <a:lstStyle/>
                    <a:p>
                      <a:r>
                        <a:rPr lang="en-US" sz="1800" noProof="0" dirty="0" smtClean="0"/>
                        <a:t>Strings &amp; File IO</a:t>
                      </a:r>
                      <a:endParaRPr lang="en-US" sz="1800" noProof="0" dirty="0"/>
                    </a:p>
                  </a:txBody>
                  <a:tcPr marL="91432" marR="91432" marT="45709" marB="45709"/>
                </a:tc>
              </a:tr>
              <a:tr h="370751">
                <a:tc>
                  <a:txBody>
                    <a:bodyPr/>
                    <a:lstStyle/>
                    <a:p>
                      <a:r>
                        <a:rPr lang="en-US" sz="1800" noProof="0" dirty="0" smtClean="0"/>
                        <a:t>5</a:t>
                      </a:r>
                      <a:endParaRPr lang="en-US" sz="1800" noProof="0" dirty="0"/>
                    </a:p>
                  </a:txBody>
                  <a:tcPr marL="91432" marR="91432" marT="45709" marB="45709"/>
                </a:tc>
                <a:tc>
                  <a:txBody>
                    <a:bodyPr/>
                    <a:lstStyle/>
                    <a:p>
                      <a:r>
                        <a:rPr lang="en-US" sz="1800" noProof="0" dirty="0" smtClean="0"/>
                        <a:t>Complex Numbers</a:t>
                      </a:r>
                      <a:endParaRPr lang="en-US" sz="1800" noProof="0" dirty="0"/>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noProof="0" dirty="0" smtClean="0"/>
                        <a:t>7</a:t>
                      </a:r>
                      <a:endParaRPr lang="en-US" sz="1800" noProof="0" dirty="0"/>
                    </a:p>
                  </a:txBody>
                  <a:tcPr marL="91432" marR="91432" marT="45709" marB="45709"/>
                </a:tc>
                <a:tc>
                  <a:txBody>
                    <a:bodyPr/>
                    <a:lstStyle/>
                    <a:p>
                      <a:r>
                        <a:rPr lang="en-US" sz="1800" baseline="0" noProof="0" dirty="0" smtClean="0"/>
                        <a:t>Linear </a:t>
                      </a:r>
                      <a:r>
                        <a:rPr lang="en-US" sz="1800" noProof="0" dirty="0" smtClean="0"/>
                        <a:t>Algebra</a:t>
                      </a:r>
                      <a:endParaRPr lang="en-US" sz="1800" noProof="0" dirty="0"/>
                    </a:p>
                  </a:txBody>
                  <a:tcPr marL="91432" marR="91432" marT="45709" marB="45709"/>
                </a:tc>
              </a:tr>
              <a:tr h="370751">
                <a:tc>
                  <a:txBody>
                    <a:bodyPr/>
                    <a:lstStyle/>
                    <a:p>
                      <a:r>
                        <a:rPr lang="en-US" sz="1800" noProof="0" dirty="0" smtClean="0"/>
                        <a:t>8</a:t>
                      </a:r>
                      <a:endParaRPr lang="en-US" sz="1800" noProof="0" dirty="0"/>
                    </a:p>
                  </a:txBody>
                  <a:tcPr marL="91432" marR="91432" marT="45709" marB="45709"/>
                </a:tc>
                <a:tc>
                  <a:txBody>
                    <a:bodyPr/>
                    <a:lstStyle/>
                    <a:p>
                      <a:r>
                        <a:rPr lang="en-US" sz="1800" noProof="0" dirty="0" smtClean="0"/>
                        <a:t>Statistics &amp; Data Analysis</a:t>
                      </a:r>
                      <a:endParaRPr lang="en-US" sz="1800" noProof="0" dirty="0"/>
                    </a:p>
                  </a:txBody>
                  <a:tcPr marL="91432" marR="91432" marT="45709" marB="45709"/>
                </a:tc>
              </a:tr>
              <a:tr h="640055">
                <a:tc>
                  <a:txBody>
                    <a:bodyPr/>
                    <a:lstStyle/>
                    <a:p>
                      <a:r>
                        <a:rPr lang="en-US" sz="1800" noProof="0" dirty="0" smtClean="0"/>
                        <a:t>9</a:t>
                      </a:r>
                      <a:endParaRPr lang="en-US" sz="1800" noProof="0" dirty="0"/>
                    </a:p>
                  </a:txBody>
                  <a:tcPr marL="91432" marR="91432" marT="45709" marB="45709"/>
                </a:tc>
                <a:tc>
                  <a:txBody>
                    <a:bodyPr/>
                    <a:lstStyle/>
                    <a:p>
                      <a:r>
                        <a:rPr lang="en-US" sz="1800" noProof="0" dirty="0" smtClean="0"/>
                        <a:t>Polynomial Approximation, Curve Fitting</a:t>
                      </a:r>
                      <a:endParaRPr lang="en-US" sz="1800" noProof="0" dirty="0"/>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extLst>
      <p:ext uri="{BB962C8B-B14F-4D97-AF65-F5344CB8AC3E}">
        <p14:creationId xmlns:p14="http://schemas.microsoft.com/office/powerpoint/2010/main" val="12532441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CA" sz="1600" dirty="0" smtClean="0"/>
              <a:t> If we want to have a plot that covers multiple subplot positions, we can make the input </a:t>
            </a:r>
            <a:r>
              <a:rPr lang="en-CA" sz="1600" dirty="0" smtClean="0">
                <a:latin typeface="Courier New" pitchFamily="49" charset="0"/>
                <a:cs typeface="Courier New" pitchFamily="49" charset="0"/>
              </a:rPr>
              <a:t>p</a:t>
            </a:r>
            <a:r>
              <a:rPr lang="en-CA" sz="1600" dirty="0" smtClean="0"/>
              <a:t> a vector that specifies these positions.</a:t>
            </a:r>
          </a:p>
          <a:p>
            <a:pPr>
              <a:defRPr/>
            </a:pPr>
            <a:r>
              <a:rPr lang="en-CA" sz="1600" dirty="0" smtClean="0">
                <a:latin typeface="Courier New" pitchFamily="49" charset="0"/>
                <a:cs typeface="Courier New" pitchFamily="49" charset="0"/>
              </a:rPr>
              <a:t>x = -5:0.1:5;</a:t>
            </a:r>
          </a:p>
          <a:p>
            <a:pPr>
              <a:defRPr/>
            </a:pPr>
            <a:r>
              <a:rPr lang="en-CA" sz="1600" dirty="0" smtClean="0">
                <a:latin typeface="Courier New" pitchFamily="49" charset="0"/>
                <a:cs typeface="Courier New" pitchFamily="49" charset="0"/>
              </a:rPr>
              <a:t>y1 = exp(x);</a:t>
            </a:r>
          </a:p>
          <a:p>
            <a:pPr>
              <a:defRPr/>
            </a:pPr>
            <a:r>
              <a:rPr lang="en-CA" sz="1600" dirty="0" smtClean="0">
                <a:latin typeface="Courier New" pitchFamily="49" charset="0"/>
                <a:cs typeface="Courier New" pitchFamily="49" charset="0"/>
              </a:rPr>
              <a:t>y2 = </a:t>
            </a:r>
            <a:r>
              <a:rPr lang="en-CA" sz="1600" dirty="0" err="1" smtClean="0">
                <a:latin typeface="Courier New" pitchFamily="49" charset="0"/>
                <a:cs typeface="Courier New" pitchFamily="49" charset="0"/>
              </a:rPr>
              <a:t>sqrt</a:t>
            </a:r>
            <a:r>
              <a:rPr lang="en-CA" sz="1600" dirty="0" smtClean="0">
                <a:latin typeface="Courier New" pitchFamily="49" charset="0"/>
                <a:cs typeface="Courier New" pitchFamily="49" charset="0"/>
              </a:rPr>
              <a:t>(abs(x));</a:t>
            </a:r>
          </a:p>
          <a:p>
            <a:pPr>
              <a:defRPr/>
            </a:pPr>
            <a:r>
              <a:rPr lang="en-CA" sz="1600" dirty="0" smtClean="0">
                <a:latin typeface="Courier New" pitchFamily="49" charset="0"/>
                <a:cs typeface="Courier New" pitchFamily="49" charset="0"/>
              </a:rPr>
              <a:t>y3 = sin(x)./x;</a:t>
            </a:r>
          </a:p>
          <a:p>
            <a:pPr>
              <a:defRPr/>
            </a:pPr>
            <a:r>
              <a:rPr lang="en-CA" sz="1600" dirty="0" smtClean="0">
                <a:latin typeface="Courier New" pitchFamily="49" charset="0"/>
                <a:cs typeface="Courier New" pitchFamily="49" charset="0"/>
              </a:rPr>
              <a:t>subplot(2,2,[1 3]), plot(x,y1)</a:t>
            </a:r>
          </a:p>
          <a:p>
            <a:pPr>
              <a:defRPr/>
            </a:pPr>
            <a:r>
              <a:rPr lang="en-CA" sz="1600" dirty="0" smtClean="0">
                <a:latin typeface="Courier New" pitchFamily="49" charset="0"/>
                <a:cs typeface="Courier New" pitchFamily="49" charset="0"/>
              </a:rPr>
              <a:t>subplot(2,2,2), plot(x,y2)</a:t>
            </a:r>
          </a:p>
          <a:p>
            <a:pPr>
              <a:spcAft>
                <a:spcPts val="1200"/>
              </a:spcAft>
              <a:defRPr/>
            </a:pPr>
            <a:r>
              <a:rPr lang="en-CA" sz="1600" dirty="0" smtClean="0">
                <a:latin typeface="Courier New" pitchFamily="49" charset="0"/>
                <a:cs typeface="Courier New" pitchFamily="49" charset="0"/>
              </a:rPr>
              <a:t>subplot(2,2,4), plot(x,y3)</a:t>
            </a:r>
          </a:p>
          <a:p>
            <a:pPr marL="0" indent="0">
              <a:spcAft>
                <a:spcPts val="0"/>
              </a:spcAft>
              <a:buFont typeface="Arial" pitchFamily="34" charset="0"/>
              <a:buChar char="•"/>
              <a:defRPr/>
            </a:pPr>
            <a:r>
              <a:rPr lang="en-CA" sz="1600" dirty="0" smtClean="0"/>
              <a:t> In this example, we wanted the plot</a:t>
            </a:r>
            <a:br>
              <a:rPr lang="en-CA" sz="1600" dirty="0" smtClean="0"/>
            </a:br>
            <a:r>
              <a:rPr lang="en-CA" sz="1600" dirty="0" smtClean="0"/>
              <a:t>of </a:t>
            </a:r>
            <a:r>
              <a:rPr lang="en-CA" sz="1600" dirty="0" smtClean="0">
                <a:latin typeface="Courier New" pitchFamily="49" charset="0"/>
                <a:cs typeface="Courier New" pitchFamily="49" charset="0"/>
              </a:rPr>
              <a:t>y1</a:t>
            </a:r>
            <a:r>
              <a:rPr lang="en-CA" sz="1600" dirty="0" smtClean="0"/>
              <a:t> to occupy subplot positions 1</a:t>
            </a:r>
            <a:br>
              <a:rPr lang="en-CA" sz="1600" dirty="0" smtClean="0"/>
            </a:br>
            <a:r>
              <a:rPr lang="en-CA" sz="1600" dirty="0" smtClean="0"/>
              <a:t>and 3, so </a:t>
            </a:r>
            <a:r>
              <a:rPr lang="en-CA" sz="1600" dirty="0" smtClean="0">
                <a:latin typeface="Courier New" pitchFamily="49" charset="0"/>
                <a:cs typeface="Courier New" pitchFamily="49" charset="0"/>
              </a:rPr>
              <a:t>p = [1 3]</a:t>
            </a:r>
            <a:r>
              <a:rPr lang="en-CA" sz="1600" dirty="0" smtClean="0"/>
              <a:t>.</a:t>
            </a:r>
          </a:p>
          <a:p>
            <a:pPr marL="0" indent="0">
              <a:spcAft>
                <a:spcPts val="0"/>
              </a:spcAft>
              <a:buFont typeface="Arial" pitchFamily="34" charset="0"/>
              <a:buChar char="•"/>
              <a:defRPr/>
            </a:pPr>
            <a:r>
              <a:rPr lang="en-CA" sz="1600" dirty="0" smtClean="0"/>
              <a:t> Note that the occupied positions include all those spanned by p as well; hence, setting </a:t>
            </a:r>
            <a:r>
              <a:rPr lang="en-CA" sz="1600" dirty="0" smtClean="0">
                <a:latin typeface="Courier New" pitchFamily="49" charset="0"/>
                <a:cs typeface="Courier New" pitchFamily="49" charset="0"/>
              </a:rPr>
              <a:t>p = [1 4]</a:t>
            </a:r>
            <a:r>
              <a:rPr lang="en-CA" sz="1600" dirty="0" smtClean="0"/>
              <a:t> would occupy all 4 subplot positions (i.e. just a standard plot).</a:t>
            </a:r>
          </a:p>
        </p:txBody>
      </p:sp>
      <p:sp>
        <p:nvSpPr>
          <p:cNvPr id="32771" name="Title 2"/>
          <p:cNvSpPr>
            <a:spLocks noGrp="1"/>
          </p:cNvSpPr>
          <p:nvPr>
            <p:ph type="title"/>
          </p:nvPr>
        </p:nvSpPr>
        <p:spPr/>
        <p:txBody>
          <a:bodyPr/>
          <a:lstStyle/>
          <a:p>
            <a:r>
              <a:rPr lang="en-CA" altLang="en-US" smtClean="0"/>
              <a:t>SUBPLOTS</a:t>
            </a:r>
          </a:p>
        </p:txBody>
      </p:sp>
      <p:pic>
        <p:nvPicPr>
          <p:cNvPr id="32772" name="Picture 3" descr="C:\ENSC180 Development\Plotting\Slide 12 Plo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8675" y="1970088"/>
            <a:ext cx="3998913"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Suppose we want to have multiple curves on a single graph.</a:t>
            </a:r>
          </a:p>
          <a:p>
            <a:pPr marL="0" indent="0">
              <a:spcAft>
                <a:spcPts val="1200"/>
              </a:spcAft>
              <a:buFont typeface="Arial" pitchFamily="34" charset="0"/>
              <a:buChar char="•"/>
              <a:defRPr/>
            </a:pPr>
            <a:r>
              <a:rPr lang="en-CA" sz="1600" dirty="0" smtClean="0"/>
              <a:t> After the figure object is create from the first call to the plotting function, the </a:t>
            </a:r>
            <a:r>
              <a:rPr lang="en-CA" sz="1600" dirty="0" smtClean="0">
                <a:latin typeface="Courier New" pitchFamily="49" charset="0"/>
                <a:cs typeface="Courier New" pitchFamily="49" charset="0"/>
              </a:rPr>
              <a:t>hold</a:t>
            </a:r>
            <a:r>
              <a:rPr lang="en-CA" sz="1600" dirty="0" smtClean="0"/>
              <a:t> function can be used to retain the current graph, while other graphs are added:</a:t>
            </a:r>
          </a:p>
          <a:p>
            <a:pPr>
              <a:defRPr/>
            </a:pPr>
            <a:r>
              <a:rPr lang="en-CA" sz="1600" dirty="0" smtClean="0">
                <a:latin typeface="Courier New" pitchFamily="49" charset="0"/>
                <a:cs typeface="Courier New" pitchFamily="49" charset="0"/>
              </a:rPr>
              <a:t>x = </a:t>
            </a:r>
            <a:r>
              <a:rPr lang="en-CA" sz="1600" dirty="0" err="1" smtClean="0">
                <a:latin typeface="Courier New" pitchFamily="49" charset="0"/>
                <a:cs typeface="Courier New" pitchFamily="49" charset="0"/>
              </a:rPr>
              <a:t>linspace</a:t>
            </a:r>
            <a:r>
              <a:rPr lang="en-CA" sz="1600" dirty="0" smtClean="0">
                <a:latin typeface="Courier New" pitchFamily="49" charset="0"/>
                <a:cs typeface="Courier New" pitchFamily="49" charset="0"/>
              </a:rPr>
              <a:t>(0, 2*pi, 1000);</a:t>
            </a:r>
          </a:p>
          <a:p>
            <a:pPr>
              <a:defRPr/>
            </a:pPr>
            <a:r>
              <a:rPr lang="en-CA" sz="1600" dirty="0" smtClean="0">
                <a:latin typeface="Courier New" pitchFamily="49" charset="0"/>
                <a:cs typeface="Courier New" pitchFamily="49" charset="0"/>
              </a:rPr>
              <a:t>f = sin(x);</a:t>
            </a:r>
          </a:p>
          <a:p>
            <a:pPr>
              <a:defRPr/>
            </a:pPr>
            <a:r>
              <a:rPr lang="en-CA" sz="1600" dirty="0" smtClean="0">
                <a:latin typeface="Courier New" pitchFamily="49" charset="0"/>
                <a:cs typeface="Courier New" pitchFamily="49" charset="0"/>
              </a:rPr>
              <a:t>g = 0.6*</a:t>
            </a:r>
            <a:r>
              <a:rPr lang="en-CA" sz="1600" dirty="0" err="1" smtClean="0">
                <a:latin typeface="Courier New" pitchFamily="49" charset="0"/>
                <a:cs typeface="Courier New" pitchFamily="49" charset="0"/>
              </a:rPr>
              <a:t>cos</a:t>
            </a:r>
            <a:r>
              <a:rPr lang="en-CA" sz="1600" dirty="0" smtClean="0">
                <a:latin typeface="Courier New" pitchFamily="49" charset="0"/>
                <a:cs typeface="Courier New" pitchFamily="49" charset="0"/>
              </a:rPr>
              <a:t>(0.5*x);</a:t>
            </a:r>
          </a:p>
          <a:p>
            <a:pPr>
              <a:defRPr/>
            </a:pPr>
            <a:r>
              <a:rPr lang="en-CA" sz="1600" dirty="0" smtClean="0">
                <a:latin typeface="Courier New" pitchFamily="49" charset="0"/>
                <a:cs typeface="Courier New" pitchFamily="49" charset="0"/>
              </a:rPr>
              <a:t>plot(x, f, </a:t>
            </a:r>
            <a:r>
              <a:rPr lang="en-CA" sz="1600" dirty="0" smtClean="0">
                <a:solidFill>
                  <a:srgbClr val="CC00CC"/>
                </a:solidFill>
                <a:latin typeface="Courier New" pitchFamily="49" charset="0"/>
                <a:cs typeface="Courier New" pitchFamily="49" charset="0"/>
              </a:rPr>
              <a:t>'-b'</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LineWidth</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3)</a:t>
            </a:r>
          </a:p>
          <a:p>
            <a:pPr>
              <a:defRPr/>
            </a:pPr>
            <a:r>
              <a:rPr lang="en-CA" sz="1600" dirty="0" smtClean="0">
                <a:latin typeface="Courier New" pitchFamily="49" charset="0"/>
                <a:cs typeface="Courier New" pitchFamily="49" charset="0"/>
              </a:rPr>
              <a:t>hold </a:t>
            </a:r>
            <a:r>
              <a:rPr lang="en-CA" sz="1600" dirty="0" smtClean="0">
                <a:solidFill>
                  <a:srgbClr val="CC00CC"/>
                </a:solidFill>
                <a:latin typeface="Courier New" pitchFamily="49" charset="0"/>
                <a:cs typeface="Courier New" pitchFamily="49" charset="0"/>
              </a:rPr>
              <a:t>on</a:t>
            </a:r>
          </a:p>
          <a:p>
            <a:pPr>
              <a:defRPr/>
            </a:pPr>
            <a:r>
              <a:rPr lang="en-CA" sz="1600" dirty="0" smtClean="0">
                <a:latin typeface="Courier New" pitchFamily="49" charset="0"/>
                <a:cs typeface="Courier New" pitchFamily="49" charset="0"/>
              </a:rPr>
              <a:t>plot(x, g, </a:t>
            </a:r>
            <a:r>
              <a:rPr lang="en-CA" sz="1600" dirty="0" smtClean="0">
                <a:solidFill>
                  <a:srgbClr val="CC00CC"/>
                </a:solidFill>
                <a:latin typeface="Courier New" pitchFamily="49" charset="0"/>
                <a:cs typeface="Courier New" pitchFamily="49" charset="0"/>
              </a:rPr>
              <a:t>'--r'</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LineWidth</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3)</a:t>
            </a:r>
          </a:p>
          <a:p>
            <a:pPr>
              <a:spcAft>
                <a:spcPts val="1200"/>
              </a:spcAft>
              <a:defRPr/>
            </a:pPr>
            <a:r>
              <a:rPr lang="en-CA" sz="1600" dirty="0" smtClean="0">
                <a:latin typeface="Courier New" pitchFamily="49" charset="0"/>
                <a:cs typeface="Courier New" pitchFamily="49" charset="0"/>
              </a:rPr>
              <a:t>hold </a:t>
            </a:r>
            <a:r>
              <a:rPr lang="en-CA" sz="1600" dirty="0" smtClean="0">
                <a:solidFill>
                  <a:srgbClr val="CC00CC"/>
                </a:solidFill>
                <a:latin typeface="Courier New" pitchFamily="49" charset="0"/>
                <a:cs typeface="Courier New" pitchFamily="49" charset="0"/>
              </a:rPr>
              <a:t>off</a:t>
            </a:r>
          </a:p>
          <a:p>
            <a:pPr marL="0" indent="0">
              <a:spcAft>
                <a:spcPts val="0"/>
              </a:spcAft>
              <a:buFont typeface="Arial" pitchFamily="34" charset="0"/>
              <a:buChar char="•"/>
              <a:defRPr/>
            </a:pPr>
            <a:r>
              <a:rPr lang="en-CA" sz="1600" dirty="0" smtClean="0"/>
              <a:t> The command </a:t>
            </a:r>
            <a:r>
              <a:rPr lang="en-CA" sz="1600" dirty="0" smtClean="0">
                <a:latin typeface="Courier New" pitchFamily="49" charset="0"/>
                <a:cs typeface="Courier New" pitchFamily="49" charset="0"/>
              </a:rPr>
              <a:t>hold </a:t>
            </a:r>
            <a:r>
              <a:rPr lang="en-CA" sz="1600" dirty="0" smtClean="0">
                <a:solidFill>
                  <a:srgbClr val="CC00CC"/>
                </a:solidFill>
                <a:latin typeface="Courier New" pitchFamily="49" charset="0"/>
                <a:cs typeface="Courier New" pitchFamily="49" charset="0"/>
              </a:rPr>
              <a:t>on</a:t>
            </a:r>
            <a:r>
              <a:rPr lang="en-CA" sz="1600" dirty="0" smtClean="0"/>
              <a:t> retains the current figure as new graphs are added.</a:t>
            </a:r>
          </a:p>
          <a:p>
            <a:pPr marL="0" indent="0">
              <a:spcAft>
                <a:spcPts val="0"/>
              </a:spcAft>
              <a:buFont typeface="Arial" pitchFamily="34" charset="0"/>
              <a:buChar char="•"/>
              <a:defRPr/>
            </a:pPr>
            <a:r>
              <a:rPr lang="en-CA" sz="1600" dirty="0" smtClean="0"/>
              <a:t> </a:t>
            </a:r>
            <a:r>
              <a:rPr lang="en-CA" sz="1600" dirty="0" smtClean="0">
                <a:latin typeface="Courier New" pitchFamily="49" charset="0"/>
                <a:cs typeface="Courier New" pitchFamily="49" charset="0"/>
              </a:rPr>
              <a:t>hold </a:t>
            </a:r>
            <a:r>
              <a:rPr lang="en-CA" sz="1600" dirty="0" smtClean="0">
                <a:solidFill>
                  <a:srgbClr val="CC00CC"/>
                </a:solidFill>
                <a:latin typeface="Courier New" pitchFamily="49" charset="0"/>
                <a:cs typeface="Courier New" pitchFamily="49" charset="0"/>
              </a:rPr>
              <a:t>off</a:t>
            </a:r>
            <a:r>
              <a:rPr lang="en-CA" sz="1600" dirty="0" smtClean="0"/>
              <a:t> reverts this behavior; any subsequent calls to a plotting function will overwrite the figure.</a:t>
            </a:r>
          </a:p>
          <a:p>
            <a:pPr marL="0" indent="0">
              <a:spcAft>
                <a:spcPts val="0"/>
              </a:spcAft>
              <a:buFont typeface="Arial" pitchFamily="34" charset="0"/>
              <a:buChar char="•"/>
              <a:defRPr/>
            </a:pPr>
            <a:r>
              <a:rPr lang="en-CA" sz="1600" dirty="0" smtClean="0"/>
              <a:t> Any of the graph’s properties can be modified as previously shown regardless of the </a:t>
            </a:r>
            <a:r>
              <a:rPr lang="en-CA" sz="1600" dirty="0" smtClean="0">
                <a:latin typeface="Courier New" pitchFamily="49" charset="0"/>
                <a:cs typeface="Courier New" pitchFamily="49" charset="0"/>
              </a:rPr>
              <a:t>hold</a:t>
            </a:r>
            <a:r>
              <a:rPr lang="en-CA" sz="1600" dirty="0" smtClean="0"/>
              <a:t> function; the previous formatting was applied to obtain the plot shown.</a:t>
            </a:r>
          </a:p>
          <a:p>
            <a:pPr marL="0" indent="0">
              <a:spcAft>
                <a:spcPts val="1200"/>
              </a:spcAft>
              <a:defRPr/>
            </a:pPr>
            <a:endParaRPr lang="en-CA" sz="1600" dirty="0" smtClean="0"/>
          </a:p>
        </p:txBody>
      </p:sp>
      <p:sp>
        <p:nvSpPr>
          <p:cNvPr id="33795" name="Title 2"/>
          <p:cNvSpPr>
            <a:spLocks noGrp="1"/>
          </p:cNvSpPr>
          <p:nvPr>
            <p:ph type="title"/>
          </p:nvPr>
        </p:nvSpPr>
        <p:spPr/>
        <p:txBody>
          <a:bodyPr/>
          <a:lstStyle/>
          <a:p>
            <a:r>
              <a:rPr lang="en-CA" altLang="en-US" smtClean="0"/>
              <a:t>OVERLAID PLOTS</a:t>
            </a:r>
          </a:p>
        </p:txBody>
      </p:sp>
      <p:pic>
        <p:nvPicPr>
          <p:cNvPr id="33796" name="Picture 2" descr="C:\ENSC180 Development\Plotting\Slide 11 Plot.eps"/>
          <p:cNvPicPr>
            <a:picLocks noChangeAspect="1" noChangeArrowheads="1"/>
          </p:cNvPicPr>
          <p:nvPr/>
        </p:nvPicPr>
        <p:blipFill>
          <a:blip r:embed="rId2">
            <a:extLst>
              <a:ext uri="{28A0092B-C50C-407E-A947-70E740481C1C}">
                <a14:useLocalDpi xmlns:a14="http://schemas.microsoft.com/office/drawing/2010/main" val="0"/>
              </a:ext>
            </a:extLst>
          </a:blip>
          <a:srcRect t="3789"/>
          <a:stretch>
            <a:fillRect/>
          </a:stretch>
        </p:blipFill>
        <p:spPr bwMode="auto">
          <a:xfrm>
            <a:off x="5265738" y="2395538"/>
            <a:ext cx="2933700" cy="211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CA" sz="1600" dirty="0" smtClean="0"/>
              <a:t> Titles, x-axis and y-axis labels, and legends can be easily added with their respective commands: </a:t>
            </a:r>
            <a:r>
              <a:rPr lang="en-CA" sz="1600" dirty="0" smtClean="0">
                <a:latin typeface="Courier New" pitchFamily="49" charset="0"/>
                <a:cs typeface="Courier New" pitchFamily="49" charset="0"/>
              </a:rPr>
              <a:t>title</a:t>
            </a:r>
            <a:r>
              <a:rPr lang="en-CA" sz="1600" dirty="0" smtClean="0"/>
              <a:t>, </a:t>
            </a:r>
            <a:r>
              <a:rPr lang="en-CA" sz="1600" dirty="0" err="1" smtClean="0">
                <a:latin typeface="Courier New" pitchFamily="49" charset="0"/>
                <a:cs typeface="Courier New" pitchFamily="49" charset="0"/>
              </a:rPr>
              <a:t>xlabel</a:t>
            </a:r>
            <a:r>
              <a:rPr lang="en-CA" sz="1600" dirty="0" smtClean="0"/>
              <a:t>, </a:t>
            </a:r>
            <a:r>
              <a:rPr lang="en-CA" sz="1600" dirty="0" err="1" smtClean="0">
                <a:latin typeface="Courier New" pitchFamily="49" charset="0"/>
                <a:cs typeface="Courier New" pitchFamily="49" charset="0"/>
              </a:rPr>
              <a:t>ylabel</a:t>
            </a:r>
            <a:r>
              <a:rPr lang="en-CA" sz="1600" dirty="0" smtClean="0"/>
              <a:t>, and </a:t>
            </a:r>
            <a:r>
              <a:rPr lang="en-CA" sz="1600" dirty="0" smtClean="0">
                <a:latin typeface="Courier New" pitchFamily="49" charset="0"/>
                <a:cs typeface="Courier New" pitchFamily="49" charset="0"/>
              </a:rPr>
              <a:t>legend</a:t>
            </a:r>
            <a:r>
              <a:rPr lang="en-CA" sz="1600" dirty="0" smtClean="0"/>
              <a:t>.</a:t>
            </a:r>
          </a:p>
          <a:p>
            <a:pPr>
              <a:defRPr/>
            </a:pPr>
            <a:r>
              <a:rPr lang="en-CA" sz="1600" dirty="0" err="1" smtClean="0">
                <a:latin typeface="Courier New" pitchFamily="49" charset="0"/>
                <a:cs typeface="Courier New" pitchFamily="49" charset="0"/>
              </a:rPr>
              <a:t>xlabel</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'x'</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FontName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'Arial'</a:t>
            </a:r>
            <a:r>
              <a:rPr lang="en-CA" sz="1600" dirty="0" smtClean="0">
                <a:latin typeface="Courier New" pitchFamily="49" charset="0"/>
                <a:cs typeface="Courier New" pitchFamily="49" charset="0"/>
              </a:rPr>
              <a:t>)</a:t>
            </a:r>
          </a:p>
          <a:p>
            <a:pPr>
              <a:defRPr/>
            </a:pPr>
            <a:r>
              <a:rPr lang="en-CA" sz="1600" dirty="0" err="1" smtClean="0">
                <a:latin typeface="Courier New" pitchFamily="49" charset="0"/>
                <a:cs typeface="Courier New" pitchFamily="49" charset="0"/>
              </a:rPr>
              <a:t>ylabel</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'f(x); g(x)'</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FontName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'Arial'</a:t>
            </a:r>
            <a:r>
              <a:rPr lang="en-CA" sz="1600" dirty="0" smtClean="0">
                <a:latin typeface="Courier New" pitchFamily="49" charset="0"/>
                <a:cs typeface="Courier New" pitchFamily="49" charset="0"/>
              </a:rPr>
              <a:t>)</a:t>
            </a:r>
          </a:p>
          <a:p>
            <a:pPr>
              <a:defRPr/>
            </a:pPr>
            <a:r>
              <a:rPr lang="en-CA" sz="1600" dirty="0" err="1" smtClean="0">
                <a:latin typeface="Courier New" pitchFamily="49" charset="0"/>
                <a:cs typeface="Courier New" pitchFamily="49" charset="0"/>
              </a:rPr>
              <a:t>h_legend</a:t>
            </a:r>
            <a:r>
              <a:rPr lang="en-CA" sz="1600" dirty="0" smtClean="0">
                <a:latin typeface="Courier New" pitchFamily="49" charset="0"/>
                <a:cs typeface="Courier New" pitchFamily="49" charset="0"/>
              </a:rPr>
              <a:t> = legend(</a:t>
            </a:r>
            <a:r>
              <a:rPr lang="en-CA" sz="1600" dirty="0" smtClean="0">
                <a:solidFill>
                  <a:srgbClr val="CC00CC"/>
                </a:solidFill>
                <a:latin typeface="Courier New" pitchFamily="49" charset="0"/>
                <a:cs typeface="Courier New" pitchFamily="49" charset="0"/>
              </a:rPr>
              <a:t>'f(x) = sin(x)'</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'g(x) = 0.6*cos(0.5*x)'</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h_legend</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FontName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'Arial'</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FontSize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18)</a:t>
            </a:r>
          </a:p>
          <a:p>
            <a:pPr>
              <a:spcAft>
                <a:spcPts val="1200"/>
              </a:spcAft>
              <a:defRPr/>
            </a:pPr>
            <a:r>
              <a:rPr lang="en-CA" sz="1600" dirty="0" smtClean="0">
                <a:latin typeface="Courier New" pitchFamily="49" charset="0"/>
                <a:cs typeface="Courier New" pitchFamily="49" charset="0"/>
              </a:rPr>
              <a:t>title(</a:t>
            </a:r>
            <a:r>
              <a:rPr lang="en-CA" sz="1600" dirty="0" smtClean="0">
                <a:solidFill>
                  <a:srgbClr val="CC00CC"/>
                </a:solidFill>
                <a:latin typeface="Courier New" pitchFamily="49" charset="0"/>
                <a:cs typeface="Courier New" pitchFamily="49" charset="0"/>
              </a:rPr>
              <a:t>'Example Plot'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FontName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'Arial'</a:t>
            </a:r>
            <a:r>
              <a:rPr lang="en-CA" sz="1600" dirty="0" smtClean="0">
                <a:latin typeface="Courier New" pitchFamily="49" charset="0"/>
                <a:cs typeface="Courier New" pitchFamily="49" charset="0"/>
              </a:rPr>
              <a:t>)</a:t>
            </a:r>
          </a:p>
          <a:p>
            <a:pPr marL="0" indent="0">
              <a:spcAft>
                <a:spcPts val="0"/>
              </a:spcAft>
              <a:buFont typeface="Arial" pitchFamily="34" charset="0"/>
              <a:buChar char="•"/>
              <a:defRPr/>
            </a:pPr>
            <a:r>
              <a:rPr lang="en-CA" sz="1600" dirty="0" smtClean="0"/>
              <a:t> These functions only require a single input argument: a string of the label’s contents.</a:t>
            </a:r>
          </a:p>
          <a:p>
            <a:pPr marL="0" indent="0">
              <a:spcAft>
                <a:spcPts val="0"/>
              </a:spcAft>
              <a:buFont typeface="Arial" pitchFamily="34" charset="0"/>
              <a:buChar char="•"/>
              <a:defRPr/>
            </a:pPr>
            <a:r>
              <a:rPr lang="en-CA" sz="1600" dirty="0" smtClean="0"/>
              <a:t> The remaining arguments can be </a:t>
            </a:r>
            <a:r>
              <a:rPr lang="en-CA" sz="1600" dirty="0" smtClean="0">
                <a:latin typeface="Courier New" pitchFamily="49" charset="0"/>
                <a:cs typeface="Courier New" pitchFamily="49" charset="0"/>
              </a:rPr>
              <a:t>'</a:t>
            </a:r>
            <a:r>
              <a:rPr lang="en-CA" sz="1600" i="1" dirty="0" err="1" smtClean="0">
                <a:latin typeface="Courier New" pitchFamily="49" charset="0"/>
                <a:cs typeface="Courier New" pitchFamily="49" charset="0"/>
              </a:rPr>
              <a:t>PropertyName</a:t>
            </a: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PropertyValue</a:t>
            </a:r>
            <a:r>
              <a:rPr lang="en-CA" sz="1600" dirty="0" smtClean="0">
                <a:latin typeface="Courier New" pitchFamily="49" charset="0"/>
                <a:cs typeface="Courier New" pitchFamily="49" charset="0"/>
              </a:rPr>
              <a:t>, ...</a:t>
            </a:r>
            <a:r>
              <a:rPr lang="en-CA" sz="1600" dirty="0" smtClean="0">
                <a:cs typeface="Courier New" pitchFamily="49" charset="0"/>
              </a:rPr>
              <a:t> as we’ve seen throughout this lecture to modify properties such as font size.</a:t>
            </a:r>
          </a:p>
        </p:txBody>
      </p:sp>
      <p:sp>
        <p:nvSpPr>
          <p:cNvPr id="34819" name="Title 2"/>
          <p:cNvSpPr>
            <a:spLocks noGrp="1"/>
          </p:cNvSpPr>
          <p:nvPr>
            <p:ph type="title"/>
          </p:nvPr>
        </p:nvSpPr>
        <p:spPr/>
        <p:txBody>
          <a:bodyPr/>
          <a:lstStyle/>
          <a:p>
            <a:r>
              <a:rPr lang="en-CA" altLang="en-US" smtClean="0"/>
              <a:t>TITLES, AXIS LABELS, AND LEGENDS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Although it is possible to resize figures after saving them in image format, changing the aspect ratio has negative consequences on overall appearance.</a:t>
            </a:r>
          </a:p>
          <a:p>
            <a:pPr marL="0" indent="0">
              <a:buFont typeface="Arial" pitchFamily="34" charset="0"/>
              <a:buChar char="•"/>
              <a:defRPr/>
            </a:pPr>
            <a:endParaRPr lang="en-CA" sz="1600" dirty="0" smtClean="0"/>
          </a:p>
          <a:p>
            <a:pPr marL="0" indent="0">
              <a:spcAft>
                <a:spcPts val="1200"/>
              </a:spcAft>
              <a:buFont typeface="Arial" pitchFamily="34" charset="0"/>
              <a:buChar char="•"/>
              <a:defRPr/>
            </a:pPr>
            <a:r>
              <a:rPr lang="en-CA" sz="1600" dirty="0" smtClean="0"/>
              <a:t> Furthermore, if multiple plots need to be presented in a report, rescaling the figure manually by dragging it by the corner is imprecise and will lead to differently-sized graphs.</a:t>
            </a:r>
          </a:p>
          <a:p>
            <a:pPr marL="0" indent="0">
              <a:spcAft>
                <a:spcPts val="0"/>
              </a:spcAft>
              <a:buFont typeface="Arial" pitchFamily="34" charset="0"/>
              <a:buChar char="•"/>
              <a:defRPr/>
            </a:pPr>
            <a:r>
              <a:rPr lang="en-CA" sz="1600" dirty="0" smtClean="0"/>
              <a:t> Fortunately, we can modify the properties of our figure object to obtain the desired results; there are three relevant properties:</a:t>
            </a:r>
          </a:p>
          <a:p>
            <a:pPr marL="400050" lvl="1" indent="0">
              <a:spcAft>
                <a:spcPts val="0"/>
              </a:spcAft>
              <a:buFont typeface="Arial" pitchFamily="34" charset="0"/>
              <a:buChar char="•"/>
              <a:defRPr/>
            </a:pPr>
            <a:r>
              <a:rPr lang="en-CA" sz="1600" dirty="0" smtClean="0"/>
              <a:t> </a:t>
            </a:r>
            <a:r>
              <a:rPr lang="en-CA" sz="1600" dirty="0" err="1" smtClean="0">
                <a:latin typeface="Courier New" pitchFamily="49" charset="0"/>
                <a:cs typeface="Courier New" pitchFamily="49" charset="0"/>
              </a:rPr>
              <a:t>PaperPosition</a:t>
            </a:r>
            <a:r>
              <a:rPr lang="en-CA" sz="1600" dirty="0" smtClean="0"/>
              <a:t> – a 4 element vector </a:t>
            </a:r>
            <a:r>
              <a:rPr lang="en-CA" sz="1600" dirty="0" smtClean="0">
                <a:latin typeface="Courier New" pitchFamily="49" charset="0"/>
                <a:cs typeface="Courier New" pitchFamily="49" charset="0"/>
              </a:rPr>
              <a:t>[left, bottom, width, height]</a:t>
            </a:r>
            <a:r>
              <a:rPr lang="en-CA" sz="1600" dirty="0" smtClean="0"/>
              <a:t> describing position and size of the figure </a:t>
            </a:r>
            <a:r>
              <a:rPr lang="en-CA" sz="1600" u="sng" dirty="0" smtClean="0"/>
              <a:t>in the context of a printed page</a:t>
            </a:r>
            <a:r>
              <a:rPr lang="en-CA" sz="1600" dirty="0" smtClean="0"/>
              <a:t>.</a:t>
            </a:r>
          </a:p>
          <a:p>
            <a:pPr marL="400050" lvl="1" indent="0">
              <a:spcAft>
                <a:spcPts val="0"/>
              </a:spcAft>
              <a:buFont typeface="Arial" pitchFamily="34" charset="0"/>
              <a:buChar char="•"/>
              <a:defRPr/>
            </a:pPr>
            <a:r>
              <a:rPr lang="en-CA" sz="1600" dirty="0" smtClean="0"/>
              <a:t> </a:t>
            </a:r>
            <a:r>
              <a:rPr lang="en-CA" sz="1600" dirty="0" err="1" smtClean="0">
                <a:latin typeface="Courier New" pitchFamily="49" charset="0"/>
                <a:cs typeface="Courier New" pitchFamily="49" charset="0"/>
              </a:rPr>
              <a:t>PaperPositionMode</a:t>
            </a:r>
            <a:r>
              <a:rPr lang="en-CA" sz="1600" dirty="0" smtClean="0"/>
              <a:t> – Allows two settings: </a:t>
            </a:r>
          </a:p>
          <a:p>
            <a:pPr marL="800100" lvl="2" indent="0">
              <a:spcAft>
                <a:spcPts val="0"/>
              </a:spcAft>
              <a:buFont typeface="Arial" pitchFamily="34" charset="0"/>
              <a:buChar char="•"/>
              <a:defRPr/>
            </a:pPr>
            <a:r>
              <a:rPr lang="en-CA" sz="1600" dirty="0" smtClean="0">
                <a:cs typeface="Courier New" pitchFamily="49" charset="0"/>
              </a:rPr>
              <a:t> </a:t>
            </a:r>
            <a:r>
              <a:rPr lang="en-CA" sz="1600" dirty="0" smtClean="0">
                <a:latin typeface="Courier New" pitchFamily="49" charset="0"/>
                <a:cs typeface="Courier New" pitchFamily="49" charset="0"/>
              </a:rPr>
              <a:t>manual</a:t>
            </a:r>
            <a:r>
              <a:rPr lang="en-CA" sz="1600" dirty="0" smtClean="0"/>
              <a:t> uses the values specified by </a:t>
            </a:r>
            <a:r>
              <a:rPr lang="en-CA" sz="1600" dirty="0" err="1" smtClean="0">
                <a:latin typeface="Courier New" pitchFamily="49" charset="0"/>
                <a:cs typeface="Courier New" pitchFamily="49" charset="0"/>
              </a:rPr>
              <a:t>PaperPosition</a:t>
            </a:r>
            <a:r>
              <a:rPr lang="en-CA" sz="1600" dirty="0" smtClean="0"/>
              <a:t>; </a:t>
            </a:r>
          </a:p>
          <a:p>
            <a:pPr marL="800100" lvl="2" indent="0">
              <a:spcAft>
                <a:spcPts val="0"/>
              </a:spcAft>
              <a:buFont typeface="Arial" pitchFamily="34" charset="0"/>
              <a:buChar char="•"/>
              <a:defRPr/>
            </a:pPr>
            <a:r>
              <a:rPr lang="en-CA" sz="1600" dirty="0" smtClean="0">
                <a:cs typeface="Courier New" pitchFamily="49" charset="0"/>
              </a:rPr>
              <a:t> </a:t>
            </a:r>
            <a:r>
              <a:rPr lang="en-CA" sz="1600" dirty="0" smtClean="0">
                <a:latin typeface="Courier New" pitchFamily="49" charset="0"/>
                <a:cs typeface="Courier New" pitchFamily="49" charset="0"/>
              </a:rPr>
              <a:t>auto</a:t>
            </a:r>
            <a:r>
              <a:rPr lang="en-CA" sz="1600" dirty="0" smtClean="0"/>
              <a:t> uses the same size as it appears on the computer screen.</a:t>
            </a:r>
          </a:p>
          <a:p>
            <a:pPr marL="400050" lvl="1" indent="0">
              <a:spcAft>
                <a:spcPts val="0"/>
              </a:spcAft>
              <a:buFont typeface="Arial" pitchFamily="34" charset="0"/>
              <a:buChar char="•"/>
              <a:defRPr/>
            </a:pPr>
            <a:r>
              <a:rPr lang="en-CA" sz="1600" dirty="0" smtClean="0"/>
              <a:t> </a:t>
            </a:r>
            <a:r>
              <a:rPr lang="en-CA" sz="1600" dirty="0" err="1" smtClean="0">
                <a:latin typeface="Courier New" pitchFamily="49" charset="0"/>
                <a:cs typeface="Courier New" pitchFamily="49" charset="0"/>
              </a:rPr>
              <a:t>PaperUnits</a:t>
            </a:r>
            <a:r>
              <a:rPr lang="en-CA" sz="1600" dirty="0" smtClean="0"/>
              <a:t> – Units that define the </a:t>
            </a:r>
            <a:r>
              <a:rPr lang="en-CA" sz="1600" dirty="0" err="1" smtClean="0">
                <a:latin typeface="Courier New" pitchFamily="49" charset="0"/>
                <a:cs typeface="Courier New" pitchFamily="49" charset="0"/>
              </a:rPr>
              <a:t>PaperPosition</a:t>
            </a:r>
            <a:r>
              <a:rPr lang="en-CA" sz="1600" dirty="0" smtClean="0"/>
              <a:t> property (inches by default).</a:t>
            </a:r>
          </a:p>
          <a:p>
            <a:pPr>
              <a:defRPr/>
            </a:pPr>
            <a:endParaRPr lang="en-CA" sz="1600" dirty="0" smtClean="0"/>
          </a:p>
          <a:p>
            <a:pPr marL="0" indent="0">
              <a:defRPr/>
            </a:pPr>
            <a:endParaRPr lang="en-CA" sz="1600" dirty="0"/>
          </a:p>
        </p:txBody>
      </p:sp>
      <p:sp>
        <p:nvSpPr>
          <p:cNvPr id="35843" name="Title 2"/>
          <p:cNvSpPr>
            <a:spLocks noGrp="1"/>
          </p:cNvSpPr>
          <p:nvPr>
            <p:ph type="title"/>
          </p:nvPr>
        </p:nvSpPr>
        <p:spPr/>
        <p:txBody>
          <a:bodyPr/>
          <a:lstStyle/>
          <a:p>
            <a:r>
              <a:rPr lang="en-CA" altLang="en-US" smtClean="0"/>
              <a:t>FIGURE SIZE</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CA" sz="1600" dirty="0" smtClean="0">
                <a:cs typeface="Courier New" pitchFamily="49" charset="0"/>
              </a:rPr>
              <a:t> Suppose we want our plot to appear wider when we save it as an image.</a:t>
            </a:r>
          </a:p>
          <a:p>
            <a:pPr>
              <a:defRPr/>
            </a:pPr>
            <a:r>
              <a:rPr lang="en-CA" sz="1600" dirty="0" err="1" smtClean="0">
                <a:latin typeface="Courier New" pitchFamily="49" charset="0"/>
                <a:cs typeface="Courier New" pitchFamily="49" charset="0"/>
              </a:rPr>
              <a:t>fig_size</a:t>
            </a:r>
            <a:r>
              <a:rPr lang="en-CA" sz="1600" dirty="0" smtClean="0">
                <a:latin typeface="Courier New" pitchFamily="49" charset="0"/>
                <a:cs typeface="Courier New" pitchFamily="49" charset="0"/>
              </a:rPr>
              <a:t> = get(</a:t>
            </a:r>
            <a:r>
              <a:rPr lang="en-CA" sz="1600" dirty="0" err="1" smtClean="0">
                <a:latin typeface="Courier New" pitchFamily="49" charset="0"/>
                <a:cs typeface="Courier New" pitchFamily="49" charset="0"/>
              </a:rPr>
              <a:t>gcf</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PaperPosition</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gcf</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PaperPosition</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fig_size</a:t>
            </a:r>
            <a:r>
              <a:rPr lang="en-CA" sz="1600" dirty="0" smtClean="0">
                <a:latin typeface="Courier New" pitchFamily="49" charset="0"/>
                <a:cs typeface="Courier New" pitchFamily="49" charset="0"/>
              </a:rPr>
              <a:t>(1:2), </a:t>
            </a:r>
            <a:r>
              <a:rPr lang="en-CA" sz="1600" dirty="0" smtClean="0">
                <a:solidFill>
                  <a:srgbClr val="0000CC"/>
                </a:solidFill>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fig_size</a:t>
            </a:r>
            <a:r>
              <a:rPr lang="en-CA" sz="1600" dirty="0" smtClean="0">
                <a:latin typeface="Courier New" pitchFamily="49" charset="0"/>
                <a:cs typeface="Courier New" pitchFamily="49" charset="0"/>
              </a:rPr>
              <a:t>(3)+3, </a:t>
            </a:r>
            <a:r>
              <a:rPr lang="en-CA" sz="1600" dirty="0" err="1" smtClean="0">
                <a:latin typeface="Courier New" pitchFamily="49" charset="0"/>
                <a:cs typeface="Courier New" pitchFamily="49" charset="0"/>
              </a:rPr>
              <a:t>fig_size</a:t>
            </a:r>
            <a:r>
              <a:rPr lang="en-CA" sz="1600" dirty="0" smtClean="0">
                <a:latin typeface="Courier New" pitchFamily="49" charset="0"/>
                <a:cs typeface="Courier New" pitchFamily="49" charset="0"/>
              </a:rPr>
              <a:t>(4)])</a:t>
            </a:r>
          </a:p>
          <a:p>
            <a:pPr>
              <a:spcAft>
                <a:spcPts val="1200"/>
              </a:spcAft>
              <a:defRPr/>
            </a:pPr>
            <a:r>
              <a:rPr lang="en-CA" sz="1600" dirty="0" smtClean="0">
                <a:latin typeface="Courier New" pitchFamily="49" charset="0"/>
                <a:cs typeface="Courier New" pitchFamily="49" charset="0"/>
              </a:rPr>
              <a:t>set(</a:t>
            </a:r>
            <a:r>
              <a:rPr lang="en-CA" sz="1600" dirty="0" err="1" smtClean="0">
                <a:latin typeface="Courier New" pitchFamily="49" charset="0"/>
                <a:cs typeface="Courier New" pitchFamily="49" charset="0"/>
              </a:rPr>
              <a:t>gcf</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PaperPositionMode</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'manual')</a:t>
            </a:r>
          </a:p>
          <a:p>
            <a:pPr marL="0" indent="0">
              <a:spcAft>
                <a:spcPts val="0"/>
              </a:spcAft>
              <a:buFont typeface="Arial" pitchFamily="34" charset="0"/>
              <a:buChar char="•"/>
              <a:defRPr/>
            </a:pPr>
            <a:r>
              <a:rPr lang="en-CA" sz="1600" dirty="0" smtClean="0"/>
              <a:t> The first line of code above returns a 4 element array</a:t>
            </a: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fig_size</a:t>
            </a:r>
            <a:r>
              <a:rPr lang="en-CA" sz="1600" dirty="0" smtClean="0">
                <a:latin typeface="Courier New" pitchFamily="49" charset="0"/>
                <a:cs typeface="Courier New" pitchFamily="49" charset="0"/>
              </a:rPr>
              <a:t> = [left, bottom, width, height]</a:t>
            </a:r>
            <a:r>
              <a:rPr lang="en-CA" sz="1600" dirty="0" smtClean="0"/>
              <a:t>.</a:t>
            </a:r>
          </a:p>
          <a:p>
            <a:pPr marL="0" indent="0">
              <a:spcAft>
                <a:spcPts val="0"/>
              </a:spcAft>
              <a:buFont typeface="Arial" pitchFamily="34" charset="0"/>
              <a:buChar char="•"/>
              <a:defRPr/>
            </a:pPr>
            <a:r>
              <a:rPr lang="en-CA" sz="1600" dirty="0" smtClean="0"/>
              <a:t> </a:t>
            </a:r>
            <a:r>
              <a:rPr lang="en-CA" sz="1600" dirty="0" smtClean="0">
                <a:latin typeface="Courier New" pitchFamily="49" charset="0"/>
                <a:cs typeface="Courier New" pitchFamily="49" charset="0"/>
              </a:rPr>
              <a:t>left</a:t>
            </a:r>
            <a:r>
              <a:rPr lang="en-CA" sz="1600" dirty="0" smtClean="0"/>
              <a:t> and </a:t>
            </a:r>
            <a:r>
              <a:rPr lang="en-CA" sz="1600" dirty="0" smtClean="0">
                <a:latin typeface="Courier New" pitchFamily="49" charset="0"/>
                <a:cs typeface="Courier New" pitchFamily="49" charset="0"/>
              </a:rPr>
              <a:t>bottom</a:t>
            </a:r>
            <a:r>
              <a:rPr lang="en-CA" sz="1600" dirty="0" smtClean="0"/>
              <a:t> define the distance from the lower-left corner of the page to the lower-left corner of the figure window; these are irrelevant here.</a:t>
            </a:r>
          </a:p>
          <a:p>
            <a:pPr marL="0" indent="0">
              <a:spcAft>
                <a:spcPts val="0"/>
              </a:spcAft>
              <a:buFont typeface="Arial" pitchFamily="34" charset="0"/>
              <a:buChar char="•"/>
              <a:defRPr/>
            </a:pPr>
            <a:r>
              <a:rPr lang="en-CA" sz="1600" dirty="0" smtClean="0"/>
              <a:t> In our example, we only want to change the width of the plot to make it wider.</a:t>
            </a:r>
          </a:p>
          <a:p>
            <a:pPr marL="0" indent="0">
              <a:spcAft>
                <a:spcPts val="0"/>
              </a:spcAft>
              <a:buFont typeface="Arial" pitchFamily="34" charset="0"/>
              <a:buChar char="•"/>
              <a:defRPr/>
            </a:pPr>
            <a:r>
              <a:rPr lang="en-CA" sz="1600" dirty="0" smtClean="0"/>
              <a:t> We add 3 inches to the current width and keep all other properties the same.</a:t>
            </a:r>
            <a:endParaRPr lang="en-CA" sz="1600" dirty="0"/>
          </a:p>
        </p:txBody>
      </p:sp>
      <p:sp>
        <p:nvSpPr>
          <p:cNvPr id="36867" name="Title 2"/>
          <p:cNvSpPr>
            <a:spLocks noGrp="1"/>
          </p:cNvSpPr>
          <p:nvPr>
            <p:ph type="title"/>
          </p:nvPr>
        </p:nvSpPr>
        <p:spPr/>
        <p:txBody>
          <a:bodyPr/>
          <a:lstStyle/>
          <a:p>
            <a:r>
              <a:rPr lang="en-CA" altLang="en-US" smtClean="0"/>
              <a:t>FIGURE SIZE</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Figures can be saved in several formats; some of the more useful formats are:</a:t>
            </a:r>
          </a:p>
          <a:p>
            <a:pPr marL="400050" lvl="1" indent="0">
              <a:buFont typeface="Arial" pitchFamily="34" charset="0"/>
              <a:buChar char="•"/>
              <a:defRPr/>
            </a:pPr>
            <a:r>
              <a:rPr lang="en-CA" sz="1600" dirty="0" smtClean="0"/>
              <a:t> .fig – MATLAB figure file; useful for preserving all plot information, especially in the case of future work.</a:t>
            </a:r>
          </a:p>
          <a:p>
            <a:pPr marL="400050" lvl="1" indent="0">
              <a:buFont typeface="Arial" pitchFamily="34" charset="0"/>
              <a:buChar char="•"/>
              <a:defRPr/>
            </a:pPr>
            <a:r>
              <a:rPr lang="en-CA" sz="1600" dirty="0" smtClean="0"/>
              <a:t> .bmp – Uncompressed image file.</a:t>
            </a:r>
          </a:p>
          <a:p>
            <a:pPr marL="400050" lvl="1" indent="0">
              <a:buFont typeface="Arial" pitchFamily="34" charset="0"/>
              <a:buChar char="•"/>
              <a:defRPr/>
            </a:pPr>
            <a:r>
              <a:rPr lang="en-CA" sz="1600" dirty="0" smtClean="0"/>
              <a:t> .jpeg – Compressed image file.</a:t>
            </a:r>
          </a:p>
          <a:p>
            <a:pPr marL="400050" lvl="1" indent="0">
              <a:buFont typeface="Arial" pitchFamily="34" charset="0"/>
              <a:buChar char="•"/>
              <a:defRPr/>
            </a:pPr>
            <a:r>
              <a:rPr lang="en-CA" sz="1600" dirty="0" smtClean="0"/>
              <a:t> .</a:t>
            </a:r>
            <a:r>
              <a:rPr lang="en-CA" sz="1600" dirty="0" err="1" smtClean="0"/>
              <a:t>eps</a:t>
            </a:r>
            <a:r>
              <a:rPr lang="en-CA" sz="1600" dirty="0" smtClean="0"/>
              <a:t> – Object-oriented image file; Scalable format.</a:t>
            </a:r>
          </a:p>
          <a:p>
            <a:pPr marL="400050" lvl="1" indent="0">
              <a:buFont typeface="Wingdings" pitchFamily="2" charset="2"/>
              <a:buNone/>
              <a:defRPr/>
            </a:pPr>
            <a:endParaRPr lang="en-CA" sz="1600" dirty="0" smtClean="0"/>
          </a:p>
          <a:p>
            <a:pPr marL="0" indent="0">
              <a:buFont typeface="Arial" pitchFamily="34" charset="0"/>
              <a:buChar char="•"/>
              <a:defRPr/>
            </a:pPr>
            <a:r>
              <a:rPr lang="en-CA" sz="1600" dirty="0" smtClean="0"/>
              <a:t> The most ideal format to save your plots for the purpose of presentation is .</a:t>
            </a:r>
            <a:r>
              <a:rPr lang="en-CA" sz="1600" dirty="0" err="1" smtClean="0"/>
              <a:t>eps</a:t>
            </a:r>
            <a:r>
              <a:rPr lang="en-CA" sz="1600" dirty="0" smtClean="0"/>
              <a:t>.</a:t>
            </a:r>
          </a:p>
          <a:p>
            <a:pPr marL="0" indent="0">
              <a:buFont typeface="Arial" pitchFamily="34" charset="0"/>
              <a:buChar char="•"/>
              <a:defRPr/>
            </a:pPr>
            <a:r>
              <a:rPr lang="en-CA" sz="1600" dirty="0" smtClean="0"/>
              <a:t> Since it is object-oriented, rather than pixel-based, it is very tolerant to rescaling.</a:t>
            </a:r>
          </a:p>
          <a:p>
            <a:pPr marL="0" indent="0">
              <a:spcAft>
                <a:spcPts val="1200"/>
              </a:spcAft>
              <a:buFont typeface="Arial" pitchFamily="34" charset="0"/>
              <a:buChar char="•"/>
              <a:defRPr/>
            </a:pPr>
            <a:r>
              <a:rPr lang="en-CA" sz="1600" dirty="0" smtClean="0"/>
              <a:t> Figures can be saved via code using either </a:t>
            </a:r>
            <a:r>
              <a:rPr lang="en-CA" sz="1600" dirty="0" err="1" smtClean="0"/>
              <a:t>saveas</a:t>
            </a:r>
            <a:r>
              <a:rPr lang="en-CA" sz="1600" dirty="0" smtClean="0"/>
              <a:t> or print functions:</a:t>
            </a:r>
          </a:p>
          <a:p>
            <a:pPr>
              <a:defRPr/>
            </a:pPr>
            <a:r>
              <a:rPr lang="en-CA" sz="1600" dirty="0" smtClean="0">
                <a:latin typeface="Courier New" pitchFamily="49" charset="0"/>
                <a:cs typeface="Courier New" pitchFamily="49" charset="0"/>
              </a:rPr>
              <a:t>print(</a:t>
            </a:r>
            <a:r>
              <a:rPr lang="en-CA" sz="1600" dirty="0" err="1" smtClean="0">
                <a:latin typeface="Courier New" pitchFamily="49" charset="0"/>
                <a:cs typeface="Courier New" pitchFamily="49" charset="0"/>
              </a:rPr>
              <a:t>gcf</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Example_plot</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depsc</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a:t>
            </a:r>
          </a:p>
          <a:p>
            <a:pPr>
              <a:defRPr/>
            </a:pPr>
            <a:r>
              <a:rPr lang="en-CA" sz="1600" dirty="0" err="1" smtClean="0">
                <a:latin typeface="Courier New" pitchFamily="49" charset="0"/>
                <a:cs typeface="Courier New" pitchFamily="49" charset="0"/>
              </a:rPr>
              <a:t>saveas</a:t>
            </a:r>
            <a:r>
              <a:rPr lang="en-CA" sz="1600" dirty="0" smtClean="0">
                <a:latin typeface="Courier New" pitchFamily="49" charset="0"/>
                <a:cs typeface="Courier New" pitchFamily="49" charset="0"/>
              </a:rPr>
              <a:t>(</a:t>
            </a:r>
            <a:r>
              <a:rPr lang="en-CA" sz="1600" dirty="0" err="1" smtClean="0">
                <a:latin typeface="Courier New" pitchFamily="49" charset="0"/>
                <a:cs typeface="Courier New" pitchFamily="49" charset="0"/>
              </a:rPr>
              <a:t>gcf</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'Example_plot.eps'</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epsc</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a:t>
            </a:r>
          </a:p>
          <a:p>
            <a:pPr marL="0" indent="0">
              <a:spcAft>
                <a:spcPts val="1200"/>
              </a:spcAft>
              <a:defRPr/>
            </a:pPr>
            <a:endParaRPr lang="en-CA" sz="1600" dirty="0" smtClean="0"/>
          </a:p>
        </p:txBody>
      </p:sp>
      <p:sp>
        <p:nvSpPr>
          <p:cNvPr id="37891" name="Title 2"/>
          <p:cNvSpPr>
            <a:spLocks noGrp="1"/>
          </p:cNvSpPr>
          <p:nvPr>
            <p:ph type="title"/>
          </p:nvPr>
        </p:nvSpPr>
        <p:spPr/>
        <p:txBody>
          <a:bodyPr/>
          <a:lstStyle/>
          <a:p>
            <a:r>
              <a:rPr lang="en-CA" altLang="en-US" smtClean="0"/>
              <a:t>FILE FORMATS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2"/>
          <p:cNvSpPr>
            <a:spLocks noGrp="1"/>
          </p:cNvSpPr>
          <p:nvPr>
            <p:ph type="title"/>
          </p:nvPr>
        </p:nvSpPr>
        <p:spPr/>
        <p:txBody>
          <a:bodyPr/>
          <a:lstStyle/>
          <a:p>
            <a:r>
              <a:rPr lang="en-CA" altLang="en-US" dirty="0" smtClean="0"/>
              <a:t>GRAPH PRESENTATION</a:t>
            </a:r>
          </a:p>
        </p:txBody>
      </p:sp>
      <p:pic>
        <p:nvPicPr>
          <p:cNvPr id="38915" name="Picture 3" descr="C:\ENSC180 Development\Plotting\Slide 17 Plot.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5313" y="2447925"/>
            <a:ext cx="3913187" cy="238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38917" name="Picture 3" descr="C:\ENSC180 Development\Basics\plot example 2.ep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5070" t="5354" r="5594" b="3802"/>
          <a:stretch>
            <a:fillRect/>
          </a:stretch>
        </p:blipFill>
        <p:spPr>
          <a:xfrm>
            <a:off x="557213" y="2247900"/>
            <a:ext cx="3673475" cy="2801938"/>
          </a:xfrm>
          <a:noFill/>
        </p:spPr>
      </p:pic>
      <p:graphicFrame>
        <p:nvGraphicFramePr>
          <p:cNvPr id="8" name="Table 7"/>
          <p:cNvGraphicFramePr>
            <a:graphicFrameLocks noGrp="1"/>
          </p:cNvGraphicFramePr>
          <p:nvPr>
            <p:extLst>
              <p:ext uri="{D42A27DB-BD31-4B8C-83A1-F6EECF244321}">
                <p14:modId xmlns:p14="http://schemas.microsoft.com/office/powerpoint/2010/main" val="3529819931"/>
              </p:ext>
            </p:extLst>
          </p:nvPr>
        </p:nvGraphicFramePr>
        <p:xfrm>
          <a:off x="725488" y="1447800"/>
          <a:ext cx="7826376" cy="676275"/>
        </p:xfrm>
        <a:graphic>
          <a:graphicData uri="http://schemas.openxmlformats.org/drawingml/2006/table">
            <a:tbl>
              <a:tblPr firstRow="1" bandRow="1">
                <a:tableStyleId>{2D5ABB26-0587-4C30-8999-92F81FD0307C}</a:tableStyleId>
              </a:tblPr>
              <a:tblGrid>
                <a:gridCol w="3913188"/>
                <a:gridCol w="3913188"/>
              </a:tblGrid>
              <a:tr h="676275">
                <a:tc>
                  <a:txBody>
                    <a:bodyPr/>
                    <a:lstStyle/>
                    <a:p>
                      <a:pPr algn="l"/>
                      <a:r>
                        <a:rPr lang="en-US" sz="1800" dirty="0" smtClean="0">
                          <a:solidFill>
                            <a:schemeClr val="accent1">
                              <a:lumMod val="60000"/>
                              <a:lumOff val="40000"/>
                            </a:schemeClr>
                          </a:solidFill>
                        </a:rPr>
                        <a:t>                     BAD</a:t>
                      </a:r>
                      <a:endParaRPr lang="en-US" sz="1800" dirty="0">
                        <a:solidFill>
                          <a:schemeClr val="accent1">
                            <a:lumMod val="60000"/>
                            <a:lumOff val="40000"/>
                          </a:schemeClr>
                        </a:solidFill>
                      </a:endParaRPr>
                    </a:p>
                  </a:txBody>
                  <a:tcPr marL="91444" marR="91444" marT="45705" marB="45705" anchor="ctr"/>
                </a:tc>
                <a:tc>
                  <a:txBody>
                    <a:bodyPr/>
                    <a:lstStyle/>
                    <a:p>
                      <a:pPr algn="l"/>
                      <a:r>
                        <a:rPr lang="en-US" sz="1800" dirty="0" smtClean="0"/>
                        <a:t>                       </a:t>
                      </a:r>
                      <a:r>
                        <a:rPr lang="en-US" sz="1800" dirty="0" smtClean="0">
                          <a:solidFill>
                            <a:srgbClr val="00B050"/>
                          </a:solidFill>
                        </a:rPr>
                        <a:t>BETTER</a:t>
                      </a:r>
                      <a:endParaRPr lang="en-US" sz="1800" dirty="0">
                        <a:solidFill>
                          <a:srgbClr val="00B050"/>
                        </a:solidFill>
                      </a:endParaRPr>
                    </a:p>
                  </a:txBody>
                  <a:tcPr marL="91444" marR="91444" marT="45705" marB="45705" anchor="ct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
          <p:cNvSpPr>
            <a:spLocks noGrp="1"/>
          </p:cNvSpPr>
          <p:nvPr>
            <p:ph idx="1"/>
          </p:nvPr>
        </p:nvSpPr>
        <p:spPr>
          <a:xfrm>
            <a:off x="538163" y="1152525"/>
            <a:ext cx="7772400" cy="4822825"/>
          </a:xfrm>
        </p:spPr>
        <p:txBody>
          <a:bodyPr/>
          <a:lstStyle/>
          <a:p>
            <a:pPr marL="0" indent="0">
              <a:buFontTx/>
              <a:buChar char="•"/>
            </a:pPr>
            <a:r>
              <a:rPr lang="en-US" altLang="en-US" sz="1600" smtClean="0"/>
              <a:t> Thus far, we have only used 2-D line plots to demonstrate proper formatting.</a:t>
            </a:r>
          </a:p>
          <a:p>
            <a:pPr marL="0" indent="0">
              <a:buFontTx/>
              <a:buChar char="•"/>
            </a:pPr>
            <a:r>
              <a:rPr lang="en-US" altLang="en-US" sz="1600" smtClean="0"/>
              <a:t> MATLAB has a wide variety of specialized plotting functions:</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plot3</a:t>
            </a:r>
            <a:r>
              <a:rPr lang="en-US" altLang="en-US" sz="1600" smtClean="0">
                <a:cs typeface="Courier New" pitchFamily="49" charset="0"/>
              </a:rPr>
              <a:t> </a:t>
            </a:r>
            <a:r>
              <a:rPr lang="en-US" altLang="en-US" sz="1600" smtClean="0"/>
              <a:t>– 3-D line plot.</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semilogx</a:t>
            </a:r>
            <a:r>
              <a:rPr lang="en-US" altLang="en-US" sz="1600" smtClean="0"/>
              <a:t>, </a:t>
            </a:r>
            <a:r>
              <a:rPr lang="en-US" altLang="en-US" sz="1600" smtClean="0">
                <a:latin typeface="Courier New" pitchFamily="49" charset="0"/>
                <a:cs typeface="Courier New" pitchFamily="49" charset="0"/>
              </a:rPr>
              <a:t>semilogy</a:t>
            </a:r>
            <a:r>
              <a:rPr lang="en-US" altLang="en-US" sz="1600" smtClean="0"/>
              <a:t>, </a:t>
            </a:r>
            <a:r>
              <a:rPr lang="en-US" altLang="en-US" sz="1600" smtClean="0">
                <a:latin typeface="Courier New" pitchFamily="49" charset="0"/>
                <a:cs typeface="Courier New" pitchFamily="49" charset="0"/>
              </a:rPr>
              <a:t>loglog</a:t>
            </a:r>
            <a:r>
              <a:rPr lang="en-US" altLang="en-US" sz="1600" smtClean="0"/>
              <a:t> – logarithmic plots.</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imagesc</a:t>
            </a:r>
            <a:r>
              <a:rPr lang="en-US" altLang="en-US" sz="1600" smtClean="0"/>
              <a:t> – visualize a matrix as an image.</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bar</a:t>
            </a:r>
            <a:r>
              <a:rPr lang="en-US" altLang="en-US" sz="1600" smtClean="0"/>
              <a:t>, </a:t>
            </a:r>
            <a:r>
              <a:rPr lang="en-US" altLang="en-US" sz="1600" smtClean="0">
                <a:latin typeface="Courier New" pitchFamily="49" charset="0"/>
                <a:cs typeface="Courier New" pitchFamily="49" charset="0"/>
              </a:rPr>
              <a:t>hist</a:t>
            </a:r>
            <a:r>
              <a:rPr lang="en-US" altLang="en-US" sz="1600" smtClean="0"/>
              <a:t> – bar plots and histograms.</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mesh</a:t>
            </a:r>
            <a:r>
              <a:rPr lang="en-US" altLang="en-US" sz="1600" smtClean="0"/>
              <a:t>, </a:t>
            </a:r>
            <a:r>
              <a:rPr lang="en-US" altLang="en-US" sz="1600" smtClean="0">
                <a:latin typeface="Courier New" pitchFamily="49" charset="0"/>
                <a:cs typeface="Courier New" pitchFamily="49" charset="0"/>
              </a:rPr>
              <a:t>surf</a:t>
            </a:r>
            <a:r>
              <a:rPr lang="en-US" altLang="en-US" sz="1600" smtClean="0"/>
              <a:t> – 3-D surface and mesh plots.</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polar</a:t>
            </a:r>
            <a:r>
              <a:rPr lang="en-US" altLang="en-US" sz="1600" smtClean="0"/>
              <a:t> – plot function in polar coordinates on a Cartesian plane.</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quiver</a:t>
            </a:r>
            <a:r>
              <a:rPr lang="en-US" altLang="en-US" sz="1600" smtClean="0"/>
              <a:t> – plot velocity vectors as arrows.</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stem</a:t>
            </a:r>
            <a:r>
              <a:rPr lang="en-US" altLang="en-US" sz="1600" smtClean="0"/>
              <a:t> – plot discrete data values as stems that extend from the x-axis.</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scatter</a:t>
            </a:r>
            <a:r>
              <a:rPr lang="en-US" altLang="en-US" sz="1600" smtClean="0"/>
              <a:t> – scatter plot.</a:t>
            </a:r>
          </a:p>
          <a:p>
            <a:pPr marL="400050" lvl="1" indent="0">
              <a:buFont typeface="Arial" pitchFamily="34" charset="0"/>
              <a:buChar char="•"/>
            </a:pPr>
            <a:r>
              <a:rPr lang="en-US" altLang="en-US" sz="1600" smtClean="0"/>
              <a:t> </a:t>
            </a:r>
            <a:r>
              <a:rPr lang="en-US" altLang="en-US" sz="1600" smtClean="0">
                <a:latin typeface="Courier New" pitchFamily="49" charset="0"/>
                <a:cs typeface="Courier New" pitchFamily="49" charset="0"/>
              </a:rPr>
              <a:t>stairs</a:t>
            </a:r>
            <a:r>
              <a:rPr lang="en-US" altLang="en-US" sz="1600" smtClean="0"/>
              <a:t> – stairstep plot for piecewise constant functions.</a:t>
            </a:r>
          </a:p>
          <a:p>
            <a:pPr marL="0" indent="0">
              <a:buFontTx/>
              <a:buChar char="•"/>
            </a:pPr>
            <a:endParaRPr lang="en-US" altLang="en-US" sz="1600" smtClean="0"/>
          </a:p>
          <a:p>
            <a:pPr marL="0" indent="0">
              <a:buFontTx/>
              <a:buChar char="•"/>
            </a:pPr>
            <a:r>
              <a:rPr lang="en-US" altLang="en-US" sz="1600" smtClean="0"/>
              <a:t> All of the concepts that we’ve previously learned can and should be applied to any of these and all other types of plots.</a:t>
            </a:r>
          </a:p>
        </p:txBody>
      </p:sp>
      <p:sp>
        <p:nvSpPr>
          <p:cNvPr id="39939" name="Title 2"/>
          <p:cNvSpPr>
            <a:spLocks noGrp="1"/>
          </p:cNvSpPr>
          <p:nvPr>
            <p:ph type="title"/>
          </p:nvPr>
        </p:nvSpPr>
        <p:spPr/>
        <p:txBody>
          <a:bodyPr/>
          <a:lstStyle/>
          <a:p>
            <a:r>
              <a:rPr lang="en-US" altLang="en-US" smtClean="0"/>
              <a:t>OTHER PLOTS &amp; VISUALIZATIONS</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egnaposto contenuto 1"/>
          <p:cNvSpPr>
            <a:spLocks noGrp="1"/>
          </p:cNvSpPr>
          <p:nvPr>
            <p:ph idx="1"/>
          </p:nvPr>
        </p:nvSpPr>
        <p:spPr>
          <a:xfrm>
            <a:off x="336550" y="1447800"/>
            <a:ext cx="8121650" cy="4822825"/>
          </a:xfrm>
        </p:spPr>
        <p:txBody>
          <a:bodyPr/>
          <a:lstStyle/>
          <a:p>
            <a:pPr>
              <a:buFontTx/>
              <a:buChar char="•"/>
            </a:pPr>
            <a:r>
              <a:rPr lang="it-IT" altLang="en-US" dirty="0" smtClean="0"/>
              <a:t>We want to draw the function </a:t>
            </a:r>
            <a:r>
              <a:rPr lang="pl-PL" altLang="en-US" dirty="0" smtClean="0"/>
              <a:t>Z = </a:t>
            </a:r>
            <a:r>
              <a:rPr lang="it-IT" altLang="en-US" dirty="0" smtClean="0"/>
              <a:t>F(x,y) = x+y with x and y = [</a:t>
            </a:r>
            <a:r>
              <a:rPr lang="it-IT" altLang="en-US" dirty="0"/>
              <a:t>−2</a:t>
            </a:r>
            <a:r>
              <a:rPr lang="it-IT" altLang="en-US" dirty="0" smtClean="0"/>
              <a:t>,−1,0,1,2]</a:t>
            </a:r>
          </a:p>
          <a:p>
            <a:pPr>
              <a:buFontTx/>
              <a:buChar char="•"/>
            </a:pPr>
            <a:r>
              <a:rPr lang="it-IT" altLang="en-US" dirty="0" smtClean="0"/>
              <a:t>Is the following a valid MATLAB code ?</a:t>
            </a:r>
          </a:p>
          <a:p>
            <a:pPr>
              <a:buFontTx/>
              <a:buChar char="•"/>
            </a:pPr>
            <a:endParaRPr lang="it-IT" altLang="en-US" dirty="0" smtClean="0"/>
          </a:p>
          <a:p>
            <a:pPr marL="0" indent="0"/>
            <a:r>
              <a:rPr lang="en-US" altLang="en-US" dirty="0" smtClean="0">
                <a:latin typeface="Courier New" pitchFamily="49" charset="0"/>
                <a:cs typeface="Courier New" pitchFamily="49" charset="0"/>
              </a:rPr>
              <a:t>&gt;&gt; X= -2:1:2</a:t>
            </a:r>
          </a:p>
          <a:p>
            <a:pPr marL="0" indent="0"/>
            <a:r>
              <a:rPr lang="en-US" altLang="en-US" dirty="0" smtClean="0">
                <a:latin typeface="Courier New" pitchFamily="49" charset="0"/>
                <a:cs typeface="Courier New" pitchFamily="49" charset="0"/>
              </a:rPr>
              <a:t>&gt;&gt; Y= -2:1:2</a:t>
            </a:r>
          </a:p>
          <a:p>
            <a:pPr marL="0" indent="0"/>
            <a:r>
              <a:rPr lang="en-US" altLang="en-US" dirty="0" smtClean="0">
                <a:latin typeface="Courier New" pitchFamily="49" charset="0"/>
                <a:cs typeface="Courier New" pitchFamily="49" charset="0"/>
              </a:rPr>
              <a:t>&gt;&gt; Z= X+Y</a:t>
            </a:r>
          </a:p>
          <a:p>
            <a:pPr>
              <a:buFontTx/>
              <a:buChar char="•"/>
            </a:pPr>
            <a:endParaRPr lang="en-US" altLang="en-US" dirty="0" smtClean="0">
              <a:latin typeface="Courier New" pitchFamily="49" charset="0"/>
              <a:cs typeface="Courier New" pitchFamily="49" charset="0"/>
            </a:endParaRPr>
          </a:p>
          <a:p>
            <a:pPr>
              <a:buFont typeface="DINPro-Medium" charset="0"/>
              <a:buAutoNum type="alphaUcPeriod"/>
            </a:pPr>
            <a:r>
              <a:rPr lang="it-IT" altLang="en-US" dirty="0" smtClean="0"/>
              <a:t>No</a:t>
            </a:r>
          </a:p>
          <a:p>
            <a:pPr>
              <a:buFont typeface="DINPro-Medium" charset="0"/>
              <a:buAutoNum type="alphaUcPeriod"/>
            </a:pPr>
            <a:r>
              <a:rPr lang="it-IT" altLang="en-US" dirty="0" smtClean="0"/>
              <a:t>Yes</a:t>
            </a:r>
          </a:p>
          <a:p>
            <a:pPr>
              <a:buFont typeface="DINPro-Medium" charset="0"/>
              <a:buAutoNum type="alphaUcPeriod"/>
            </a:pPr>
            <a:r>
              <a:rPr lang="it-IT" altLang="en-US" dirty="0" smtClean="0"/>
              <a:t>Yes, but does not do what we want!</a:t>
            </a:r>
          </a:p>
        </p:txBody>
      </p:sp>
      <p:sp>
        <p:nvSpPr>
          <p:cNvPr id="40963" name="Titolo 2"/>
          <p:cNvSpPr>
            <a:spLocks noGrp="1"/>
          </p:cNvSpPr>
          <p:nvPr>
            <p:ph type="title"/>
          </p:nvPr>
        </p:nvSpPr>
        <p:spPr/>
        <p:txBody>
          <a:bodyPr/>
          <a:lstStyle/>
          <a:p>
            <a:r>
              <a:rPr lang="it-IT" altLang="en-US" dirty="0" smtClean="0"/>
              <a:t>QUIZ</a:t>
            </a:r>
            <a:endParaRPr lang="en-GB" altLang="en-US" dirty="0" smtClean="0"/>
          </a:p>
        </p:txBody>
      </p:sp>
      <p:graphicFrame>
        <p:nvGraphicFramePr>
          <p:cNvPr id="6" name="Tabella 5"/>
          <p:cNvGraphicFramePr>
            <a:graphicFrameLocks noGrp="1"/>
          </p:cNvGraphicFramePr>
          <p:nvPr>
            <p:extLst>
              <p:ext uri="{D42A27DB-BD31-4B8C-83A1-F6EECF244321}">
                <p14:modId xmlns:p14="http://schemas.microsoft.com/office/powerpoint/2010/main" val="508706142"/>
              </p:ext>
            </p:extLst>
          </p:nvPr>
        </p:nvGraphicFramePr>
        <p:xfrm>
          <a:off x="5580000" y="3348000"/>
          <a:ext cx="3035300" cy="2224086"/>
        </p:xfrm>
        <a:graphic>
          <a:graphicData uri="http://schemas.openxmlformats.org/drawingml/2006/table">
            <a:tbl>
              <a:tblPr firstRow="1" bandRow="1">
                <a:tableStyleId>{5C22544A-7EE6-4342-B048-85BDC9FD1C3A}</a:tableStyleId>
              </a:tblPr>
              <a:tblGrid>
                <a:gridCol w="587333"/>
                <a:gridCol w="470763"/>
                <a:gridCol w="497664"/>
                <a:gridCol w="484213"/>
                <a:gridCol w="484213"/>
                <a:gridCol w="511114"/>
              </a:tblGrid>
              <a:tr h="370681">
                <a:tc>
                  <a:txBody>
                    <a:bodyPr/>
                    <a:lstStyle/>
                    <a:p>
                      <a:pPr marL="0" algn="l" defTabSz="457200" rtl="0" eaLnBrk="1" latinLnBrk="0" hangingPunct="1"/>
                      <a:r>
                        <a:rPr lang="it-IT" sz="1800" b="1" kern="1200" dirty="0" err="1" smtClean="0">
                          <a:solidFill>
                            <a:schemeClr val="lt1"/>
                          </a:solidFill>
                          <a:latin typeface="+mn-lt"/>
                          <a:ea typeface="+mn-ea"/>
                          <a:cs typeface="+mn-cs"/>
                        </a:rPr>
                        <a:t>x,y</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pPr algn="ctr"/>
                      <a:r>
                        <a:rPr lang="it-IT" altLang="en-US" dirty="0" smtClean="0"/>
                        <a:t>−</a:t>
                      </a:r>
                      <a:r>
                        <a:rPr lang="it-IT" sz="1800" dirty="0" smtClean="0"/>
                        <a:t>2</a:t>
                      </a:r>
                      <a:endParaRPr lang="en-GB" sz="1800" dirty="0"/>
                    </a:p>
                  </a:txBody>
                  <a:tcPr marL="91463" marR="91463" marT="45700" marB="45700"/>
                </a:tc>
                <a:tc>
                  <a:txBody>
                    <a:bodyPr/>
                    <a:lstStyle/>
                    <a:p>
                      <a:pPr algn="ctr"/>
                      <a:r>
                        <a:rPr lang="it-IT" altLang="en-US" dirty="0" smtClean="0"/>
                        <a:t>−</a:t>
                      </a:r>
                      <a:r>
                        <a:rPr lang="it-IT" sz="1800" dirty="0" smtClean="0"/>
                        <a:t>1</a:t>
                      </a:r>
                      <a:endParaRPr lang="en-GB" sz="1800" dirty="0"/>
                    </a:p>
                  </a:txBody>
                  <a:tcPr marL="91463" marR="91463" marT="45700" marB="45700"/>
                </a:tc>
                <a:tc>
                  <a:txBody>
                    <a:bodyPr/>
                    <a:lstStyle/>
                    <a:p>
                      <a:pPr algn="ctr"/>
                      <a:r>
                        <a:rPr lang="it-IT" sz="1800" dirty="0" smtClean="0"/>
                        <a:t>0</a:t>
                      </a:r>
                      <a:endParaRPr lang="en-GB" sz="1800" dirty="0"/>
                    </a:p>
                  </a:txBody>
                  <a:tcPr marL="91463" marR="91463" marT="45700" marB="45700"/>
                </a:tc>
                <a:tc>
                  <a:txBody>
                    <a:bodyPr/>
                    <a:lstStyle/>
                    <a:p>
                      <a:pPr algn="ctr"/>
                      <a:r>
                        <a:rPr lang="it-IT" sz="1800" dirty="0" smtClean="0"/>
                        <a:t>1</a:t>
                      </a:r>
                      <a:endParaRPr lang="en-GB" sz="1800" dirty="0"/>
                    </a:p>
                  </a:txBody>
                  <a:tcPr marL="91463" marR="91463" marT="45700" marB="45700"/>
                </a:tc>
                <a:tc>
                  <a:txBody>
                    <a:bodyPr/>
                    <a:lstStyle/>
                    <a:p>
                      <a:pPr algn="ctr"/>
                      <a:r>
                        <a:rPr lang="it-IT" sz="1800" dirty="0" smtClean="0"/>
                        <a:t>2</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4</a:t>
                      </a:r>
                      <a:endParaRPr lang="en-GB" sz="1800" dirty="0"/>
                    </a:p>
                  </a:txBody>
                  <a:tcPr marL="91463" marR="91463" marT="45700" marB="45700"/>
                </a:tc>
                <a:tc>
                  <a:txBody>
                    <a:bodyPr/>
                    <a:lstStyle/>
                    <a:p>
                      <a:r>
                        <a:rPr lang="it-IT" altLang="en-US" dirty="0" smtClean="0"/>
                        <a:t>−</a:t>
                      </a:r>
                      <a:r>
                        <a:rPr lang="it-IT" sz="1800" dirty="0" smtClean="0"/>
                        <a:t>3</a:t>
                      </a:r>
                      <a:endParaRPr lang="en-GB" sz="1800" dirty="0"/>
                    </a:p>
                  </a:txBody>
                  <a:tcPr marL="91463" marR="91463" marT="45700" marB="45700"/>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3</a:t>
                      </a:r>
                      <a:endParaRPr lang="en-GB" sz="1800" dirty="0"/>
                    </a:p>
                  </a:txBody>
                  <a:tcPr marL="91463" marR="91463" marT="45700" marB="45700"/>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0</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c>
                  <a:txBody>
                    <a:bodyPr/>
                    <a:lstStyle/>
                    <a:p>
                      <a:r>
                        <a:rPr lang="it-IT" sz="1800" dirty="0" smtClean="0"/>
                        <a:t>3</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c>
                  <a:txBody>
                    <a:bodyPr/>
                    <a:lstStyle/>
                    <a:p>
                      <a:r>
                        <a:rPr lang="it-IT" sz="1800" dirty="0" smtClean="0"/>
                        <a:t>3</a:t>
                      </a:r>
                      <a:endParaRPr lang="en-GB" sz="1800" dirty="0"/>
                    </a:p>
                  </a:txBody>
                  <a:tcPr marL="91463" marR="91463" marT="45700" marB="45700"/>
                </a:tc>
                <a:tc>
                  <a:txBody>
                    <a:bodyPr/>
                    <a:lstStyle/>
                    <a:p>
                      <a:r>
                        <a:rPr lang="it-IT" sz="1800" dirty="0" smtClean="0"/>
                        <a:t>4</a:t>
                      </a:r>
                      <a:endParaRPr lang="en-GB" sz="1800" dirty="0"/>
                    </a:p>
                  </a:txBody>
                  <a:tcPr marL="91463" marR="91463" marT="45700" marB="45700"/>
                </a:tc>
              </a:tr>
            </a:tbl>
          </a:graphicData>
        </a:graphic>
      </p:graphicFrame>
      <p:sp>
        <p:nvSpPr>
          <p:cNvPr id="41015" name="Rettangolo 6"/>
          <p:cNvSpPr>
            <a:spLocks noChangeArrowheads="1"/>
          </p:cNvSpPr>
          <p:nvPr/>
        </p:nvSpPr>
        <p:spPr bwMode="auto">
          <a:xfrm>
            <a:off x="6162675" y="2736850"/>
            <a:ext cx="1555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pl-PL" altLang="en-US">
                <a:latin typeface="Arial" pitchFamily="34" charset="0"/>
              </a:rPr>
              <a:t>Z = </a:t>
            </a:r>
            <a:r>
              <a:rPr lang="it-IT" altLang="en-US">
                <a:latin typeface="Arial" pitchFamily="34" charset="0"/>
              </a:rPr>
              <a:t>X + Y </a:t>
            </a:r>
            <a:endParaRPr lang="en-GB" altLang="en-US">
              <a:latin typeface="Arial" pitchFamily="34" charset="0"/>
            </a:endParaRPr>
          </a:p>
        </p:txBody>
      </p:sp>
      <p:sp>
        <p:nvSpPr>
          <p:cNvPr id="8"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18039" y="1387351"/>
            <a:ext cx="8121650" cy="4822825"/>
          </a:xfrm>
        </p:spPr>
        <p:txBody>
          <a:bodyPr/>
          <a:lstStyle/>
          <a:p>
            <a:pPr>
              <a:buFont typeface="Arial" panose="020B0604020202020204" pitchFamily="34" charset="0"/>
              <a:buChar char="•"/>
              <a:defRPr/>
            </a:pPr>
            <a:r>
              <a:rPr lang="en-US" dirty="0" smtClean="0"/>
              <a:t>We want to draw the function Z = F(</a:t>
            </a:r>
            <a:r>
              <a:rPr lang="en-US" dirty="0" err="1" smtClean="0"/>
              <a:t>x,y</a:t>
            </a:r>
            <a:r>
              <a:rPr lang="en-US" dirty="0" smtClean="0"/>
              <a:t>) = </a:t>
            </a:r>
            <a:r>
              <a:rPr lang="en-US" dirty="0" err="1" smtClean="0"/>
              <a:t>x+y</a:t>
            </a:r>
            <a:r>
              <a:rPr lang="en-US" dirty="0" smtClean="0"/>
              <a:t> with x and y = [</a:t>
            </a:r>
            <a:r>
              <a:rPr lang="it-IT" altLang="en-US" dirty="0" smtClean="0"/>
              <a:t>−</a:t>
            </a:r>
            <a:r>
              <a:rPr lang="en-US" dirty="0" smtClean="0"/>
              <a:t>2,</a:t>
            </a:r>
            <a:r>
              <a:rPr lang="it-IT" altLang="en-US" dirty="0"/>
              <a:t> </a:t>
            </a:r>
            <a:r>
              <a:rPr lang="it-IT" altLang="en-US" dirty="0" smtClean="0"/>
              <a:t>−</a:t>
            </a:r>
            <a:r>
              <a:rPr lang="en-US" dirty="0" smtClean="0"/>
              <a:t>1,0,1,2]</a:t>
            </a:r>
          </a:p>
          <a:p>
            <a:pPr>
              <a:buFont typeface="Arial" panose="020B0604020202020204" pitchFamily="34" charset="0"/>
              <a:buChar char="•"/>
              <a:defRPr/>
            </a:pPr>
            <a:r>
              <a:rPr lang="en-US" dirty="0" smtClean="0"/>
              <a:t>Is the following a valid MATLAB code ?</a:t>
            </a:r>
          </a:p>
          <a:p>
            <a:pPr>
              <a:buFont typeface="Arial" panose="020B0604020202020204" pitchFamily="34" charset="0"/>
              <a:buChar char="•"/>
              <a:defRPr/>
            </a:pPr>
            <a:endParaRPr lang="en-US" dirty="0" smtClean="0"/>
          </a:p>
          <a:p>
            <a:pPr marL="0" indent="0">
              <a:defRPr/>
            </a:pPr>
            <a:r>
              <a:rPr lang="en-US" dirty="0" smtClean="0">
                <a:latin typeface="Courier New" pitchFamily="49" charset="0"/>
                <a:cs typeface="Courier New" pitchFamily="49" charset="0"/>
              </a:rPr>
              <a:t>&gt;&gt; X= -2:1:2</a:t>
            </a:r>
          </a:p>
          <a:p>
            <a:pPr marL="0" indent="0">
              <a:defRPr/>
            </a:pPr>
            <a:r>
              <a:rPr lang="en-US" dirty="0" smtClean="0">
                <a:latin typeface="Courier New" pitchFamily="49" charset="0"/>
                <a:cs typeface="Courier New" pitchFamily="49" charset="0"/>
              </a:rPr>
              <a:t>&gt;&gt; Y= -2:1:2</a:t>
            </a:r>
          </a:p>
          <a:p>
            <a:pPr marL="0" indent="0">
              <a:defRPr/>
            </a:pPr>
            <a:r>
              <a:rPr lang="en-US" dirty="0" smtClean="0">
                <a:latin typeface="Courier New" pitchFamily="49" charset="0"/>
                <a:cs typeface="Courier New" pitchFamily="49" charset="0"/>
              </a:rPr>
              <a:t>&gt;&gt; Z= X+Y</a:t>
            </a:r>
          </a:p>
          <a:p>
            <a:pPr>
              <a:buFont typeface="Arial" panose="020B0604020202020204" pitchFamily="34" charset="0"/>
              <a:buChar char="•"/>
              <a:defRPr/>
            </a:pPr>
            <a:endParaRPr lang="en-US" dirty="0" smtClean="0">
              <a:latin typeface="Courier New" pitchFamily="49" charset="0"/>
              <a:cs typeface="Courier New" pitchFamily="49" charset="0"/>
            </a:endParaRPr>
          </a:p>
          <a:p>
            <a:pPr>
              <a:buFont typeface="+mj-lt"/>
              <a:buAutoNum type="alphaUcPeriod"/>
              <a:defRPr/>
            </a:pPr>
            <a:r>
              <a:rPr lang="en-US" dirty="0" smtClean="0"/>
              <a:t>No</a:t>
            </a:r>
          </a:p>
          <a:p>
            <a:pPr>
              <a:buFont typeface="+mj-lt"/>
              <a:buAutoNum type="alphaUcPeriod"/>
              <a:defRPr/>
            </a:pPr>
            <a:r>
              <a:rPr lang="en-US" dirty="0" smtClean="0"/>
              <a:t>Yes</a:t>
            </a:r>
          </a:p>
          <a:p>
            <a:pPr>
              <a:buFont typeface="+mj-lt"/>
              <a:buAutoNum type="alphaUcPeriod"/>
              <a:defRPr/>
            </a:pPr>
            <a:r>
              <a:rPr lang="en-US" b="1" dirty="0" smtClean="0">
                <a:solidFill>
                  <a:srgbClr val="FF0000"/>
                </a:solidFill>
              </a:rPr>
              <a:t>Yes, but does not do what we want!:</a:t>
            </a:r>
          </a:p>
          <a:p>
            <a:pPr marL="0" indent="0">
              <a:defRPr/>
            </a:pPr>
            <a:r>
              <a:rPr lang="en-US" b="1" dirty="0" smtClean="0">
                <a:solidFill>
                  <a:srgbClr val="FF0000"/>
                </a:solidFill>
              </a:rPr>
              <a:t>          Z = </a:t>
            </a:r>
            <a:r>
              <a:rPr lang="en-US" b="1" dirty="0">
                <a:solidFill>
                  <a:srgbClr val="FF0000"/>
                </a:solidFill>
              </a:rPr>
              <a:t>[−4 −</a:t>
            </a:r>
            <a:r>
              <a:rPr lang="en-US" b="1" dirty="0" smtClean="0">
                <a:solidFill>
                  <a:srgbClr val="FF0000"/>
                </a:solidFill>
              </a:rPr>
              <a:t>2 0 2 4]</a:t>
            </a:r>
          </a:p>
          <a:p>
            <a:pPr marL="0" indent="0">
              <a:defRPr/>
            </a:pPr>
            <a:endParaRPr lang="en-US" b="1" dirty="0" smtClean="0">
              <a:solidFill>
                <a:srgbClr val="FF0000"/>
              </a:solidFill>
            </a:endParaRPr>
          </a:p>
          <a:p>
            <a:pPr marL="0" indent="0">
              <a:defRPr/>
            </a:pPr>
            <a:r>
              <a:rPr lang="en-US" b="1" dirty="0" smtClean="0">
                <a:solidFill>
                  <a:srgbClr val="FF0000"/>
                </a:solidFill>
              </a:rPr>
              <a:t>We wanted a </a:t>
            </a:r>
            <a:r>
              <a:rPr lang="en-US" b="1" dirty="0">
                <a:solidFill>
                  <a:srgbClr val="FF0000"/>
                </a:solidFill>
              </a:rPr>
              <a:t>2</a:t>
            </a:r>
            <a:r>
              <a:rPr lang="en-US" b="1" dirty="0" smtClean="0">
                <a:solidFill>
                  <a:srgbClr val="FF0000"/>
                </a:solidFill>
              </a:rPr>
              <a:t>-dimensional function (matrix), </a:t>
            </a:r>
          </a:p>
          <a:p>
            <a:pPr marL="0" indent="0">
              <a:defRPr/>
            </a:pPr>
            <a:r>
              <a:rPr lang="en-US" b="1" dirty="0">
                <a:solidFill>
                  <a:srgbClr val="FF0000"/>
                </a:solidFill>
              </a:rPr>
              <a:t>b</a:t>
            </a:r>
            <a:r>
              <a:rPr lang="en-US" b="1" dirty="0" smtClean="0">
                <a:solidFill>
                  <a:srgbClr val="FF0000"/>
                </a:solidFill>
              </a:rPr>
              <a:t>ut we got a vector    </a:t>
            </a:r>
            <a:endParaRPr lang="en-US" b="1" dirty="0">
              <a:solidFill>
                <a:srgbClr val="FF0000"/>
              </a:solidFill>
            </a:endParaRPr>
          </a:p>
        </p:txBody>
      </p:sp>
      <p:sp>
        <p:nvSpPr>
          <p:cNvPr id="41987" name="Titolo 2"/>
          <p:cNvSpPr>
            <a:spLocks noGrp="1"/>
          </p:cNvSpPr>
          <p:nvPr>
            <p:ph type="title"/>
          </p:nvPr>
        </p:nvSpPr>
        <p:spPr/>
        <p:txBody>
          <a:bodyPr/>
          <a:lstStyle/>
          <a:p>
            <a:r>
              <a:rPr lang="it-IT" altLang="en-US" dirty="0" smtClean="0"/>
              <a:t>QUIZ</a:t>
            </a:r>
            <a:endParaRPr lang="en-GB" altLang="en-US" dirty="0" smtClean="0"/>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5"/>
          <p:cNvGraphicFramePr>
            <a:graphicFrameLocks noGrp="1"/>
          </p:cNvGraphicFramePr>
          <p:nvPr>
            <p:extLst>
              <p:ext uri="{D42A27DB-BD31-4B8C-83A1-F6EECF244321}">
                <p14:modId xmlns:p14="http://schemas.microsoft.com/office/powerpoint/2010/main" val="2849462585"/>
              </p:ext>
            </p:extLst>
          </p:nvPr>
        </p:nvGraphicFramePr>
        <p:xfrm>
          <a:off x="5580000" y="3348000"/>
          <a:ext cx="3035300" cy="2224086"/>
        </p:xfrm>
        <a:graphic>
          <a:graphicData uri="http://schemas.openxmlformats.org/drawingml/2006/table">
            <a:tbl>
              <a:tblPr firstRow="1" bandRow="1">
                <a:tableStyleId>{5C22544A-7EE6-4342-B048-85BDC9FD1C3A}</a:tableStyleId>
              </a:tblPr>
              <a:tblGrid>
                <a:gridCol w="587333"/>
                <a:gridCol w="470763"/>
                <a:gridCol w="497664"/>
                <a:gridCol w="484213"/>
                <a:gridCol w="484213"/>
                <a:gridCol w="511114"/>
              </a:tblGrid>
              <a:tr h="370681">
                <a:tc>
                  <a:txBody>
                    <a:bodyPr/>
                    <a:lstStyle/>
                    <a:p>
                      <a:pPr marL="0" algn="l" defTabSz="457200" rtl="0" eaLnBrk="1" latinLnBrk="0" hangingPunct="1"/>
                      <a:r>
                        <a:rPr lang="it-IT" sz="1800" b="1" kern="1200" dirty="0" err="1" smtClean="0">
                          <a:solidFill>
                            <a:schemeClr val="lt1"/>
                          </a:solidFill>
                          <a:latin typeface="+mn-lt"/>
                          <a:ea typeface="+mn-ea"/>
                          <a:cs typeface="+mn-cs"/>
                        </a:rPr>
                        <a:t>x,y</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pPr algn="ctr"/>
                      <a:r>
                        <a:rPr lang="it-IT" altLang="en-US" dirty="0" smtClean="0"/>
                        <a:t>−</a:t>
                      </a:r>
                      <a:r>
                        <a:rPr lang="it-IT" sz="1800" dirty="0" smtClean="0"/>
                        <a:t>2</a:t>
                      </a:r>
                      <a:endParaRPr lang="en-GB" sz="1800" dirty="0"/>
                    </a:p>
                  </a:txBody>
                  <a:tcPr marL="91463" marR="91463" marT="45700" marB="45700"/>
                </a:tc>
                <a:tc>
                  <a:txBody>
                    <a:bodyPr/>
                    <a:lstStyle/>
                    <a:p>
                      <a:pPr algn="ctr"/>
                      <a:r>
                        <a:rPr lang="it-IT" altLang="en-US" dirty="0" smtClean="0"/>
                        <a:t>−</a:t>
                      </a:r>
                      <a:r>
                        <a:rPr lang="it-IT" sz="1800" dirty="0" smtClean="0"/>
                        <a:t>1</a:t>
                      </a:r>
                      <a:endParaRPr lang="en-GB" sz="1800" dirty="0"/>
                    </a:p>
                  </a:txBody>
                  <a:tcPr marL="91463" marR="91463" marT="45700" marB="45700"/>
                </a:tc>
                <a:tc>
                  <a:txBody>
                    <a:bodyPr/>
                    <a:lstStyle/>
                    <a:p>
                      <a:pPr algn="ctr"/>
                      <a:r>
                        <a:rPr lang="it-IT" sz="1800" dirty="0" smtClean="0"/>
                        <a:t>0</a:t>
                      </a:r>
                      <a:endParaRPr lang="en-GB" sz="1800" dirty="0"/>
                    </a:p>
                  </a:txBody>
                  <a:tcPr marL="91463" marR="91463" marT="45700" marB="45700"/>
                </a:tc>
                <a:tc>
                  <a:txBody>
                    <a:bodyPr/>
                    <a:lstStyle/>
                    <a:p>
                      <a:pPr algn="ctr"/>
                      <a:r>
                        <a:rPr lang="it-IT" sz="1800" dirty="0" smtClean="0"/>
                        <a:t>1</a:t>
                      </a:r>
                      <a:endParaRPr lang="en-GB" sz="1800" dirty="0"/>
                    </a:p>
                  </a:txBody>
                  <a:tcPr marL="91463" marR="91463" marT="45700" marB="45700"/>
                </a:tc>
                <a:tc>
                  <a:txBody>
                    <a:bodyPr/>
                    <a:lstStyle/>
                    <a:p>
                      <a:pPr algn="ctr"/>
                      <a:r>
                        <a:rPr lang="it-IT" sz="1800" dirty="0" smtClean="0"/>
                        <a:t>2</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4</a:t>
                      </a:r>
                      <a:endParaRPr lang="en-GB" sz="1800" dirty="0"/>
                    </a:p>
                  </a:txBody>
                  <a:tcPr marL="91463" marR="91463" marT="45700" marB="45700"/>
                </a:tc>
                <a:tc>
                  <a:txBody>
                    <a:bodyPr/>
                    <a:lstStyle/>
                    <a:p>
                      <a:r>
                        <a:rPr lang="it-IT" altLang="en-US" dirty="0" smtClean="0"/>
                        <a:t>−</a:t>
                      </a:r>
                      <a:r>
                        <a:rPr lang="it-IT" sz="1800" dirty="0" smtClean="0"/>
                        <a:t>3</a:t>
                      </a:r>
                      <a:endParaRPr lang="en-GB" sz="1800" dirty="0"/>
                    </a:p>
                  </a:txBody>
                  <a:tcPr marL="91463" marR="91463" marT="45700" marB="45700"/>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3</a:t>
                      </a:r>
                      <a:endParaRPr lang="en-GB" sz="1800" dirty="0"/>
                    </a:p>
                  </a:txBody>
                  <a:tcPr marL="91463" marR="91463" marT="45700" marB="45700"/>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0</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c>
                  <a:txBody>
                    <a:bodyPr/>
                    <a:lstStyle/>
                    <a:p>
                      <a:r>
                        <a:rPr lang="it-IT" sz="1800" dirty="0" smtClean="0"/>
                        <a:t>3</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c>
                  <a:txBody>
                    <a:bodyPr/>
                    <a:lstStyle/>
                    <a:p>
                      <a:r>
                        <a:rPr lang="it-IT" sz="1800" dirty="0" smtClean="0"/>
                        <a:t>3</a:t>
                      </a:r>
                      <a:endParaRPr lang="en-GB" sz="1800" dirty="0"/>
                    </a:p>
                  </a:txBody>
                  <a:tcPr marL="91463" marR="91463" marT="45700" marB="45700"/>
                </a:tc>
                <a:tc>
                  <a:txBody>
                    <a:bodyPr/>
                    <a:lstStyle/>
                    <a:p>
                      <a:r>
                        <a:rPr lang="it-IT" sz="1800" dirty="0" smtClean="0"/>
                        <a:t>4</a:t>
                      </a:r>
                      <a:endParaRPr lang="en-GB" sz="1800" dirty="0"/>
                    </a:p>
                  </a:txBody>
                  <a:tcPr marL="91463" marR="91463" marT="45700" marB="4570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CA" sz="1600" dirty="0" smtClean="0"/>
              <a:t> The first lecture gave a brief introduction to basic 2D plotting:</a:t>
            </a:r>
          </a:p>
          <a:p>
            <a:pPr>
              <a:defRPr/>
            </a:pPr>
            <a:r>
              <a:rPr lang="en-CA" sz="1600" dirty="0" smtClean="0">
                <a:latin typeface="Courier New" pitchFamily="49" charset="0"/>
                <a:cs typeface="Courier New" pitchFamily="49" charset="0"/>
              </a:rPr>
              <a:t>x = </a:t>
            </a:r>
            <a:r>
              <a:rPr lang="en-CA" sz="1600" dirty="0" err="1" smtClean="0">
                <a:latin typeface="Courier New" pitchFamily="49" charset="0"/>
                <a:cs typeface="Courier New" pitchFamily="49" charset="0"/>
              </a:rPr>
              <a:t>linspace</a:t>
            </a:r>
            <a:r>
              <a:rPr lang="en-CA" sz="1600" dirty="0" smtClean="0">
                <a:latin typeface="Courier New" pitchFamily="49" charset="0"/>
                <a:cs typeface="Courier New" pitchFamily="49" charset="0"/>
              </a:rPr>
              <a:t>(0, 2*pi, 1000);</a:t>
            </a:r>
          </a:p>
          <a:p>
            <a:pPr>
              <a:defRPr/>
            </a:pPr>
            <a:r>
              <a:rPr lang="en-CA" sz="1600" dirty="0" smtClean="0">
                <a:latin typeface="Courier New" pitchFamily="49" charset="0"/>
                <a:cs typeface="Courier New" pitchFamily="49" charset="0"/>
              </a:rPr>
              <a:t>y = sin(x);</a:t>
            </a:r>
          </a:p>
          <a:p>
            <a:pPr>
              <a:spcAft>
                <a:spcPts val="1200"/>
              </a:spcAft>
              <a:defRPr/>
            </a:pPr>
            <a:r>
              <a:rPr lang="en-CA" sz="1600" dirty="0" smtClean="0">
                <a:latin typeface="Courier New" pitchFamily="49" charset="0"/>
                <a:cs typeface="Courier New" pitchFamily="49" charset="0"/>
              </a:rPr>
              <a:t>plot(</a:t>
            </a:r>
            <a:r>
              <a:rPr lang="en-CA" sz="1600" dirty="0" err="1" smtClean="0">
                <a:latin typeface="Courier New" pitchFamily="49" charset="0"/>
                <a:cs typeface="Courier New" pitchFamily="49" charset="0"/>
              </a:rPr>
              <a:t>x,y</a:t>
            </a:r>
            <a:r>
              <a:rPr lang="en-CA" sz="1600" dirty="0" smtClean="0">
                <a:latin typeface="Courier New" pitchFamily="49" charset="0"/>
                <a:cs typeface="Courier New" pitchFamily="49" charset="0"/>
              </a:rPr>
              <a:t>)</a:t>
            </a:r>
          </a:p>
          <a:p>
            <a:pPr marL="0" indent="0">
              <a:spcAft>
                <a:spcPts val="0"/>
              </a:spcAft>
              <a:buFont typeface="Arial" pitchFamily="34" charset="0"/>
              <a:buChar char="•"/>
              <a:defRPr/>
            </a:pPr>
            <a:r>
              <a:rPr lang="en-CA" sz="1600" dirty="0" smtClean="0">
                <a:cs typeface="Courier New" pitchFamily="49" charset="0"/>
              </a:rPr>
              <a:t> The plot is lacking in terms of presentation</a:t>
            </a:r>
          </a:p>
          <a:p>
            <a:pPr marL="400050" lvl="1" indent="0">
              <a:spcAft>
                <a:spcPts val="0"/>
              </a:spcAft>
              <a:buFont typeface="Arial" pitchFamily="34" charset="0"/>
              <a:buChar char="•"/>
              <a:defRPr/>
            </a:pPr>
            <a:r>
              <a:rPr lang="en-CA" sz="1600" dirty="0" smtClean="0">
                <a:cs typeface="Courier New" pitchFamily="49" charset="0"/>
              </a:rPr>
              <a:t> No axis labels.</a:t>
            </a:r>
          </a:p>
          <a:p>
            <a:pPr marL="400050" lvl="1" indent="0">
              <a:spcAft>
                <a:spcPts val="0"/>
              </a:spcAft>
              <a:buFont typeface="Arial" pitchFamily="34" charset="0"/>
              <a:buChar char="•"/>
              <a:defRPr/>
            </a:pPr>
            <a:r>
              <a:rPr lang="en-CA" sz="1600" dirty="0" smtClean="0">
                <a:cs typeface="Courier New" pitchFamily="49" charset="0"/>
              </a:rPr>
              <a:t> No title.</a:t>
            </a:r>
          </a:p>
          <a:p>
            <a:pPr marL="400050" lvl="1" indent="0">
              <a:spcAft>
                <a:spcPts val="0"/>
              </a:spcAft>
              <a:buFont typeface="Arial" pitchFamily="34" charset="0"/>
              <a:buChar char="•"/>
              <a:defRPr/>
            </a:pPr>
            <a:r>
              <a:rPr lang="en-CA" sz="1600" dirty="0" smtClean="0">
                <a:cs typeface="Courier New" pitchFamily="49" charset="0"/>
              </a:rPr>
              <a:t> Graph cuts off after 2</a:t>
            </a:r>
            <a:r>
              <a:rPr lang="el-GR" sz="1600" dirty="0" smtClean="0">
                <a:cs typeface="Courier New" pitchFamily="49" charset="0"/>
              </a:rPr>
              <a:t>π</a:t>
            </a:r>
            <a:r>
              <a:rPr lang="en-CA" sz="1600" dirty="0" smtClean="0">
                <a:cs typeface="Courier New" pitchFamily="49" charset="0"/>
              </a:rPr>
              <a:t>.</a:t>
            </a:r>
          </a:p>
          <a:p>
            <a:pPr marL="400050" lvl="1" indent="0">
              <a:spcAft>
                <a:spcPts val="0"/>
              </a:spcAft>
              <a:buFont typeface="Arial" pitchFamily="34" charset="0"/>
              <a:buChar char="•"/>
              <a:defRPr/>
            </a:pPr>
            <a:r>
              <a:rPr lang="en-CA" sz="1600" dirty="0" smtClean="0">
                <a:cs typeface="Courier New" pitchFamily="49" charset="0"/>
              </a:rPr>
              <a:t> Number labels are inappropriately small.</a:t>
            </a:r>
          </a:p>
          <a:p>
            <a:pPr marL="0" indent="0">
              <a:spcAft>
                <a:spcPts val="0"/>
              </a:spcAft>
              <a:buFont typeface="Arial" pitchFamily="34" charset="0"/>
              <a:buChar char="•"/>
              <a:defRPr/>
            </a:pPr>
            <a:endParaRPr lang="en-CA" sz="1600" dirty="0" smtClean="0">
              <a:cs typeface="Courier New" pitchFamily="49" charset="0"/>
            </a:endParaRPr>
          </a:p>
          <a:p>
            <a:pPr marL="0" indent="0">
              <a:spcAft>
                <a:spcPts val="0"/>
              </a:spcAft>
              <a:buFont typeface="Arial" pitchFamily="34" charset="0"/>
              <a:buChar char="•"/>
              <a:defRPr/>
            </a:pPr>
            <a:r>
              <a:rPr lang="en-CA" sz="1600" dirty="0" smtClean="0">
                <a:cs typeface="Courier New" pitchFamily="49" charset="0"/>
              </a:rPr>
              <a:t> The goals of this lecture are:</a:t>
            </a:r>
          </a:p>
          <a:p>
            <a:pPr marL="400050" lvl="1" indent="0">
              <a:spcAft>
                <a:spcPts val="0"/>
              </a:spcAft>
              <a:buFont typeface="Arial" pitchFamily="34" charset="0"/>
              <a:buChar char="•"/>
              <a:defRPr/>
            </a:pPr>
            <a:r>
              <a:rPr lang="en-CA" sz="1600" dirty="0" smtClean="0">
                <a:cs typeface="Courier New" pitchFamily="49" charset="0"/>
              </a:rPr>
              <a:t> To cover the wide array of plotting functions useful for sciences and engineering.</a:t>
            </a:r>
          </a:p>
          <a:p>
            <a:pPr marL="400050" lvl="1" indent="0">
              <a:spcAft>
                <a:spcPts val="0"/>
              </a:spcAft>
              <a:buFont typeface="Arial" pitchFamily="34" charset="0"/>
              <a:buChar char="•"/>
              <a:defRPr/>
            </a:pPr>
            <a:r>
              <a:rPr lang="en-CA" sz="1600" dirty="0" smtClean="0">
                <a:cs typeface="Courier New" pitchFamily="49" charset="0"/>
              </a:rPr>
              <a:t> To show how to properly format plots and how to automate the task of formatting.</a:t>
            </a:r>
          </a:p>
        </p:txBody>
      </p:sp>
      <p:sp>
        <p:nvSpPr>
          <p:cNvPr id="15363" name="Title 2"/>
          <p:cNvSpPr>
            <a:spLocks noGrp="1"/>
          </p:cNvSpPr>
          <p:nvPr>
            <p:ph type="title"/>
          </p:nvPr>
        </p:nvSpPr>
        <p:spPr/>
        <p:txBody>
          <a:bodyPr/>
          <a:lstStyle/>
          <a:p>
            <a:r>
              <a:rPr lang="en-CA" altLang="en-US" smtClean="0"/>
              <a:t>REVIEW OF BASIC 2D PLOTS</a:t>
            </a:r>
          </a:p>
        </p:txBody>
      </p:sp>
      <p:pic>
        <p:nvPicPr>
          <p:cNvPr id="15364" name="Picture 3" descr="C:\ENSC180 Development\Basics\plot example 2.eps"/>
          <p:cNvPicPr>
            <a:picLocks noChangeAspect="1" noChangeArrowheads="1"/>
          </p:cNvPicPr>
          <p:nvPr/>
        </p:nvPicPr>
        <p:blipFill>
          <a:blip r:embed="rId2">
            <a:extLst>
              <a:ext uri="{28A0092B-C50C-407E-A947-70E740481C1C}">
                <a14:useLocalDpi xmlns:a14="http://schemas.microsoft.com/office/drawing/2010/main" val="0"/>
              </a:ext>
            </a:extLst>
          </a:blip>
          <a:srcRect l="5070" t="5354" r="5594" b="3802"/>
          <a:stretch>
            <a:fillRect/>
          </a:stretch>
        </p:blipFill>
        <p:spPr bwMode="auto">
          <a:xfrm>
            <a:off x="5216525" y="2028825"/>
            <a:ext cx="3335338"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egnaposto contenuto 1"/>
          <p:cNvSpPr>
            <a:spLocks noGrp="1"/>
          </p:cNvSpPr>
          <p:nvPr>
            <p:ph idx="1"/>
          </p:nvPr>
        </p:nvSpPr>
        <p:spPr>
          <a:xfrm>
            <a:off x="255588" y="1256675"/>
            <a:ext cx="8121650" cy="4822825"/>
          </a:xfrm>
        </p:spPr>
        <p:txBody>
          <a:bodyPr/>
          <a:lstStyle/>
          <a:p>
            <a:pPr>
              <a:buFontTx/>
              <a:buChar char="•"/>
            </a:pPr>
            <a:r>
              <a:rPr lang="en-CA" altLang="en-US" sz="1600" dirty="0" smtClean="0"/>
              <a:t>If X and Y are vectors, the result of X+Y will be a vector whose entries are sums of the corresponding values in X and Y </a:t>
            </a:r>
          </a:p>
          <a:p>
            <a:pPr>
              <a:buFontTx/>
              <a:buChar char="•"/>
            </a:pPr>
            <a:r>
              <a:rPr lang="en-CA" altLang="en-US" sz="1600" dirty="0" smtClean="0"/>
              <a:t>If we want to obtain a </a:t>
            </a:r>
            <a:r>
              <a:rPr lang="en-CA" altLang="en-US" sz="1600" dirty="0"/>
              <a:t>m</a:t>
            </a:r>
            <a:r>
              <a:rPr lang="en-CA" altLang="en-US" sz="1600" dirty="0" smtClean="0"/>
              <a:t>atrix Z=X+X, we need to give MATLAB </a:t>
            </a:r>
            <a:r>
              <a:rPr lang="en-CA" altLang="en-US" sz="1600" b="1" u="sng" dirty="0" smtClean="0"/>
              <a:t>matrices</a:t>
            </a:r>
            <a:r>
              <a:rPr lang="en-CA" altLang="en-US" sz="1600" dirty="0" smtClean="0"/>
              <a:t> X and Y as input!</a:t>
            </a:r>
          </a:p>
          <a:p>
            <a:pPr>
              <a:buFontTx/>
              <a:buChar char="•"/>
            </a:pPr>
            <a:endParaRPr lang="en-CA" altLang="en-US" sz="1600" dirty="0" smtClean="0"/>
          </a:p>
        </p:txBody>
      </p:sp>
      <p:sp>
        <p:nvSpPr>
          <p:cNvPr id="43011" name="Titolo 2"/>
          <p:cNvSpPr>
            <a:spLocks noGrp="1"/>
          </p:cNvSpPr>
          <p:nvPr>
            <p:ph type="title"/>
          </p:nvPr>
        </p:nvSpPr>
        <p:spPr/>
        <p:txBody>
          <a:bodyPr/>
          <a:lstStyle/>
          <a:p>
            <a:r>
              <a:rPr lang="it-IT" altLang="en-US" dirty="0" smtClean="0"/>
              <a:t>2D FUNCTIONS</a:t>
            </a:r>
            <a:endParaRPr lang="en-GB" altLang="en-US" dirty="0" smtClean="0"/>
          </a:p>
        </p:txBody>
      </p:sp>
      <p:graphicFrame>
        <p:nvGraphicFramePr>
          <p:cNvPr id="7" name="Tabella 6"/>
          <p:cNvGraphicFramePr>
            <a:graphicFrameLocks noGrp="1"/>
          </p:cNvGraphicFramePr>
          <p:nvPr>
            <p:extLst>
              <p:ext uri="{D42A27DB-BD31-4B8C-83A1-F6EECF244321}">
                <p14:modId xmlns:p14="http://schemas.microsoft.com/office/powerpoint/2010/main" val="1273590385"/>
              </p:ext>
            </p:extLst>
          </p:nvPr>
        </p:nvGraphicFramePr>
        <p:xfrm>
          <a:off x="60325" y="3359151"/>
          <a:ext cx="2186128" cy="2225676"/>
        </p:xfrm>
        <a:graphic>
          <a:graphicData uri="http://schemas.openxmlformats.org/drawingml/2006/table">
            <a:tbl>
              <a:tblPr firstRow="1" bandRow="1">
                <a:tableStyleId>{5C22544A-7EE6-4342-B048-85BDC9FD1C3A}</a:tableStyleId>
              </a:tblPr>
              <a:tblGrid>
                <a:gridCol w="287260"/>
                <a:gridCol w="446048"/>
                <a:gridCol w="457200"/>
                <a:gridCol w="312234"/>
                <a:gridCol w="323386"/>
                <a:gridCol w="360000"/>
              </a:tblGrid>
              <a:tr h="370946">
                <a:tc>
                  <a:txBody>
                    <a:bodyPr/>
                    <a:lstStyle/>
                    <a:p>
                      <a:pPr marL="0" algn="l" defTabSz="457200" rtl="0" eaLnBrk="1" latinLnBrk="0" hangingPunct="1"/>
                      <a:r>
                        <a:rPr lang="it-IT" sz="1800" b="1" kern="1200" dirty="0" smtClean="0">
                          <a:solidFill>
                            <a:schemeClr val="lt1"/>
                          </a:solidFill>
                          <a:latin typeface="+mn-lt"/>
                          <a:ea typeface="+mn-ea"/>
                          <a:cs typeface="+mn-cs"/>
                        </a:rPr>
                        <a:t>x</a:t>
                      </a:r>
                      <a:endParaRPr lang="en-GB" sz="1800" b="1" kern="1200" dirty="0">
                        <a:solidFill>
                          <a:schemeClr val="lt1"/>
                        </a:solidFill>
                        <a:latin typeface="+mn-lt"/>
                        <a:ea typeface="+mn-ea"/>
                        <a:cs typeface="+mn-cs"/>
                      </a:endParaRPr>
                    </a:p>
                  </a:txBody>
                  <a:tcPr marL="91424" marR="91424" marT="45733" marB="45733">
                    <a:solidFill>
                      <a:schemeClr val="accent2">
                        <a:lumMod val="60000"/>
                        <a:lumOff val="40000"/>
                      </a:schemeClr>
                    </a:solidFill>
                  </a:tcPr>
                </a:tc>
                <a:tc>
                  <a:txBody>
                    <a:bodyPr/>
                    <a:lstStyle/>
                    <a:p>
                      <a:r>
                        <a:rPr lang="it-IT" altLang="en-US" dirty="0" smtClean="0"/>
                        <a:t>−</a:t>
                      </a:r>
                      <a:r>
                        <a:rPr lang="it-IT" sz="1800" dirty="0" smtClean="0"/>
                        <a:t>2</a:t>
                      </a:r>
                      <a:endParaRPr lang="en-GB" sz="1800" dirty="0"/>
                    </a:p>
                  </a:txBody>
                  <a:tcPr marL="91424" marR="91424" marT="45733" marB="45733">
                    <a:solidFill>
                      <a:schemeClr val="accent2">
                        <a:lumMod val="60000"/>
                        <a:lumOff val="40000"/>
                      </a:schemeClr>
                    </a:solidFill>
                  </a:tcPr>
                </a:tc>
                <a:tc>
                  <a:txBody>
                    <a:bodyPr/>
                    <a:lstStyle/>
                    <a:p>
                      <a:r>
                        <a:rPr lang="it-IT" altLang="en-US" dirty="0" smtClean="0"/>
                        <a:t>−</a:t>
                      </a:r>
                      <a:r>
                        <a:rPr lang="it-IT" sz="1800" dirty="0" smtClean="0"/>
                        <a:t>1</a:t>
                      </a:r>
                      <a:endParaRPr lang="en-GB" sz="1800" dirty="0"/>
                    </a:p>
                  </a:txBody>
                  <a:tcPr marL="91424" marR="91424" marT="45733" marB="45733">
                    <a:solidFill>
                      <a:schemeClr val="accent2">
                        <a:lumMod val="60000"/>
                        <a:lumOff val="40000"/>
                      </a:schemeClr>
                    </a:solidFill>
                  </a:tcPr>
                </a:tc>
                <a:tc>
                  <a:txBody>
                    <a:bodyPr/>
                    <a:lstStyle/>
                    <a:p>
                      <a:r>
                        <a:rPr lang="it-IT" sz="1800" dirty="0" smtClean="0"/>
                        <a:t>0</a:t>
                      </a:r>
                      <a:endParaRPr lang="en-GB" sz="1800" dirty="0"/>
                    </a:p>
                  </a:txBody>
                  <a:tcPr marL="91424" marR="91424" marT="45733" marB="45733">
                    <a:solidFill>
                      <a:schemeClr val="accent2">
                        <a:lumMod val="60000"/>
                        <a:lumOff val="40000"/>
                      </a:schemeClr>
                    </a:solidFill>
                  </a:tcPr>
                </a:tc>
                <a:tc>
                  <a:txBody>
                    <a:bodyPr/>
                    <a:lstStyle/>
                    <a:p>
                      <a:r>
                        <a:rPr lang="it-IT" sz="1800" dirty="0" smtClean="0"/>
                        <a:t>1</a:t>
                      </a:r>
                      <a:endParaRPr lang="en-GB" sz="1800" dirty="0"/>
                    </a:p>
                  </a:txBody>
                  <a:tcPr marL="91424" marR="91424" marT="45733" marB="45733">
                    <a:solidFill>
                      <a:schemeClr val="accent2">
                        <a:lumMod val="60000"/>
                        <a:lumOff val="40000"/>
                      </a:schemeClr>
                    </a:solidFill>
                  </a:tcPr>
                </a:tc>
                <a:tc>
                  <a:txBody>
                    <a:bodyPr/>
                    <a:lstStyle/>
                    <a:p>
                      <a:r>
                        <a:rPr lang="it-IT" sz="1800" dirty="0" smtClean="0"/>
                        <a:t>2</a:t>
                      </a:r>
                      <a:endParaRPr lang="en-GB" sz="1800" dirty="0"/>
                    </a:p>
                  </a:txBody>
                  <a:tcPr marL="91424" marR="91424" marT="45733" marB="45733">
                    <a:solidFill>
                      <a:schemeClr val="accent2">
                        <a:lumMod val="60000"/>
                        <a:lumOff val="40000"/>
                      </a:schemeClr>
                    </a:solidFill>
                  </a:tcPr>
                </a:tc>
              </a:tr>
              <a:tr h="370946">
                <a:tc>
                  <a:txBody>
                    <a:bodyPr/>
                    <a:lstStyle/>
                    <a:p>
                      <a:pPr marL="0" algn="l" defTabSz="457200" rtl="0" eaLnBrk="1" latinLnBrk="0" hangingPunct="1"/>
                      <a:endParaRPr lang="en-GB" sz="1800" b="1" kern="1200" dirty="0">
                        <a:solidFill>
                          <a:schemeClr val="lt1"/>
                        </a:solidFill>
                        <a:latin typeface="+mn-lt"/>
                        <a:ea typeface="+mn-ea"/>
                        <a:cs typeface="+mn-cs"/>
                      </a:endParaRPr>
                    </a:p>
                  </a:txBody>
                  <a:tcPr marL="91424" marR="91424" marT="45733" marB="45733">
                    <a:solidFill>
                      <a:schemeClr val="accent2">
                        <a:lumMod val="60000"/>
                        <a:lumOff val="4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altLang="en-US" dirty="0" smtClean="0"/>
                        <a:t>−</a:t>
                      </a:r>
                      <a:r>
                        <a:rPr lang="it-IT" sz="1800" dirty="0" smtClean="0"/>
                        <a:t>2</a:t>
                      </a:r>
                      <a:endParaRPr lang="en-GB" sz="1800" dirty="0" smtClean="0"/>
                    </a:p>
                  </a:txBody>
                  <a:tcPr marL="91424" marR="91424" marT="45733" marB="45733">
                    <a:solidFill>
                      <a:schemeClr val="accent6">
                        <a:lumMod val="40000"/>
                        <a:lumOff val="60000"/>
                      </a:schemeClr>
                    </a:solidFill>
                  </a:tcPr>
                </a:tc>
                <a:tc>
                  <a:txBody>
                    <a:bodyPr/>
                    <a:lstStyle/>
                    <a:p>
                      <a:r>
                        <a:rPr lang="it-IT" altLang="en-US" dirty="0" smtClean="0"/>
                        <a:t>−</a:t>
                      </a:r>
                      <a:r>
                        <a:rPr lang="it-IT" sz="1800" dirty="0" smtClean="0"/>
                        <a:t>1</a:t>
                      </a:r>
                      <a:endParaRPr lang="en-GB" sz="1800" dirty="0"/>
                    </a:p>
                  </a:txBody>
                  <a:tcPr marL="91424" marR="91424" marT="45733" marB="45733">
                    <a:solidFill>
                      <a:schemeClr val="accent6">
                        <a:lumMod val="40000"/>
                        <a:lumOff val="60000"/>
                      </a:schemeClr>
                    </a:solidFill>
                  </a:tcPr>
                </a:tc>
                <a:tc>
                  <a:txBody>
                    <a:bodyPr/>
                    <a:lstStyle/>
                    <a:p>
                      <a:r>
                        <a:rPr lang="it-IT" sz="1800" dirty="0" smtClean="0"/>
                        <a:t>0</a:t>
                      </a:r>
                      <a:endParaRPr lang="en-GB" sz="1800" dirty="0"/>
                    </a:p>
                  </a:txBody>
                  <a:tcPr marL="91424" marR="91424" marT="45733" marB="45733">
                    <a:solidFill>
                      <a:schemeClr val="accent6">
                        <a:lumMod val="40000"/>
                        <a:lumOff val="60000"/>
                      </a:schemeClr>
                    </a:solidFill>
                  </a:tcPr>
                </a:tc>
                <a:tc>
                  <a:txBody>
                    <a:bodyPr/>
                    <a:lstStyle/>
                    <a:p>
                      <a:r>
                        <a:rPr lang="it-IT" sz="1800" dirty="0" smtClean="0"/>
                        <a:t>1</a:t>
                      </a:r>
                      <a:endParaRPr lang="en-GB" sz="1800" dirty="0"/>
                    </a:p>
                  </a:txBody>
                  <a:tcPr marL="91424" marR="91424" marT="45733" marB="45733">
                    <a:solidFill>
                      <a:schemeClr val="accent6">
                        <a:lumMod val="40000"/>
                        <a:lumOff val="60000"/>
                      </a:schemeClr>
                    </a:solidFill>
                  </a:tcPr>
                </a:tc>
                <a:tc>
                  <a:txBody>
                    <a:bodyPr/>
                    <a:lstStyle/>
                    <a:p>
                      <a:r>
                        <a:rPr lang="it-IT" sz="1800" dirty="0" smtClean="0"/>
                        <a:t>2</a:t>
                      </a:r>
                      <a:endParaRPr lang="en-GB" sz="1800" dirty="0"/>
                    </a:p>
                  </a:txBody>
                  <a:tcPr marL="91424" marR="91424" marT="45733" marB="45733">
                    <a:solidFill>
                      <a:schemeClr val="accent6">
                        <a:lumMod val="40000"/>
                        <a:lumOff val="60000"/>
                      </a:schemeClr>
                    </a:solidFill>
                  </a:tcPr>
                </a:tc>
              </a:tr>
              <a:tr h="370946">
                <a:tc>
                  <a:txBody>
                    <a:bodyPr/>
                    <a:lstStyle/>
                    <a:p>
                      <a:pPr marL="0" algn="l" defTabSz="457200" rtl="0" eaLnBrk="1" latinLnBrk="0" hangingPunct="1"/>
                      <a:endParaRPr lang="en-GB" sz="1800" b="1" kern="1200" dirty="0">
                        <a:solidFill>
                          <a:schemeClr val="lt1"/>
                        </a:solidFill>
                        <a:latin typeface="+mn-lt"/>
                        <a:ea typeface="+mn-ea"/>
                        <a:cs typeface="+mn-cs"/>
                      </a:endParaRPr>
                    </a:p>
                  </a:txBody>
                  <a:tcPr marL="91424" marR="91424" marT="45733" marB="45733">
                    <a:solidFill>
                      <a:schemeClr val="accent2">
                        <a:lumMod val="60000"/>
                        <a:lumOff val="40000"/>
                      </a:schemeClr>
                    </a:solidFill>
                  </a:tcPr>
                </a:tc>
                <a:tc>
                  <a:txBody>
                    <a:bodyPr/>
                    <a:lstStyle/>
                    <a:p>
                      <a:r>
                        <a:rPr lang="it-IT" altLang="en-US" dirty="0" smtClean="0"/>
                        <a:t>−</a:t>
                      </a:r>
                      <a:r>
                        <a:rPr lang="it-IT" sz="1800" dirty="0" smtClean="0"/>
                        <a:t>2</a:t>
                      </a:r>
                      <a:endParaRPr lang="en-GB" sz="1800" dirty="0"/>
                    </a:p>
                  </a:txBody>
                  <a:tcPr marL="91424" marR="91424" marT="45733" marB="45733">
                    <a:solidFill>
                      <a:schemeClr val="accent6">
                        <a:lumMod val="20000"/>
                        <a:lumOff val="80000"/>
                      </a:schemeClr>
                    </a:solidFill>
                  </a:tcPr>
                </a:tc>
                <a:tc>
                  <a:txBody>
                    <a:bodyPr/>
                    <a:lstStyle/>
                    <a:p>
                      <a:r>
                        <a:rPr lang="it-IT" altLang="en-US" dirty="0" smtClean="0"/>
                        <a:t>−</a:t>
                      </a:r>
                      <a:r>
                        <a:rPr lang="it-IT" sz="1800" dirty="0" smtClean="0"/>
                        <a:t>1</a:t>
                      </a:r>
                      <a:endParaRPr lang="en-GB" sz="1800" dirty="0"/>
                    </a:p>
                  </a:txBody>
                  <a:tcPr marL="91424" marR="91424" marT="45733" marB="45733">
                    <a:solidFill>
                      <a:schemeClr val="accent6">
                        <a:lumMod val="20000"/>
                        <a:lumOff val="80000"/>
                      </a:schemeClr>
                    </a:solidFill>
                  </a:tcPr>
                </a:tc>
                <a:tc>
                  <a:txBody>
                    <a:bodyPr/>
                    <a:lstStyle/>
                    <a:p>
                      <a:r>
                        <a:rPr lang="it-IT" sz="1800" dirty="0" smtClean="0"/>
                        <a:t>0</a:t>
                      </a:r>
                      <a:endParaRPr lang="en-GB" sz="1800" dirty="0"/>
                    </a:p>
                  </a:txBody>
                  <a:tcPr marL="91424" marR="91424" marT="45733" marB="45733">
                    <a:solidFill>
                      <a:schemeClr val="accent6">
                        <a:lumMod val="20000"/>
                        <a:lumOff val="80000"/>
                      </a:schemeClr>
                    </a:solidFill>
                  </a:tcPr>
                </a:tc>
                <a:tc>
                  <a:txBody>
                    <a:bodyPr/>
                    <a:lstStyle/>
                    <a:p>
                      <a:r>
                        <a:rPr lang="it-IT" sz="1800" dirty="0" smtClean="0"/>
                        <a:t>1</a:t>
                      </a:r>
                      <a:endParaRPr lang="en-GB" sz="1800" dirty="0"/>
                    </a:p>
                  </a:txBody>
                  <a:tcPr marL="91424" marR="91424" marT="45733" marB="45733">
                    <a:solidFill>
                      <a:schemeClr val="accent6">
                        <a:lumMod val="20000"/>
                        <a:lumOff val="80000"/>
                      </a:schemeClr>
                    </a:solidFill>
                  </a:tcPr>
                </a:tc>
                <a:tc>
                  <a:txBody>
                    <a:bodyPr/>
                    <a:lstStyle/>
                    <a:p>
                      <a:r>
                        <a:rPr lang="it-IT" sz="1800" dirty="0" smtClean="0"/>
                        <a:t>2</a:t>
                      </a:r>
                      <a:endParaRPr lang="en-GB" sz="1800" dirty="0"/>
                    </a:p>
                  </a:txBody>
                  <a:tcPr marL="91424" marR="91424" marT="45733" marB="45733">
                    <a:solidFill>
                      <a:schemeClr val="accent6">
                        <a:lumMod val="20000"/>
                        <a:lumOff val="80000"/>
                      </a:schemeClr>
                    </a:solidFill>
                  </a:tcPr>
                </a:tc>
              </a:tr>
              <a:tr h="370946">
                <a:tc>
                  <a:txBody>
                    <a:bodyPr/>
                    <a:lstStyle/>
                    <a:p>
                      <a:pPr marL="0" algn="l" defTabSz="457200" rtl="0" eaLnBrk="1" latinLnBrk="0" hangingPunct="1"/>
                      <a:endParaRPr lang="en-GB" sz="1800" b="1" kern="1200" dirty="0">
                        <a:solidFill>
                          <a:schemeClr val="lt1"/>
                        </a:solidFill>
                        <a:latin typeface="+mn-lt"/>
                        <a:ea typeface="+mn-ea"/>
                        <a:cs typeface="+mn-cs"/>
                      </a:endParaRPr>
                    </a:p>
                  </a:txBody>
                  <a:tcPr marL="91424" marR="91424" marT="45733" marB="45733">
                    <a:solidFill>
                      <a:schemeClr val="accent2">
                        <a:lumMod val="60000"/>
                        <a:lumOff val="40000"/>
                      </a:schemeClr>
                    </a:solidFill>
                  </a:tcPr>
                </a:tc>
                <a:tc>
                  <a:txBody>
                    <a:bodyPr/>
                    <a:lstStyle/>
                    <a:p>
                      <a:r>
                        <a:rPr lang="it-IT" altLang="en-US" dirty="0" smtClean="0"/>
                        <a:t>−</a:t>
                      </a:r>
                      <a:r>
                        <a:rPr lang="it-IT" sz="1800" dirty="0" smtClean="0"/>
                        <a:t>2</a:t>
                      </a:r>
                      <a:endParaRPr lang="en-GB" sz="1800" dirty="0"/>
                    </a:p>
                  </a:txBody>
                  <a:tcPr marL="91424" marR="91424" marT="45733" marB="45733">
                    <a:solidFill>
                      <a:schemeClr val="accent6">
                        <a:lumMod val="40000"/>
                        <a:lumOff val="60000"/>
                      </a:schemeClr>
                    </a:solidFill>
                  </a:tcPr>
                </a:tc>
                <a:tc>
                  <a:txBody>
                    <a:bodyPr/>
                    <a:lstStyle/>
                    <a:p>
                      <a:r>
                        <a:rPr lang="it-IT" altLang="en-US" dirty="0" smtClean="0"/>
                        <a:t>−</a:t>
                      </a:r>
                      <a:r>
                        <a:rPr lang="it-IT" sz="1800" dirty="0" smtClean="0"/>
                        <a:t>1</a:t>
                      </a:r>
                      <a:endParaRPr lang="en-GB" sz="1800" dirty="0"/>
                    </a:p>
                  </a:txBody>
                  <a:tcPr marL="91424" marR="91424" marT="45733" marB="45733">
                    <a:solidFill>
                      <a:schemeClr val="accent6">
                        <a:lumMod val="40000"/>
                        <a:lumOff val="60000"/>
                      </a:schemeClr>
                    </a:solidFill>
                  </a:tcPr>
                </a:tc>
                <a:tc>
                  <a:txBody>
                    <a:bodyPr/>
                    <a:lstStyle/>
                    <a:p>
                      <a:r>
                        <a:rPr lang="it-IT" sz="1800" dirty="0" smtClean="0"/>
                        <a:t>0</a:t>
                      </a:r>
                      <a:endParaRPr lang="en-GB" sz="1800" dirty="0"/>
                    </a:p>
                  </a:txBody>
                  <a:tcPr marL="91424" marR="91424" marT="45733" marB="45733">
                    <a:solidFill>
                      <a:schemeClr val="accent6">
                        <a:lumMod val="40000"/>
                        <a:lumOff val="60000"/>
                      </a:schemeClr>
                    </a:solidFill>
                  </a:tcPr>
                </a:tc>
                <a:tc>
                  <a:txBody>
                    <a:bodyPr/>
                    <a:lstStyle/>
                    <a:p>
                      <a:r>
                        <a:rPr lang="it-IT" sz="1800" dirty="0" smtClean="0"/>
                        <a:t>1</a:t>
                      </a:r>
                      <a:endParaRPr lang="en-GB" sz="1800" dirty="0"/>
                    </a:p>
                  </a:txBody>
                  <a:tcPr marL="91424" marR="91424" marT="45733" marB="45733">
                    <a:solidFill>
                      <a:schemeClr val="accent6">
                        <a:lumMod val="40000"/>
                        <a:lumOff val="60000"/>
                      </a:schemeClr>
                    </a:solidFill>
                  </a:tcPr>
                </a:tc>
                <a:tc>
                  <a:txBody>
                    <a:bodyPr/>
                    <a:lstStyle/>
                    <a:p>
                      <a:r>
                        <a:rPr lang="it-IT" sz="1800" dirty="0" smtClean="0"/>
                        <a:t>2</a:t>
                      </a:r>
                      <a:endParaRPr lang="en-GB" sz="1800" dirty="0"/>
                    </a:p>
                  </a:txBody>
                  <a:tcPr marL="91424" marR="91424" marT="45733" marB="45733">
                    <a:solidFill>
                      <a:schemeClr val="accent6">
                        <a:lumMod val="40000"/>
                        <a:lumOff val="60000"/>
                      </a:schemeClr>
                    </a:solidFill>
                  </a:tcPr>
                </a:tc>
              </a:tr>
              <a:tr h="370946">
                <a:tc>
                  <a:txBody>
                    <a:bodyPr/>
                    <a:lstStyle/>
                    <a:p>
                      <a:pPr marL="0" algn="l" defTabSz="457200" rtl="0" eaLnBrk="1" latinLnBrk="0" hangingPunct="1"/>
                      <a:endParaRPr lang="en-GB" sz="1800" b="1" kern="1200" dirty="0">
                        <a:solidFill>
                          <a:schemeClr val="lt1"/>
                        </a:solidFill>
                        <a:latin typeface="+mn-lt"/>
                        <a:ea typeface="+mn-ea"/>
                        <a:cs typeface="+mn-cs"/>
                      </a:endParaRPr>
                    </a:p>
                  </a:txBody>
                  <a:tcPr marL="91424" marR="91424" marT="45733" marB="45733">
                    <a:solidFill>
                      <a:schemeClr val="accent2">
                        <a:lumMod val="60000"/>
                        <a:lumOff val="40000"/>
                      </a:schemeClr>
                    </a:solidFill>
                  </a:tcPr>
                </a:tc>
                <a:tc>
                  <a:txBody>
                    <a:bodyPr/>
                    <a:lstStyle/>
                    <a:p>
                      <a:r>
                        <a:rPr lang="it-IT" altLang="en-US" dirty="0" smtClean="0"/>
                        <a:t>−</a:t>
                      </a:r>
                      <a:r>
                        <a:rPr lang="it-IT" sz="1800" dirty="0" smtClean="0"/>
                        <a:t>2</a:t>
                      </a:r>
                      <a:endParaRPr lang="en-GB" sz="1800" dirty="0"/>
                    </a:p>
                  </a:txBody>
                  <a:tcPr marL="91424" marR="91424" marT="45733" marB="45733">
                    <a:solidFill>
                      <a:schemeClr val="accent6">
                        <a:lumMod val="20000"/>
                        <a:lumOff val="80000"/>
                      </a:schemeClr>
                    </a:solidFill>
                  </a:tcPr>
                </a:tc>
                <a:tc>
                  <a:txBody>
                    <a:bodyPr/>
                    <a:lstStyle/>
                    <a:p>
                      <a:r>
                        <a:rPr lang="it-IT" altLang="en-US" dirty="0" smtClean="0"/>
                        <a:t>−</a:t>
                      </a:r>
                      <a:r>
                        <a:rPr lang="it-IT" sz="1800" dirty="0" smtClean="0"/>
                        <a:t>1</a:t>
                      </a:r>
                      <a:endParaRPr lang="en-GB" sz="1800" dirty="0"/>
                    </a:p>
                  </a:txBody>
                  <a:tcPr marL="91424" marR="91424" marT="45733" marB="45733">
                    <a:solidFill>
                      <a:schemeClr val="accent6">
                        <a:lumMod val="20000"/>
                        <a:lumOff val="80000"/>
                      </a:schemeClr>
                    </a:solidFill>
                  </a:tcPr>
                </a:tc>
                <a:tc>
                  <a:txBody>
                    <a:bodyPr/>
                    <a:lstStyle/>
                    <a:p>
                      <a:r>
                        <a:rPr lang="it-IT" sz="1800" dirty="0" smtClean="0"/>
                        <a:t>0</a:t>
                      </a:r>
                      <a:endParaRPr lang="en-GB" sz="1800" dirty="0"/>
                    </a:p>
                  </a:txBody>
                  <a:tcPr marL="91424" marR="91424" marT="45733" marB="45733">
                    <a:solidFill>
                      <a:schemeClr val="accent6">
                        <a:lumMod val="20000"/>
                        <a:lumOff val="80000"/>
                      </a:schemeClr>
                    </a:solidFill>
                  </a:tcPr>
                </a:tc>
                <a:tc>
                  <a:txBody>
                    <a:bodyPr/>
                    <a:lstStyle/>
                    <a:p>
                      <a:r>
                        <a:rPr lang="it-IT" sz="1800" dirty="0" smtClean="0"/>
                        <a:t>1</a:t>
                      </a:r>
                      <a:endParaRPr lang="en-GB" sz="1800" dirty="0"/>
                    </a:p>
                  </a:txBody>
                  <a:tcPr marL="91424" marR="91424" marT="45733" marB="45733">
                    <a:solidFill>
                      <a:schemeClr val="accent6">
                        <a:lumMod val="20000"/>
                        <a:lumOff val="80000"/>
                      </a:schemeClr>
                    </a:solidFill>
                  </a:tcPr>
                </a:tc>
                <a:tc>
                  <a:txBody>
                    <a:bodyPr/>
                    <a:lstStyle/>
                    <a:p>
                      <a:r>
                        <a:rPr lang="it-IT" sz="1800" dirty="0" smtClean="0"/>
                        <a:t>2</a:t>
                      </a:r>
                      <a:endParaRPr lang="en-GB" sz="1800" dirty="0"/>
                    </a:p>
                  </a:txBody>
                  <a:tcPr marL="91424" marR="91424" marT="45733" marB="45733">
                    <a:solidFill>
                      <a:schemeClr val="accent6">
                        <a:lumMod val="20000"/>
                        <a:lumOff val="80000"/>
                      </a:schemeClr>
                    </a:solidFill>
                  </a:tcPr>
                </a:tc>
              </a:tr>
              <a:tr h="370946">
                <a:tc>
                  <a:txBody>
                    <a:bodyPr/>
                    <a:lstStyle/>
                    <a:p>
                      <a:pPr marL="0" algn="l" defTabSz="457200" rtl="0" eaLnBrk="1" latinLnBrk="0" hangingPunct="1"/>
                      <a:endParaRPr lang="en-GB" sz="1800" b="1" kern="1200" dirty="0">
                        <a:solidFill>
                          <a:schemeClr val="lt1"/>
                        </a:solidFill>
                        <a:latin typeface="+mn-lt"/>
                        <a:ea typeface="+mn-ea"/>
                        <a:cs typeface="+mn-cs"/>
                      </a:endParaRPr>
                    </a:p>
                  </a:txBody>
                  <a:tcPr marL="91424" marR="91424" marT="45733" marB="45733">
                    <a:solidFill>
                      <a:schemeClr val="accent2">
                        <a:lumMod val="60000"/>
                        <a:lumOff val="40000"/>
                      </a:schemeClr>
                    </a:solidFill>
                  </a:tcPr>
                </a:tc>
                <a:tc>
                  <a:txBody>
                    <a:bodyPr/>
                    <a:lstStyle/>
                    <a:p>
                      <a:r>
                        <a:rPr lang="it-IT" altLang="en-US" dirty="0" smtClean="0"/>
                        <a:t>−</a:t>
                      </a:r>
                      <a:r>
                        <a:rPr lang="it-IT" sz="1800" dirty="0" smtClean="0"/>
                        <a:t>2</a:t>
                      </a:r>
                      <a:endParaRPr lang="en-GB" sz="1800" dirty="0"/>
                    </a:p>
                  </a:txBody>
                  <a:tcPr marL="91424" marR="91424" marT="45733" marB="45733">
                    <a:solidFill>
                      <a:schemeClr val="accent2">
                        <a:lumMod val="40000"/>
                        <a:lumOff val="60000"/>
                      </a:schemeClr>
                    </a:solidFill>
                  </a:tcPr>
                </a:tc>
                <a:tc>
                  <a:txBody>
                    <a:bodyPr/>
                    <a:lstStyle/>
                    <a:p>
                      <a:r>
                        <a:rPr lang="it-IT" altLang="en-US" dirty="0" smtClean="0"/>
                        <a:t>−</a:t>
                      </a:r>
                      <a:r>
                        <a:rPr lang="it-IT" sz="1800" dirty="0" smtClean="0"/>
                        <a:t>1</a:t>
                      </a:r>
                      <a:endParaRPr lang="en-GB" sz="1800" dirty="0"/>
                    </a:p>
                  </a:txBody>
                  <a:tcPr marL="91424" marR="91424" marT="45733" marB="45733">
                    <a:solidFill>
                      <a:schemeClr val="accent2">
                        <a:lumMod val="40000"/>
                        <a:lumOff val="60000"/>
                      </a:schemeClr>
                    </a:solidFill>
                  </a:tcPr>
                </a:tc>
                <a:tc>
                  <a:txBody>
                    <a:bodyPr/>
                    <a:lstStyle/>
                    <a:p>
                      <a:r>
                        <a:rPr lang="it-IT" sz="1800" dirty="0" smtClean="0"/>
                        <a:t>0</a:t>
                      </a:r>
                      <a:endParaRPr lang="en-GB" sz="1800" dirty="0"/>
                    </a:p>
                  </a:txBody>
                  <a:tcPr marL="91424" marR="91424" marT="45733" marB="45733">
                    <a:solidFill>
                      <a:schemeClr val="accent2">
                        <a:lumMod val="40000"/>
                        <a:lumOff val="60000"/>
                      </a:schemeClr>
                    </a:solidFill>
                  </a:tcPr>
                </a:tc>
                <a:tc>
                  <a:txBody>
                    <a:bodyPr/>
                    <a:lstStyle/>
                    <a:p>
                      <a:r>
                        <a:rPr lang="it-IT" sz="1800" dirty="0" smtClean="0"/>
                        <a:t>1</a:t>
                      </a:r>
                      <a:endParaRPr lang="en-GB" sz="1800" dirty="0"/>
                    </a:p>
                  </a:txBody>
                  <a:tcPr marL="91424" marR="91424" marT="45733" marB="45733">
                    <a:solidFill>
                      <a:schemeClr val="accent2">
                        <a:lumMod val="40000"/>
                        <a:lumOff val="60000"/>
                      </a:schemeClr>
                    </a:solidFill>
                  </a:tcPr>
                </a:tc>
                <a:tc>
                  <a:txBody>
                    <a:bodyPr/>
                    <a:lstStyle/>
                    <a:p>
                      <a:r>
                        <a:rPr lang="it-IT" sz="1800" dirty="0" smtClean="0"/>
                        <a:t>2</a:t>
                      </a:r>
                      <a:endParaRPr lang="en-GB" sz="1800" dirty="0"/>
                    </a:p>
                  </a:txBody>
                  <a:tcPr marL="91424" marR="91424" marT="45733" marB="45733">
                    <a:solidFill>
                      <a:schemeClr val="accent2">
                        <a:lumMod val="40000"/>
                        <a:lumOff val="60000"/>
                      </a:schemeClr>
                    </a:solidFill>
                  </a:tcPr>
                </a:tc>
              </a:tr>
            </a:tbl>
          </a:graphicData>
        </a:graphic>
      </p:graphicFrame>
      <p:graphicFrame>
        <p:nvGraphicFramePr>
          <p:cNvPr id="9" name="Tabella 8"/>
          <p:cNvGraphicFramePr>
            <a:graphicFrameLocks noGrp="1"/>
          </p:cNvGraphicFramePr>
          <p:nvPr>
            <p:extLst>
              <p:ext uri="{D42A27DB-BD31-4B8C-83A1-F6EECF244321}">
                <p14:modId xmlns:p14="http://schemas.microsoft.com/office/powerpoint/2010/main" val="3540160025"/>
              </p:ext>
            </p:extLst>
          </p:nvPr>
        </p:nvGraphicFramePr>
        <p:xfrm>
          <a:off x="2629833" y="3348000"/>
          <a:ext cx="2697154" cy="2224086"/>
        </p:xfrm>
        <a:graphic>
          <a:graphicData uri="http://schemas.openxmlformats.org/drawingml/2006/table">
            <a:tbl>
              <a:tblPr firstRow="1" bandRow="1">
                <a:tableStyleId>{5C22544A-7EE6-4342-B048-85BDC9FD1C3A}</a:tableStyleId>
              </a:tblPr>
              <a:tblGrid>
                <a:gridCol w="468000"/>
                <a:gridCol w="446400"/>
                <a:gridCol w="443554"/>
                <a:gridCol w="446400"/>
                <a:gridCol w="446400"/>
                <a:gridCol w="446400"/>
              </a:tblGrid>
              <a:tr h="370681">
                <a:tc>
                  <a:txBody>
                    <a:bodyPr/>
                    <a:lstStyle/>
                    <a:p>
                      <a:pPr marL="0" algn="ctr" defTabSz="457200" rtl="0" eaLnBrk="1" latinLnBrk="0" hangingPunct="1"/>
                      <a:r>
                        <a:rPr lang="it-IT" sz="1800" b="1" kern="1200" dirty="0" smtClean="0">
                          <a:solidFill>
                            <a:schemeClr val="lt1"/>
                          </a:solidFill>
                          <a:latin typeface="+mn-lt"/>
                          <a:ea typeface="+mn-ea"/>
                          <a:cs typeface="+mn-cs"/>
                        </a:rPr>
                        <a:t>y</a:t>
                      </a:r>
                      <a:endParaRPr lang="en-GB" sz="1800" b="1" kern="1200" dirty="0">
                        <a:solidFill>
                          <a:schemeClr val="lt1"/>
                        </a:solidFill>
                        <a:latin typeface="+mn-lt"/>
                        <a:ea typeface="+mn-ea"/>
                        <a:cs typeface="+mn-cs"/>
                      </a:endParaRPr>
                    </a:p>
                  </a:txBody>
                  <a:tcPr marL="91399" marR="91399" marT="45700" marB="45700">
                    <a:solidFill>
                      <a:schemeClr val="accent2">
                        <a:lumMod val="60000"/>
                        <a:lumOff val="40000"/>
                      </a:schemeClr>
                    </a:solidFill>
                  </a:tcPr>
                </a:tc>
                <a:tc>
                  <a:txBody>
                    <a:bodyPr/>
                    <a:lstStyle/>
                    <a:p>
                      <a:endParaRPr lang="en-GB" sz="1800" dirty="0"/>
                    </a:p>
                  </a:txBody>
                  <a:tcPr marL="91399" marR="91399" marT="45700" marB="45700">
                    <a:solidFill>
                      <a:schemeClr val="accent2">
                        <a:lumMod val="60000"/>
                        <a:lumOff val="40000"/>
                      </a:schemeClr>
                    </a:solidFill>
                  </a:tcPr>
                </a:tc>
                <a:tc>
                  <a:txBody>
                    <a:bodyPr/>
                    <a:lstStyle/>
                    <a:p>
                      <a:endParaRPr lang="en-GB" sz="1800" dirty="0"/>
                    </a:p>
                  </a:txBody>
                  <a:tcPr marL="91399" marR="91399" marT="45700" marB="45700">
                    <a:solidFill>
                      <a:schemeClr val="accent2">
                        <a:lumMod val="60000"/>
                        <a:lumOff val="40000"/>
                      </a:schemeClr>
                    </a:solidFill>
                  </a:tcPr>
                </a:tc>
                <a:tc>
                  <a:txBody>
                    <a:bodyPr/>
                    <a:lstStyle/>
                    <a:p>
                      <a:endParaRPr lang="en-GB" sz="1800" dirty="0"/>
                    </a:p>
                  </a:txBody>
                  <a:tcPr marL="91399" marR="91399" marT="45700" marB="45700">
                    <a:solidFill>
                      <a:schemeClr val="accent2">
                        <a:lumMod val="60000"/>
                        <a:lumOff val="40000"/>
                      </a:schemeClr>
                    </a:solidFill>
                  </a:tcPr>
                </a:tc>
                <a:tc>
                  <a:txBody>
                    <a:bodyPr/>
                    <a:lstStyle/>
                    <a:p>
                      <a:endParaRPr lang="en-GB" sz="1800" dirty="0"/>
                    </a:p>
                  </a:txBody>
                  <a:tcPr marL="91399" marR="91399" marT="45700" marB="45700">
                    <a:solidFill>
                      <a:schemeClr val="accent2">
                        <a:lumMod val="60000"/>
                        <a:lumOff val="40000"/>
                      </a:schemeClr>
                    </a:solidFill>
                  </a:tcPr>
                </a:tc>
                <a:tc>
                  <a:txBody>
                    <a:bodyPr/>
                    <a:lstStyle/>
                    <a:p>
                      <a:endParaRPr lang="en-GB" sz="1800" dirty="0"/>
                    </a:p>
                  </a:txBody>
                  <a:tcPr marL="91399" marR="91399" marT="45700" marB="45700">
                    <a:solidFill>
                      <a:schemeClr val="accent2">
                        <a:lumMod val="60000"/>
                        <a:lumOff val="40000"/>
                      </a:schemeClr>
                    </a:solidFill>
                  </a:tcPr>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15" marR="91415" marT="45700" marB="45700">
                    <a:solidFill>
                      <a:schemeClr val="accent2">
                        <a:lumMod val="60000"/>
                        <a:lumOff val="4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it-IT" altLang="en-US" dirty="0" smtClean="0"/>
                        <a:t>−</a:t>
                      </a:r>
                      <a:r>
                        <a:rPr lang="it-IT" sz="1800" dirty="0" smtClean="0"/>
                        <a:t>2</a:t>
                      </a:r>
                      <a:endParaRPr lang="en-GB" sz="1800" dirty="0" smtClean="0"/>
                    </a:p>
                  </a:txBody>
                  <a:tcPr marL="91399" marR="91399" marT="45700" marB="45700">
                    <a:solidFill>
                      <a:schemeClr val="accent6">
                        <a:lumMod val="40000"/>
                        <a:lumOff val="60000"/>
                      </a:schemeClr>
                    </a:solidFill>
                  </a:tcPr>
                </a:tc>
                <a:tc>
                  <a:txBody>
                    <a:bodyPr/>
                    <a:lstStyle/>
                    <a:p>
                      <a:pPr algn="ctr"/>
                      <a:r>
                        <a:rPr lang="it-IT" altLang="en-US" dirty="0" smtClean="0"/>
                        <a:t>−</a:t>
                      </a:r>
                      <a:r>
                        <a:rPr lang="it-IT" sz="1800" dirty="0" smtClean="0"/>
                        <a:t>2</a:t>
                      </a:r>
                      <a:endParaRPr lang="en-GB" sz="1800" dirty="0"/>
                    </a:p>
                  </a:txBody>
                  <a:tcPr marL="91399" marR="91399" marT="45700" marB="45700">
                    <a:solidFill>
                      <a:schemeClr val="accent6">
                        <a:lumMod val="40000"/>
                        <a:lumOff val="60000"/>
                      </a:schemeClr>
                    </a:solidFill>
                  </a:tcPr>
                </a:tc>
                <a:tc>
                  <a:txBody>
                    <a:bodyPr/>
                    <a:lstStyle/>
                    <a:p>
                      <a:pPr algn="ctr"/>
                      <a:r>
                        <a:rPr lang="it-IT" altLang="en-US" dirty="0" smtClean="0"/>
                        <a:t>−</a:t>
                      </a:r>
                      <a:r>
                        <a:rPr lang="it-IT" sz="1800" dirty="0" smtClean="0"/>
                        <a:t>2</a:t>
                      </a:r>
                      <a:endParaRPr lang="en-GB" sz="1800" dirty="0"/>
                    </a:p>
                  </a:txBody>
                  <a:tcPr marL="91399" marR="91399" marT="45700" marB="45700">
                    <a:solidFill>
                      <a:schemeClr val="accent6">
                        <a:lumMod val="40000"/>
                        <a:lumOff val="60000"/>
                      </a:schemeClr>
                    </a:solidFill>
                  </a:tcPr>
                </a:tc>
                <a:tc>
                  <a:txBody>
                    <a:bodyPr/>
                    <a:lstStyle/>
                    <a:p>
                      <a:pPr algn="ctr"/>
                      <a:r>
                        <a:rPr lang="it-IT" altLang="en-US" dirty="0" smtClean="0"/>
                        <a:t>−</a:t>
                      </a:r>
                      <a:r>
                        <a:rPr lang="it-IT" sz="1800" dirty="0" smtClean="0"/>
                        <a:t>2</a:t>
                      </a:r>
                      <a:endParaRPr lang="en-GB" sz="1800" dirty="0"/>
                    </a:p>
                  </a:txBody>
                  <a:tcPr marL="91399" marR="91399" marT="45700" marB="45700">
                    <a:solidFill>
                      <a:schemeClr val="accent6">
                        <a:lumMod val="40000"/>
                        <a:lumOff val="60000"/>
                      </a:schemeClr>
                    </a:solidFill>
                  </a:tcPr>
                </a:tc>
                <a:tc>
                  <a:txBody>
                    <a:bodyPr/>
                    <a:lstStyle/>
                    <a:p>
                      <a:pPr algn="ctr"/>
                      <a:r>
                        <a:rPr lang="it-IT" altLang="en-US" dirty="0" smtClean="0"/>
                        <a:t>−</a:t>
                      </a:r>
                      <a:r>
                        <a:rPr lang="it-IT" sz="1800" dirty="0" smtClean="0"/>
                        <a:t>2</a:t>
                      </a:r>
                      <a:endParaRPr lang="en-GB" sz="1800" dirty="0"/>
                    </a:p>
                  </a:txBody>
                  <a:tcPr marL="91399" marR="91399" marT="45700" marB="45700">
                    <a:solidFill>
                      <a:schemeClr val="accent6">
                        <a:lumMod val="40000"/>
                        <a:lumOff val="60000"/>
                      </a:schemeClr>
                    </a:solidFill>
                  </a:tcPr>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15" marR="91415" marT="45700" marB="45700">
                    <a:solidFill>
                      <a:schemeClr val="accent2">
                        <a:lumMod val="60000"/>
                        <a:lumOff val="40000"/>
                      </a:schemeClr>
                    </a:solidFill>
                  </a:tcPr>
                </a:tc>
                <a:tc>
                  <a:txBody>
                    <a:bodyPr/>
                    <a:lstStyle/>
                    <a:p>
                      <a:pPr algn="ctr"/>
                      <a:r>
                        <a:rPr lang="it-IT" altLang="en-US" dirty="0" smtClean="0"/>
                        <a:t>−</a:t>
                      </a:r>
                      <a:r>
                        <a:rPr lang="it-IT"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it-IT" altLang="en-US" dirty="0" smtClean="0"/>
                        <a:t>−</a:t>
                      </a:r>
                      <a:r>
                        <a:rPr lang="it-IT"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it-IT" altLang="en-US" dirty="0" smtClean="0"/>
                        <a:t>−</a:t>
                      </a:r>
                      <a:r>
                        <a:rPr lang="it-IT"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it-IT" altLang="en-US" dirty="0" smtClean="0"/>
                        <a:t>−</a:t>
                      </a:r>
                      <a:r>
                        <a:rPr lang="it-IT"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it-IT" altLang="en-US" dirty="0" smtClean="0"/>
                        <a:t>−</a:t>
                      </a:r>
                      <a:r>
                        <a:rPr lang="it-IT" sz="1800" dirty="0" smtClean="0"/>
                        <a:t>1</a:t>
                      </a:r>
                      <a:endParaRPr lang="en-GB" sz="1800" dirty="0"/>
                    </a:p>
                  </a:txBody>
                  <a:tcPr marL="91399" marR="91399" marT="45700" marB="45700">
                    <a:solidFill>
                      <a:schemeClr val="accent6">
                        <a:lumMod val="20000"/>
                        <a:lumOff val="80000"/>
                      </a:schemeClr>
                    </a:solidFill>
                  </a:tcPr>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0</a:t>
                      </a:r>
                      <a:endParaRPr lang="en-GB" sz="1800" b="1" kern="1200" dirty="0">
                        <a:solidFill>
                          <a:schemeClr val="lt1"/>
                        </a:solidFill>
                        <a:latin typeface="+mn-lt"/>
                        <a:ea typeface="+mn-ea"/>
                        <a:cs typeface="+mn-cs"/>
                      </a:endParaRPr>
                    </a:p>
                  </a:txBody>
                  <a:tcPr marL="91415" marR="91415" marT="45700" marB="45700">
                    <a:solidFill>
                      <a:schemeClr val="accent2">
                        <a:lumMod val="60000"/>
                        <a:lumOff val="40000"/>
                      </a:schemeClr>
                    </a:solidFill>
                  </a:tcPr>
                </a:tc>
                <a:tc>
                  <a:txBody>
                    <a:bodyPr/>
                    <a:lstStyle/>
                    <a:p>
                      <a:pPr algn="ctr"/>
                      <a:r>
                        <a:rPr lang="it-IT" sz="1800" dirty="0" smtClean="0"/>
                        <a:t>0</a:t>
                      </a:r>
                      <a:endParaRPr lang="en-GB" sz="1800" dirty="0"/>
                    </a:p>
                  </a:txBody>
                  <a:tcPr marL="91399" marR="91399" marT="45700" marB="45700">
                    <a:solidFill>
                      <a:schemeClr val="accent6">
                        <a:lumMod val="40000"/>
                        <a:lumOff val="60000"/>
                      </a:schemeClr>
                    </a:solidFill>
                  </a:tcPr>
                </a:tc>
                <a:tc>
                  <a:txBody>
                    <a:bodyPr/>
                    <a:lstStyle/>
                    <a:p>
                      <a:pPr algn="ctr"/>
                      <a:r>
                        <a:rPr lang="it-IT" sz="1800" dirty="0" smtClean="0"/>
                        <a:t>0</a:t>
                      </a:r>
                      <a:endParaRPr lang="en-GB" sz="1800" dirty="0"/>
                    </a:p>
                  </a:txBody>
                  <a:tcPr marL="91399" marR="91399" marT="45700" marB="45700">
                    <a:solidFill>
                      <a:schemeClr val="accent6">
                        <a:lumMod val="40000"/>
                        <a:lumOff val="60000"/>
                      </a:schemeClr>
                    </a:solidFill>
                  </a:tcPr>
                </a:tc>
                <a:tc>
                  <a:txBody>
                    <a:bodyPr/>
                    <a:lstStyle/>
                    <a:p>
                      <a:pPr algn="ctr"/>
                      <a:r>
                        <a:rPr lang="it-IT" sz="1800" dirty="0" smtClean="0"/>
                        <a:t>0</a:t>
                      </a:r>
                      <a:endParaRPr lang="en-GB" sz="1800" dirty="0"/>
                    </a:p>
                  </a:txBody>
                  <a:tcPr marL="91399" marR="91399" marT="45700" marB="45700">
                    <a:solidFill>
                      <a:schemeClr val="accent6">
                        <a:lumMod val="40000"/>
                        <a:lumOff val="60000"/>
                      </a:schemeClr>
                    </a:solidFill>
                  </a:tcPr>
                </a:tc>
                <a:tc>
                  <a:txBody>
                    <a:bodyPr/>
                    <a:lstStyle/>
                    <a:p>
                      <a:pPr algn="ctr"/>
                      <a:r>
                        <a:rPr lang="en-GB" sz="1800" dirty="0" smtClean="0"/>
                        <a:t>0</a:t>
                      </a:r>
                      <a:endParaRPr lang="en-GB" sz="1800" dirty="0"/>
                    </a:p>
                  </a:txBody>
                  <a:tcPr marL="91399" marR="91399" marT="45700" marB="45700">
                    <a:solidFill>
                      <a:schemeClr val="accent6">
                        <a:lumMod val="40000"/>
                        <a:lumOff val="60000"/>
                      </a:schemeClr>
                    </a:solidFill>
                  </a:tcPr>
                </a:tc>
                <a:tc>
                  <a:txBody>
                    <a:bodyPr/>
                    <a:lstStyle/>
                    <a:p>
                      <a:pPr algn="ctr"/>
                      <a:r>
                        <a:rPr lang="en-GB" sz="1800" dirty="0" smtClean="0"/>
                        <a:t>0</a:t>
                      </a:r>
                      <a:endParaRPr lang="en-GB" sz="1800" dirty="0"/>
                    </a:p>
                  </a:txBody>
                  <a:tcPr marL="91399" marR="91399" marT="45700" marB="45700">
                    <a:solidFill>
                      <a:schemeClr val="accent6">
                        <a:lumMod val="40000"/>
                        <a:lumOff val="60000"/>
                      </a:schemeClr>
                    </a:solidFill>
                  </a:tcPr>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15" marR="91415" marT="45700" marB="45700">
                    <a:solidFill>
                      <a:schemeClr val="accent2">
                        <a:lumMod val="60000"/>
                        <a:lumOff val="40000"/>
                      </a:schemeClr>
                    </a:solidFill>
                  </a:tcPr>
                </a:tc>
                <a:tc>
                  <a:txBody>
                    <a:bodyPr/>
                    <a:lstStyle/>
                    <a:p>
                      <a:pPr algn="ctr"/>
                      <a:r>
                        <a:rPr lang="en-GB"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en-GB"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en-GB"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en-GB" sz="1800" dirty="0" smtClean="0"/>
                        <a:t>1</a:t>
                      </a:r>
                      <a:endParaRPr lang="en-GB" sz="1800" dirty="0"/>
                    </a:p>
                  </a:txBody>
                  <a:tcPr marL="91399" marR="91399" marT="45700" marB="45700">
                    <a:solidFill>
                      <a:schemeClr val="accent6">
                        <a:lumMod val="20000"/>
                        <a:lumOff val="80000"/>
                      </a:schemeClr>
                    </a:solidFill>
                  </a:tcPr>
                </a:tc>
                <a:tc>
                  <a:txBody>
                    <a:bodyPr/>
                    <a:lstStyle/>
                    <a:p>
                      <a:pPr algn="ctr"/>
                      <a:r>
                        <a:rPr lang="en-GB" sz="1800" dirty="0" smtClean="0"/>
                        <a:t>1</a:t>
                      </a:r>
                      <a:endParaRPr lang="en-GB" sz="1800" dirty="0"/>
                    </a:p>
                  </a:txBody>
                  <a:tcPr marL="91399" marR="91399" marT="45700" marB="45700">
                    <a:solidFill>
                      <a:schemeClr val="accent6">
                        <a:lumMod val="20000"/>
                        <a:lumOff val="80000"/>
                      </a:schemeClr>
                    </a:solidFill>
                  </a:tcPr>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15" marR="91415" marT="45700" marB="45700">
                    <a:solidFill>
                      <a:schemeClr val="accent2">
                        <a:lumMod val="60000"/>
                        <a:lumOff val="40000"/>
                      </a:schemeClr>
                    </a:solidFill>
                  </a:tcPr>
                </a:tc>
                <a:tc>
                  <a:txBody>
                    <a:bodyPr/>
                    <a:lstStyle/>
                    <a:p>
                      <a:pPr algn="ctr"/>
                      <a:r>
                        <a:rPr lang="en-GB" sz="1800" dirty="0" smtClean="0"/>
                        <a:t>1</a:t>
                      </a:r>
                      <a:endParaRPr lang="en-GB" sz="1800" dirty="0"/>
                    </a:p>
                  </a:txBody>
                  <a:tcPr marL="91399" marR="91399" marT="45700" marB="45700">
                    <a:solidFill>
                      <a:schemeClr val="accent2">
                        <a:lumMod val="40000"/>
                        <a:lumOff val="60000"/>
                      </a:schemeClr>
                    </a:solidFill>
                  </a:tcPr>
                </a:tc>
                <a:tc>
                  <a:txBody>
                    <a:bodyPr/>
                    <a:lstStyle/>
                    <a:p>
                      <a:pPr algn="ctr"/>
                      <a:r>
                        <a:rPr lang="en-GB" sz="1800" dirty="0" smtClean="0"/>
                        <a:t>1</a:t>
                      </a:r>
                      <a:endParaRPr lang="en-GB" sz="1800" dirty="0"/>
                    </a:p>
                  </a:txBody>
                  <a:tcPr marL="91399" marR="91399" marT="45700" marB="45700">
                    <a:solidFill>
                      <a:schemeClr val="accent2">
                        <a:lumMod val="40000"/>
                        <a:lumOff val="60000"/>
                      </a:schemeClr>
                    </a:solidFill>
                  </a:tcPr>
                </a:tc>
                <a:tc>
                  <a:txBody>
                    <a:bodyPr/>
                    <a:lstStyle/>
                    <a:p>
                      <a:pPr algn="ctr"/>
                      <a:r>
                        <a:rPr lang="en-GB" sz="1800" dirty="0" smtClean="0"/>
                        <a:t>1</a:t>
                      </a:r>
                      <a:endParaRPr lang="en-GB" sz="1800" dirty="0"/>
                    </a:p>
                  </a:txBody>
                  <a:tcPr marL="91399" marR="91399" marT="45700" marB="45700">
                    <a:solidFill>
                      <a:schemeClr val="accent2">
                        <a:lumMod val="40000"/>
                        <a:lumOff val="60000"/>
                      </a:schemeClr>
                    </a:solidFill>
                  </a:tcPr>
                </a:tc>
                <a:tc>
                  <a:txBody>
                    <a:bodyPr/>
                    <a:lstStyle/>
                    <a:p>
                      <a:pPr algn="ctr"/>
                      <a:r>
                        <a:rPr lang="en-GB" sz="1800" dirty="0" smtClean="0"/>
                        <a:t>1</a:t>
                      </a:r>
                      <a:endParaRPr lang="en-GB" sz="1800" dirty="0"/>
                    </a:p>
                  </a:txBody>
                  <a:tcPr marL="91399" marR="91399" marT="45700" marB="45700">
                    <a:solidFill>
                      <a:schemeClr val="accent2">
                        <a:lumMod val="40000"/>
                        <a:lumOff val="60000"/>
                      </a:schemeClr>
                    </a:solidFill>
                  </a:tcPr>
                </a:tc>
                <a:tc>
                  <a:txBody>
                    <a:bodyPr/>
                    <a:lstStyle/>
                    <a:p>
                      <a:pPr algn="ctr"/>
                      <a:r>
                        <a:rPr lang="en-GB" sz="1800" dirty="0" smtClean="0"/>
                        <a:t>1</a:t>
                      </a:r>
                      <a:endParaRPr lang="en-GB" sz="1800" dirty="0"/>
                    </a:p>
                  </a:txBody>
                  <a:tcPr marL="91399" marR="91399" marT="45700" marB="45700">
                    <a:solidFill>
                      <a:schemeClr val="accent2">
                        <a:lumMod val="40000"/>
                        <a:lumOff val="60000"/>
                      </a:schemeClr>
                    </a:solidFill>
                  </a:tcPr>
                </a:tc>
              </a:tr>
            </a:tbl>
          </a:graphicData>
        </a:graphic>
      </p:graphicFrame>
      <p:sp>
        <p:nvSpPr>
          <p:cNvPr id="43165" name="CasellaDiTesto 9"/>
          <p:cNvSpPr txBox="1">
            <a:spLocks noChangeArrowheads="1"/>
          </p:cNvSpPr>
          <p:nvPr/>
        </p:nvSpPr>
        <p:spPr bwMode="auto">
          <a:xfrm>
            <a:off x="2250419" y="4240141"/>
            <a:ext cx="3635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it-IT" altLang="en-US" dirty="0">
                <a:latin typeface="Arial" pitchFamily="34" charset="0"/>
              </a:rPr>
              <a:t>+</a:t>
            </a:r>
            <a:endParaRPr lang="en-GB" altLang="en-US" dirty="0">
              <a:latin typeface="Arial" pitchFamily="34" charset="0"/>
            </a:endParaRPr>
          </a:p>
        </p:txBody>
      </p:sp>
      <p:sp>
        <p:nvSpPr>
          <p:cNvPr id="43166" name="Rettangolo 10"/>
          <p:cNvSpPr>
            <a:spLocks noChangeArrowheads="1"/>
          </p:cNvSpPr>
          <p:nvPr/>
        </p:nvSpPr>
        <p:spPr bwMode="auto">
          <a:xfrm>
            <a:off x="2165350" y="2307874"/>
            <a:ext cx="3832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800" dirty="0">
                <a:latin typeface="Courier New" pitchFamily="49" charset="0"/>
                <a:cs typeface="Courier New" pitchFamily="49" charset="0"/>
              </a:rPr>
              <a:t>[X,Y] = </a:t>
            </a:r>
            <a:r>
              <a:rPr lang="en-US" altLang="en-US" sz="1800" dirty="0" err="1">
                <a:latin typeface="Courier New" pitchFamily="49" charset="0"/>
                <a:cs typeface="Courier New" pitchFamily="49" charset="0"/>
              </a:rPr>
              <a:t>meshgrid</a:t>
            </a:r>
            <a:r>
              <a:rPr lang="en-US" altLang="en-US" sz="1800" dirty="0">
                <a:latin typeface="Courier New" pitchFamily="49" charset="0"/>
                <a:cs typeface="Courier New" pitchFamily="49" charset="0"/>
              </a:rPr>
              <a:t>(-2:1:2);</a:t>
            </a:r>
          </a:p>
          <a:p>
            <a:pPr>
              <a:spcBef>
                <a:spcPct val="0"/>
              </a:spcBef>
              <a:buClrTx/>
            </a:pPr>
            <a:r>
              <a:rPr lang="en-US" altLang="en-US" sz="1800" dirty="0">
                <a:latin typeface="Courier New" pitchFamily="49" charset="0"/>
                <a:cs typeface="Courier New" pitchFamily="49" charset="0"/>
              </a:rPr>
              <a:t>Z = X + Y;</a:t>
            </a:r>
          </a:p>
        </p:txBody>
      </p:sp>
      <p:sp>
        <p:nvSpPr>
          <p:cNvPr id="12"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10" name="Tabella 5"/>
          <p:cNvGraphicFramePr>
            <a:graphicFrameLocks noGrp="1"/>
          </p:cNvGraphicFramePr>
          <p:nvPr>
            <p:extLst>
              <p:ext uri="{D42A27DB-BD31-4B8C-83A1-F6EECF244321}">
                <p14:modId xmlns:p14="http://schemas.microsoft.com/office/powerpoint/2010/main" val="1131295432"/>
              </p:ext>
            </p:extLst>
          </p:nvPr>
        </p:nvGraphicFramePr>
        <p:xfrm>
          <a:off x="5691510" y="3348000"/>
          <a:ext cx="3035300" cy="2224086"/>
        </p:xfrm>
        <a:graphic>
          <a:graphicData uri="http://schemas.openxmlformats.org/drawingml/2006/table">
            <a:tbl>
              <a:tblPr firstRow="1" bandRow="1">
                <a:tableStyleId>{5C22544A-7EE6-4342-B048-85BDC9FD1C3A}</a:tableStyleId>
              </a:tblPr>
              <a:tblGrid>
                <a:gridCol w="587333"/>
                <a:gridCol w="470763"/>
                <a:gridCol w="497664"/>
                <a:gridCol w="484213"/>
                <a:gridCol w="484213"/>
                <a:gridCol w="511114"/>
              </a:tblGrid>
              <a:tr h="370681">
                <a:tc>
                  <a:txBody>
                    <a:bodyPr/>
                    <a:lstStyle/>
                    <a:p>
                      <a:pPr marL="0" algn="l" defTabSz="457200" rtl="0" eaLnBrk="1" latinLnBrk="0" hangingPunct="1"/>
                      <a:r>
                        <a:rPr lang="it-IT" sz="1800" b="1" kern="1200" dirty="0" err="1" smtClean="0">
                          <a:solidFill>
                            <a:schemeClr val="lt1"/>
                          </a:solidFill>
                          <a:latin typeface="+mn-lt"/>
                          <a:ea typeface="+mn-ea"/>
                          <a:cs typeface="+mn-cs"/>
                        </a:rPr>
                        <a:t>x,y</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pPr algn="ctr"/>
                      <a:r>
                        <a:rPr lang="it-IT" altLang="en-US" dirty="0" smtClean="0"/>
                        <a:t>−</a:t>
                      </a:r>
                      <a:r>
                        <a:rPr lang="it-IT" sz="1800" dirty="0" smtClean="0"/>
                        <a:t>2</a:t>
                      </a:r>
                      <a:endParaRPr lang="en-GB" sz="1800" dirty="0"/>
                    </a:p>
                  </a:txBody>
                  <a:tcPr marL="91463" marR="91463" marT="45700" marB="45700"/>
                </a:tc>
                <a:tc>
                  <a:txBody>
                    <a:bodyPr/>
                    <a:lstStyle/>
                    <a:p>
                      <a:pPr algn="ctr"/>
                      <a:r>
                        <a:rPr lang="it-IT" altLang="en-US" dirty="0" smtClean="0"/>
                        <a:t>−</a:t>
                      </a:r>
                      <a:r>
                        <a:rPr lang="it-IT" sz="1800" dirty="0" smtClean="0"/>
                        <a:t>1</a:t>
                      </a:r>
                      <a:endParaRPr lang="en-GB" sz="1800" dirty="0"/>
                    </a:p>
                  </a:txBody>
                  <a:tcPr marL="91463" marR="91463" marT="45700" marB="45700"/>
                </a:tc>
                <a:tc>
                  <a:txBody>
                    <a:bodyPr/>
                    <a:lstStyle/>
                    <a:p>
                      <a:pPr algn="ctr"/>
                      <a:r>
                        <a:rPr lang="it-IT" sz="1800" dirty="0" smtClean="0"/>
                        <a:t>0</a:t>
                      </a:r>
                      <a:endParaRPr lang="en-GB" sz="1800" dirty="0"/>
                    </a:p>
                  </a:txBody>
                  <a:tcPr marL="91463" marR="91463" marT="45700" marB="45700"/>
                </a:tc>
                <a:tc>
                  <a:txBody>
                    <a:bodyPr/>
                    <a:lstStyle/>
                    <a:p>
                      <a:pPr algn="ctr"/>
                      <a:r>
                        <a:rPr lang="it-IT" sz="1800" dirty="0" smtClean="0"/>
                        <a:t>1</a:t>
                      </a:r>
                      <a:endParaRPr lang="en-GB" sz="1800" dirty="0"/>
                    </a:p>
                  </a:txBody>
                  <a:tcPr marL="91463" marR="91463" marT="45700" marB="45700"/>
                </a:tc>
                <a:tc>
                  <a:txBody>
                    <a:bodyPr/>
                    <a:lstStyle/>
                    <a:p>
                      <a:pPr algn="ctr"/>
                      <a:r>
                        <a:rPr lang="it-IT" sz="1800" dirty="0" smtClean="0"/>
                        <a:t>2</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4</a:t>
                      </a:r>
                      <a:endParaRPr lang="en-GB" sz="1800" dirty="0"/>
                    </a:p>
                  </a:txBody>
                  <a:tcPr marL="91463" marR="91463" marT="45700" marB="45700"/>
                </a:tc>
                <a:tc>
                  <a:txBody>
                    <a:bodyPr/>
                    <a:lstStyle/>
                    <a:p>
                      <a:r>
                        <a:rPr lang="it-IT" altLang="en-US" dirty="0" smtClean="0"/>
                        <a:t>−</a:t>
                      </a:r>
                      <a:r>
                        <a:rPr lang="it-IT" sz="1800" dirty="0" smtClean="0"/>
                        <a:t>3</a:t>
                      </a:r>
                      <a:endParaRPr lang="en-GB" sz="1800" dirty="0"/>
                    </a:p>
                  </a:txBody>
                  <a:tcPr marL="91463" marR="91463" marT="45700" marB="45700"/>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3</a:t>
                      </a:r>
                      <a:endParaRPr lang="en-GB" sz="1800" dirty="0"/>
                    </a:p>
                  </a:txBody>
                  <a:tcPr marL="91463" marR="91463" marT="45700" marB="45700"/>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0</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2</a:t>
                      </a:r>
                      <a:endParaRPr lang="en-GB" sz="1800" dirty="0"/>
                    </a:p>
                  </a:txBody>
                  <a:tcPr marL="91463" marR="91463" marT="45700" marB="45700"/>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1</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altLang="en-US" dirty="0" smtClean="0"/>
                        <a:t>−</a:t>
                      </a:r>
                      <a:r>
                        <a:rPr lang="it-IT" sz="1800" dirty="0" smtClean="0"/>
                        <a:t>1</a:t>
                      </a:r>
                      <a:endParaRPr lang="en-GB" sz="1800" dirty="0"/>
                    </a:p>
                  </a:txBody>
                  <a:tcPr marL="91463" marR="91463" marT="45700" marB="45700"/>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c>
                  <a:txBody>
                    <a:bodyPr/>
                    <a:lstStyle/>
                    <a:p>
                      <a:r>
                        <a:rPr lang="it-IT" sz="1800" dirty="0" smtClean="0"/>
                        <a:t>3</a:t>
                      </a:r>
                      <a:endParaRPr lang="en-GB" sz="1800" dirty="0"/>
                    </a:p>
                  </a:txBody>
                  <a:tcPr marL="91463" marR="91463" marT="45700" marB="45700"/>
                </a:tc>
              </a:tr>
              <a:tr h="370681">
                <a:tc>
                  <a:txBody>
                    <a:bodyPr/>
                    <a:lstStyle/>
                    <a:p>
                      <a:pPr marL="0" algn="ctr" defTabSz="457200" rtl="0" eaLnBrk="1" latinLnBrk="0" hangingPunct="1"/>
                      <a:r>
                        <a:rPr lang="it-IT" sz="1800" b="1" kern="1200" dirty="0" smtClean="0">
                          <a:solidFill>
                            <a:schemeClr val="lt1"/>
                          </a:solidFill>
                          <a:latin typeface="+mn-lt"/>
                          <a:ea typeface="+mn-ea"/>
                          <a:cs typeface="+mn-cs"/>
                        </a:rPr>
                        <a:t>2</a:t>
                      </a:r>
                      <a:endParaRPr lang="en-GB" sz="1800" b="1" kern="1200" dirty="0">
                        <a:solidFill>
                          <a:schemeClr val="lt1"/>
                        </a:solidFill>
                        <a:latin typeface="+mn-lt"/>
                        <a:ea typeface="+mn-ea"/>
                        <a:cs typeface="+mn-cs"/>
                      </a:endParaRPr>
                    </a:p>
                  </a:txBody>
                  <a:tcPr marL="91463" marR="91463" marT="45700" marB="45700">
                    <a:solidFill>
                      <a:schemeClr val="accent1"/>
                    </a:solidFill>
                  </a:tcPr>
                </a:tc>
                <a:tc>
                  <a:txBody>
                    <a:bodyPr/>
                    <a:lstStyle/>
                    <a:p>
                      <a:r>
                        <a:rPr lang="it-IT" sz="1800" dirty="0" smtClean="0"/>
                        <a:t>0</a:t>
                      </a:r>
                      <a:endParaRPr lang="en-GB" sz="1800" dirty="0"/>
                    </a:p>
                  </a:txBody>
                  <a:tcPr marL="91463" marR="91463" marT="45700" marB="45700"/>
                </a:tc>
                <a:tc>
                  <a:txBody>
                    <a:bodyPr/>
                    <a:lstStyle/>
                    <a:p>
                      <a:r>
                        <a:rPr lang="it-IT" sz="1800" dirty="0" smtClean="0"/>
                        <a:t>1</a:t>
                      </a:r>
                      <a:endParaRPr lang="en-GB" sz="1800" dirty="0"/>
                    </a:p>
                  </a:txBody>
                  <a:tcPr marL="91463" marR="91463" marT="45700" marB="45700"/>
                </a:tc>
                <a:tc>
                  <a:txBody>
                    <a:bodyPr/>
                    <a:lstStyle/>
                    <a:p>
                      <a:r>
                        <a:rPr lang="it-IT" sz="1800" dirty="0" smtClean="0"/>
                        <a:t>2</a:t>
                      </a:r>
                      <a:endParaRPr lang="en-GB" sz="1800" dirty="0"/>
                    </a:p>
                  </a:txBody>
                  <a:tcPr marL="91463" marR="91463" marT="45700" marB="45700"/>
                </a:tc>
                <a:tc>
                  <a:txBody>
                    <a:bodyPr/>
                    <a:lstStyle/>
                    <a:p>
                      <a:r>
                        <a:rPr lang="it-IT" sz="1800" dirty="0" smtClean="0"/>
                        <a:t>3</a:t>
                      </a:r>
                      <a:endParaRPr lang="en-GB" sz="1800" dirty="0"/>
                    </a:p>
                  </a:txBody>
                  <a:tcPr marL="91463" marR="91463" marT="45700" marB="45700"/>
                </a:tc>
                <a:tc>
                  <a:txBody>
                    <a:bodyPr/>
                    <a:lstStyle/>
                    <a:p>
                      <a:r>
                        <a:rPr lang="it-IT" sz="1800" dirty="0" smtClean="0"/>
                        <a:t>4</a:t>
                      </a:r>
                      <a:endParaRPr lang="en-GB" sz="1800" dirty="0"/>
                    </a:p>
                  </a:txBody>
                  <a:tcPr marL="91463" marR="91463" marT="45700" marB="45700"/>
                </a:tc>
              </a:tr>
            </a:tbl>
          </a:graphicData>
        </a:graphic>
      </p:graphicFrame>
      <p:sp>
        <p:nvSpPr>
          <p:cNvPr id="11" name="CasellaDiTesto 9"/>
          <p:cNvSpPr txBox="1">
            <a:spLocks noChangeArrowheads="1"/>
          </p:cNvSpPr>
          <p:nvPr/>
        </p:nvSpPr>
        <p:spPr bwMode="auto">
          <a:xfrm>
            <a:off x="5313496" y="4240141"/>
            <a:ext cx="364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it-IT" altLang="en-US" dirty="0">
                <a:latin typeface="Arial" pitchFamily="34" charset="0"/>
              </a:rPr>
              <a:t>=</a:t>
            </a:r>
            <a:endParaRPr lang="en-GB" altLang="en-US" dirty="0">
              <a:latin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US" sz="1600" dirty="0" smtClean="0"/>
              <a:t> A function of two variables (2D function) can be plotted as a surface in 3D</a:t>
            </a:r>
          </a:p>
          <a:p>
            <a:pPr marL="0" indent="0">
              <a:buFont typeface="Arial" pitchFamily="34" charset="0"/>
              <a:buChar char="•"/>
              <a:defRPr/>
            </a:pPr>
            <a:r>
              <a:rPr lang="en-US" sz="1600" dirty="0" smtClean="0"/>
              <a:t> To plot a surface, we need to know its height </a:t>
            </a:r>
            <a:r>
              <a:rPr lang="en-US" sz="1600" i="1" dirty="0" smtClean="0"/>
              <a:t>z</a:t>
            </a:r>
            <a:r>
              <a:rPr lang="en-US" sz="1600" dirty="0" smtClean="0"/>
              <a:t> at each point (</a:t>
            </a:r>
            <a:r>
              <a:rPr lang="en-US" sz="1600" i="1" dirty="0" err="1" smtClean="0"/>
              <a:t>x</a:t>
            </a:r>
            <a:r>
              <a:rPr lang="en-US" sz="1600" dirty="0" err="1" smtClean="0"/>
              <a:t>,</a:t>
            </a:r>
            <a:r>
              <a:rPr lang="en-US" sz="1600" i="1" dirty="0" err="1" smtClean="0"/>
              <a:t>y</a:t>
            </a:r>
            <a:r>
              <a:rPr lang="en-US" sz="1600" dirty="0" smtClean="0"/>
              <a:t>), i.e., </a:t>
            </a:r>
            <a:r>
              <a:rPr lang="en-US" sz="1600" i="1" dirty="0" smtClean="0"/>
              <a:t>z</a:t>
            </a:r>
            <a:r>
              <a:rPr lang="en-US" sz="1600" dirty="0" smtClean="0"/>
              <a:t> = </a:t>
            </a:r>
            <a:r>
              <a:rPr lang="en-US" sz="1600" i="1" dirty="0" smtClean="0"/>
              <a:t>f</a:t>
            </a:r>
            <a:r>
              <a:rPr lang="en-US" sz="1600" dirty="0" smtClean="0"/>
              <a:t>(</a:t>
            </a:r>
            <a:r>
              <a:rPr lang="en-US" sz="1600" i="1" dirty="0" err="1" smtClean="0"/>
              <a:t>x</a:t>
            </a:r>
            <a:r>
              <a:rPr lang="en-US" sz="1600" dirty="0" err="1" smtClean="0"/>
              <a:t>,</a:t>
            </a:r>
            <a:r>
              <a:rPr lang="en-US" sz="1600" i="1" dirty="0" err="1" smtClean="0"/>
              <a:t>y</a:t>
            </a:r>
            <a:r>
              <a:rPr lang="en-US" sz="1600" dirty="0" smtClean="0"/>
              <a:t>).</a:t>
            </a:r>
          </a:p>
          <a:p>
            <a:pPr marL="0" indent="0">
              <a:buFont typeface="Arial" pitchFamily="34" charset="0"/>
              <a:buChar char="•"/>
              <a:defRPr/>
            </a:pPr>
            <a:r>
              <a:rPr lang="en-US" sz="1600" dirty="0" smtClean="0"/>
              <a:t> The </a:t>
            </a:r>
            <a:r>
              <a:rPr lang="en-US" sz="1600" dirty="0" err="1" smtClean="0">
                <a:latin typeface="Courier New" pitchFamily="49" charset="0"/>
                <a:cs typeface="Courier New" pitchFamily="49" charset="0"/>
              </a:rPr>
              <a:t>meshgrid</a:t>
            </a:r>
            <a:r>
              <a:rPr lang="en-US" sz="1600" dirty="0" smtClean="0"/>
              <a:t> function can be used to return the </a:t>
            </a:r>
            <a:r>
              <a:rPr lang="en-US" sz="1600" i="1" dirty="0" smtClean="0"/>
              <a:t>x</a:t>
            </a:r>
            <a:r>
              <a:rPr lang="en-US" sz="1600" dirty="0" smtClean="0"/>
              <a:t> and </a:t>
            </a:r>
            <a:r>
              <a:rPr lang="en-US" sz="1600" i="1" dirty="0" smtClean="0"/>
              <a:t>y</a:t>
            </a:r>
            <a:r>
              <a:rPr lang="en-US" sz="1600" dirty="0" smtClean="0"/>
              <a:t> coordinates of each point in our domain in separate matrices.</a:t>
            </a:r>
          </a:p>
          <a:p>
            <a:pPr marL="0" indent="0">
              <a:buFont typeface="Arial" pitchFamily="34" charset="0"/>
              <a:buChar char="•"/>
              <a:defRPr/>
            </a:pPr>
            <a:endParaRPr lang="en-US" sz="1600" dirty="0" smtClean="0"/>
          </a:p>
          <a:p>
            <a:pPr marL="0" indent="0">
              <a:spcAft>
                <a:spcPts val="1200"/>
              </a:spcAft>
              <a:buFont typeface="Arial" pitchFamily="34" charset="0"/>
              <a:buChar char="•"/>
              <a:defRPr/>
            </a:pPr>
            <a:r>
              <a:rPr lang="en-US" sz="1600" dirty="0" smtClean="0"/>
              <a:t> For example, plot the Gaussian function,                                . </a:t>
            </a:r>
          </a:p>
          <a:p>
            <a:pPr>
              <a:defRPr/>
            </a:pPr>
            <a:r>
              <a:rPr lang="en-US" sz="1600" dirty="0" smtClean="0">
                <a:latin typeface="Courier New" pitchFamily="49" charset="0"/>
                <a:cs typeface="Courier New" pitchFamily="49" charset="0"/>
              </a:rPr>
              <a:t>[X,Y] = </a:t>
            </a:r>
            <a:r>
              <a:rPr lang="en-US" sz="1600" dirty="0" err="1" smtClean="0">
                <a:latin typeface="Courier New" pitchFamily="49" charset="0"/>
                <a:cs typeface="Courier New" pitchFamily="49" charset="0"/>
              </a:rPr>
              <a:t>meshgrid</a:t>
            </a:r>
            <a:r>
              <a:rPr lang="en-US" sz="1600" dirty="0" smtClean="0">
                <a:latin typeface="Courier New" pitchFamily="49" charset="0"/>
                <a:cs typeface="Courier New" pitchFamily="49" charset="0"/>
              </a:rPr>
              <a:t>(-2:0.1:2);</a:t>
            </a:r>
          </a:p>
          <a:p>
            <a:pPr>
              <a:spcAft>
                <a:spcPts val="1200"/>
              </a:spcAft>
              <a:defRPr/>
            </a:pPr>
            <a:r>
              <a:rPr lang="pl-PL" sz="1600" dirty="0" smtClean="0">
                <a:latin typeface="Courier New" pitchFamily="49" charset="0"/>
                <a:cs typeface="Courier New" pitchFamily="49" charset="0"/>
              </a:rPr>
              <a:t>Z = exp(-X.^2 - Y.^2);</a:t>
            </a:r>
          </a:p>
          <a:p>
            <a:pPr marL="0" indent="0">
              <a:spcAft>
                <a:spcPts val="0"/>
              </a:spcAft>
              <a:buFont typeface="Arial" pitchFamily="34" charset="0"/>
              <a:buChar char="•"/>
              <a:defRPr/>
            </a:pPr>
            <a:r>
              <a:rPr lang="pt-BR" sz="1600" dirty="0" smtClean="0">
                <a:cs typeface="Courier New" pitchFamily="49" charset="0"/>
              </a:rPr>
              <a:t> The </a:t>
            </a:r>
            <a:r>
              <a:rPr lang="pt-BR" sz="1600" i="1" dirty="0" smtClean="0">
                <a:cs typeface="Courier New" pitchFamily="49" charset="0"/>
              </a:rPr>
              <a:t>x</a:t>
            </a:r>
            <a:r>
              <a:rPr lang="pt-BR" sz="1600" dirty="0" smtClean="0">
                <a:cs typeface="Courier New" pitchFamily="49" charset="0"/>
              </a:rPr>
              <a:t> and </a:t>
            </a:r>
            <a:r>
              <a:rPr lang="pt-BR" sz="1600" i="1" dirty="0" smtClean="0">
                <a:cs typeface="Courier New" pitchFamily="49" charset="0"/>
              </a:rPr>
              <a:t>y</a:t>
            </a:r>
            <a:r>
              <a:rPr lang="pt-BR" sz="1600" dirty="0" smtClean="0">
                <a:cs typeface="Courier New" pitchFamily="49" charset="0"/>
              </a:rPr>
              <a:t> coordinates of all points (</a:t>
            </a:r>
            <a:r>
              <a:rPr lang="pt-BR" sz="1600" i="1" dirty="0" smtClean="0">
                <a:cs typeface="Courier New" pitchFamily="49" charset="0"/>
              </a:rPr>
              <a:t>x</a:t>
            </a:r>
            <a:r>
              <a:rPr lang="pt-BR" sz="1600" dirty="0" smtClean="0">
                <a:cs typeface="Courier New" pitchFamily="49" charset="0"/>
              </a:rPr>
              <a:t>,</a:t>
            </a:r>
            <a:r>
              <a:rPr lang="pt-BR" sz="1600" i="1" dirty="0" smtClean="0">
                <a:cs typeface="Courier New" pitchFamily="49" charset="0"/>
              </a:rPr>
              <a:t>y</a:t>
            </a:r>
            <a:r>
              <a:rPr lang="pt-BR" sz="1600" dirty="0" smtClean="0">
                <a:cs typeface="Courier New" pitchFamily="49" charset="0"/>
              </a:rPr>
              <a:t>) of our domain are stored separately in matrices </a:t>
            </a:r>
            <a:r>
              <a:rPr lang="pt-BR" sz="1600" dirty="0" smtClean="0">
                <a:latin typeface="Courier New" pitchFamily="49" charset="0"/>
                <a:cs typeface="Courier New" pitchFamily="49" charset="0"/>
              </a:rPr>
              <a:t>X</a:t>
            </a:r>
            <a:r>
              <a:rPr lang="pt-BR" sz="1600" dirty="0" smtClean="0">
                <a:cs typeface="Courier New" pitchFamily="49" charset="0"/>
              </a:rPr>
              <a:t> and </a:t>
            </a:r>
            <a:r>
              <a:rPr lang="pt-BR" sz="1600" dirty="0" smtClean="0">
                <a:latin typeface="Courier New" pitchFamily="49" charset="0"/>
                <a:cs typeface="Courier New" pitchFamily="49" charset="0"/>
              </a:rPr>
              <a:t>Y</a:t>
            </a:r>
            <a:r>
              <a:rPr lang="pt-BR" sz="1600" dirty="0" smtClean="0">
                <a:cs typeface="Courier New" pitchFamily="49" charset="0"/>
              </a:rPr>
              <a:t>, respectively.</a:t>
            </a:r>
          </a:p>
          <a:p>
            <a:pPr marL="0" indent="0">
              <a:spcAft>
                <a:spcPts val="0"/>
              </a:spcAft>
              <a:buFont typeface="Arial" pitchFamily="34" charset="0"/>
              <a:buChar char="•"/>
              <a:defRPr/>
            </a:pPr>
            <a:r>
              <a:rPr lang="pt-BR" sz="1600" dirty="0" smtClean="0">
                <a:cs typeface="Courier New" pitchFamily="49" charset="0"/>
              </a:rPr>
              <a:t> Using vector operations, we can calculate the height of our function at all points (</a:t>
            </a:r>
            <a:r>
              <a:rPr lang="pt-BR" sz="1600" i="1" dirty="0" smtClean="0">
                <a:cs typeface="Courier New" pitchFamily="49" charset="0"/>
              </a:rPr>
              <a:t>x</a:t>
            </a:r>
            <a:r>
              <a:rPr lang="pt-BR" sz="1600" dirty="0" smtClean="0">
                <a:cs typeface="Courier New" pitchFamily="49" charset="0"/>
              </a:rPr>
              <a:t>,</a:t>
            </a:r>
            <a:r>
              <a:rPr lang="pt-BR" sz="1600" i="1" dirty="0" smtClean="0">
                <a:cs typeface="Courier New" pitchFamily="49" charset="0"/>
              </a:rPr>
              <a:t>y</a:t>
            </a:r>
            <a:r>
              <a:rPr lang="pt-BR" sz="1600" dirty="0" smtClean="0">
                <a:cs typeface="Courier New" pitchFamily="49" charset="0"/>
              </a:rPr>
              <a:t>) simulatenously and store the result in </a:t>
            </a:r>
            <a:r>
              <a:rPr lang="pt-BR" sz="1600" dirty="0" smtClean="0">
                <a:latin typeface="Courier New" pitchFamily="49" charset="0"/>
                <a:cs typeface="Courier New" pitchFamily="49" charset="0"/>
              </a:rPr>
              <a:t>Z</a:t>
            </a:r>
            <a:r>
              <a:rPr lang="pt-BR" sz="1600" dirty="0" smtClean="0">
                <a:cs typeface="Courier New" pitchFamily="49" charset="0"/>
              </a:rPr>
              <a:t>.</a:t>
            </a:r>
            <a:endParaRPr lang="en-US" sz="1600" dirty="0">
              <a:cs typeface="Courier New" pitchFamily="49" charset="0"/>
            </a:endParaRPr>
          </a:p>
        </p:txBody>
      </p:sp>
      <p:sp>
        <p:nvSpPr>
          <p:cNvPr id="44035" name="Title 2"/>
          <p:cNvSpPr>
            <a:spLocks noGrp="1"/>
          </p:cNvSpPr>
          <p:nvPr>
            <p:ph type="title"/>
          </p:nvPr>
        </p:nvSpPr>
        <p:spPr/>
        <p:txBody>
          <a:bodyPr/>
          <a:lstStyle/>
          <a:p>
            <a:r>
              <a:rPr lang="en-US" altLang="en-US" dirty="0" smtClean="0"/>
              <a:t>PLOTTING 3D SURFACES</a:t>
            </a:r>
          </a:p>
        </p:txBody>
      </p:sp>
      <p:graphicFrame>
        <p:nvGraphicFramePr>
          <p:cNvPr id="44036" name="Object 3"/>
          <p:cNvGraphicFramePr>
            <a:graphicFrameLocks noChangeAspect="1"/>
          </p:cNvGraphicFramePr>
          <p:nvPr>
            <p:extLst>
              <p:ext uri="{D42A27DB-BD31-4B8C-83A1-F6EECF244321}">
                <p14:modId xmlns:p14="http://schemas.microsoft.com/office/powerpoint/2010/main" val="2292264306"/>
              </p:ext>
            </p:extLst>
          </p:nvPr>
        </p:nvGraphicFramePr>
        <p:xfrm>
          <a:off x="4546600" y="2841042"/>
          <a:ext cx="1944688" cy="514350"/>
        </p:xfrm>
        <a:graphic>
          <a:graphicData uri="http://schemas.openxmlformats.org/presentationml/2006/ole">
            <mc:AlternateContent xmlns:mc="http://schemas.openxmlformats.org/markup-compatibility/2006">
              <mc:Choice xmlns:v="urn:schemas-microsoft-com:vml" Requires="v">
                <p:oleObj spid="_x0000_s44057" name="Document" r:id="rId3" imgW="1289643" imgH="343572" progId="Word.Document.12">
                  <p:embed/>
                </p:oleObj>
              </mc:Choice>
              <mc:Fallback>
                <p:oleObj name="Document" r:id="rId3" imgW="1289643" imgH="343572"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600" y="2841042"/>
                        <a:ext cx="1944688"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US" sz="1600" dirty="0" smtClean="0"/>
              <a:t> This result can be visualized as a colored </a:t>
            </a:r>
            <a:br>
              <a:rPr lang="en-US" sz="1600" dirty="0" smtClean="0"/>
            </a:br>
            <a:r>
              <a:rPr lang="en-US" sz="1600" dirty="0" smtClean="0"/>
              <a:t>wireframe mesh, with color proportional to </a:t>
            </a:r>
            <a:br>
              <a:rPr lang="en-US" sz="1600" dirty="0" smtClean="0"/>
            </a:br>
            <a:r>
              <a:rPr lang="en-US" sz="1600" dirty="0" smtClean="0"/>
              <a:t>surface height </a:t>
            </a:r>
            <a:r>
              <a:rPr lang="en-US" sz="1600" dirty="0" smtClean="0">
                <a:latin typeface="Courier New" pitchFamily="49" charset="0"/>
                <a:cs typeface="Courier New" pitchFamily="49" charset="0"/>
              </a:rPr>
              <a:t>Z</a:t>
            </a:r>
            <a:r>
              <a:rPr lang="en-US" sz="1600" dirty="0" smtClean="0"/>
              <a:t>.</a:t>
            </a:r>
          </a:p>
          <a:p>
            <a:pPr marL="0" indent="0">
              <a:spcAft>
                <a:spcPts val="1200"/>
              </a:spcAft>
              <a:defRPr/>
            </a:pPr>
            <a:r>
              <a:rPr lang="en-US" sz="1600" dirty="0" smtClean="0">
                <a:latin typeface="Courier New" pitchFamily="49" charset="0"/>
                <a:cs typeface="Courier New" pitchFamily="49" charset="0"/>
              </a:rPr>
              <a:t>mesh(X,Y,Z)</a:t>
            </a:r>
          </a:p>
          <a:p>
            <a:pPr marL="0" indent="0">
              <a:spcAft>
                <a:spcPts val="1200"/>
              </a:spcAft>
              <a:buFont typeface="Arial" pitchFamily="34" charset="0"/>
              <a:buChar char="•"/>
              <a:defRPr/>
            </a:pPr>
            <a:r>
              <a:rPr lang="en-US" sz="1600" dirty="0" smtClean="0">
                <a:cs typeface="Courier New" pitchFamily="49" charset="0"/>
              </a:rPr>
              <a:t> We can also visualize it as a shaded</a:t>
            </a:r>
            <a:br>
              <a:rPr lang="en-US" sz="1600" dirty="0" smtClean="0">
                <a:cs typeface="Courier New" pitchFamily="49" charset="0"/>
              </a:rPr>
            </a:br>
            <a:r>
              <a:rPr lang="en-US" sz="1600" dirty="0" smtClean="0">
                <a:cs typeface="Courier New" pitchFamily="49" charset="0"/>
              </a:rPr>
              <a:t> surface.</a:t>
            </a:r>
          </a:p>
          <a:p>
            <a:pPr>
              <a:defRPr/>
            </a:pPr>
            <a:r>
              <a:rPr lang="en-US" sz="1600" dirty="0" smtClean="0">
                <a:latin typeface="Courier New" pitchFamily="49" charset="0"/>
                <a:cs typeface="Courier New" pitchFamily="49" charset="0"/>
              </a:rPr>
              <a:t>figure</a:t>
            </a:r>
          </a:p>
          <a:p>
            <a:pPr>
              <a:defRPr/>
            </a:pPr>
            <a:r>
              <a:rPr lang="en-US" sz="1600" dirty="0" smtClean="0">
                <a:latin typeface="Courier New" pitchFamily="49" charset="0"/>
                <a:cs typeface="Courier New" pitchFamily="49" charset="0"/>
              </a:rPr>
              <a:t>surf(X,Y,Z, </a:t>
            </a:r>
            <a:r>
              <a:rPr lang="en-US" sz="1600" dirty="0" smtClean="0">
                <a:solidFill>
                  <a:srgbClr val="0000CC"/>
                </a:solidFill>
                <a:latin typeface="Courier New" pitchFamily="49" charset="0"/>
                <a:cs typeface="Courier New" pitchFamily="49" charset="0"/>
              </a:rPr>
              <a:t>...</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FaceColor</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interp</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a:t>
            </a:r>
            <a:r>
              <a:rPr lang="en-US" sz="1600" dirty="0" smtClean="0">
                <a:solidFill>
                  <a:srgbClr val="0000CC"/>
                </a:solidFill>
                <a:latin typeface="Courier New" pitchFamily="49" charset="0"/>
                <a:cs typeface="Courier New" pitchFamily="49" charset="0"/>
              </a:rPr>
              <a:t>...</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EdgeColor</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'none'</a:t>
            </a:r>
            <a:r>
              <a:rPr lang="en-US" sz="1600" dirty="0" smtClean="0">
                <a:latin typeface="Courier New" pitchFamily="49" charset="0"/>
                <a:cs typeface="Courier New" pitchFamily="49" charset="0"/>
              </a:rPr>
              <a:t>, </a:t>
            </a:r>
            <a:r>
              <a:rPr lang="en-US" sz="1600" dirty="0" smtClean="0">
                <a:solidFill>
                  <a:srgbClr val="0000CC"/>
                </a:solidFill>
                <a:latin typeface="Courier New" pitchFamily="49" charset="0"/>
                <a:cs typeface="Courier New" pitchFamily="49" charset="0"/>
              </a:rPr>
              <a:t>...</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FaceLighting</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phong</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a:t>
            </a:r>
          </a:p>
          <a:p>
            <a:pPr>
              <a:defRPr/>
            </a:pPr>
            <a:r>
              <a:rPr lang="en-US" sz="1600" dirty="0" err="1" smtClean="0">
                <a:latin typeface="Courier New" pitchFamily="49" charset="0"/>
                <a:cs typeface="Courier New" pitchFamily="49" charset="0"/>
              </a:rPr>
              <a:t>daspect</a:t>
            </a:r>
            <a:r>
              <a:rPr lang="en-US" sz="1600" dirty="0" smtClean="0">
                <a:latin typeface="Courier New" pitchFamily="49" charset="0"/>
                <a:cs typeface="Courier New" pitchFamily="49" charset="0"/>
              </a:rPr>
              <a:t>([2 2 1])</a:t>
            </a:r>
          </a:p>
          <a:p>
            <a:pPr>
              <a:defRPr/>
            </a:pPr>
            <a:r>
              <a:rPr lang="en-US" sz="1600" dirty="0" smtClean="0">
                <a:latin typeface="Courier New" pitchFamily="49" charset="0"/>
                <a:cs typeface="Courier New" pitchFamily="49" charset="0"/>
              </a:rPr>
              <a:t>axis </a:t>
            </a:r>
            <a:r>
              <a:rPr lang="en-US" sz="1600" dirty="0" smtClean="0">
                <a:solidFill>
                  <a:srgbClr val="CC00CC"/>
                </a:solidFill>
                <a:latin typeface="Courier New" pitchFamily="49" charset="0"/>
                <a:cs typeface="Courier New" pitchFamily="49" charset="0"/>
              </a:rPr>
              <a:t>tight</a:t>
            </a:r>
          </a:p>
          <a:p>
            <a:pPr>
              <a:defRPr/>
            </a:pPr>
            <a:r>
              <a:rPr lang="en-US" sz="1600" dirty="0" smtClean="0">
                <a:latin typeface="Courier New" pitchFamily="49" charset="0"/>
                <a:cs typeface="Courier New" pitchFamily="49" charset="0"/>
              </a:rPr>
              <a:t>view(-50,30)</a:t>
            </a:r>
          </a:p>
          <a:p>
            <a:pPr>
              <a:defRPr/>
            </a:pPr>
            <a:r>
              <a:rPr lang="en-US" sz="1600" dirty="0" err="1" smtClean="0">
                <a:latin typeface="Courier New" pitchFamily="49" charset="0"/>
                <a:cs typeface="Courier New" pitchFamily="49" charset="0"/>
              </a:rPr>
              <a:t>camlight</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left</a:t>
            </a:r>
          </a:p>
          <a:p>
            <a:pPr marL="0" indent="0">
              <a:defRPr/>
            </a:pPr>
            <a:endParaRPr lang="en-US" sz="1600" dirty="0"/>
          </a:p>
        </p:txBody>
      </p:sp>
      <p:sp>
        <p:nvSpPr>
          <p:cNvPr id="45059" name="Title 2"/>
          <p:cNvSpPr>
            <a:spLocks noGrp="1"/>
          </p:cNvSpPr>
          <p:nvPr>
            <p:ph type="title"/>
          </p:nvPr>
        </p:nvSpPr>
        <p:spPr/>
        <p:txBody>
          <a:bodyPr/>
          <a:lstStyle/>
          <a:p>
            <a:r>
              <a:rPr lang="en-US" altLang="en-US" dirty="0" smtClean="0"/>
              <a:t>PLOTTING 3D SURFACES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45061" name="Picture 3" descr="D:\SFU\Work &amp; Co-op\ENSC180 - Course development\Plotting\mesh_example.eps"/>
          <p:cNvPicPr>
            <a:picLocks noChangeAspect="1" noChangeArrowheads="1"/>
          </p:cNvPicPr>
          <p:nvPr/>
        </p:nvPicPr>
        <p:blipFill>
          <a:blip r:embed="rId2">
            <a:extLst>
              <a:ext uri="{28A0092B-C50C-407E-A947-70E740481C1C}">
                <a14:useLocalDpi xmlns:a14="http://schemas.microsoft.com/office/drawing/2010/main" val="0"/>
              </a:ext>
            </a:extLst>
          </a:blip>
          <a:srcRect l="6821" t="6137" r="4840" b="4366"/>
          <a:stretch>
            <a:fillRect/>
          </a:stretch>
        </p:blipFill>
        <p:spPr bwMode="auto">
          <a:xfrm>
            <a:off x="4919663" y="1081088"/>
            <a:ext cx="3290887" cy="250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4" descr="D:\SFU\Work &amp; Co-op\ENSC180 - Course development\Plotting\surf_example.eps"/>
          <p:cNvPicPr>
            <a:picLocks noChangeAspect="1" noChangeArrowheads="1"/>
          </p:cNvPicPr>
          <p:nvPr/>
        </p:nvPicPr>
        <p:blipFill>
          <a:blip r:embed="rId3">
            <a:extLst>
              <a:ext uri="{28A0092B-C50C-407E-A947-70E740481C1C}">
                <a14:useLocalDpi xmlns:a14="http://schemas.microsoft.com/office/drawing/2010/main" val="0"/>
              </a:ext>
            </a:extLst>
          </a:blip>
          <a:srcRect l="6801" t="6276" r="6036" b="4831"/>
          <a:stretch>
            <a:fillRect/>
          </a:stretch>
        </p:blipFill>
        <p:spPr bwMode="auto">
          <a:xfrm>
            <a:off x="4945063" y="3748088"/>
            <a:ext cx="3254375" cy="249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7086604" y="946235"/>
            <a:ext cx="1672253" cy="230832"/>
          </a:xfrm>
          <a:prstGeom prst="rect">
            <a:avLst/>
          </a:prstGeom>
          <a:noFill/>
        </p:spPr>
        <p:txBody>
          <a:bodyPr wrap="none" rtlCol="0">
            <a:spAutoFit/>
          </a:bodyPr>
          <a:lstStyle/>
          <a:p>
            <a:r>
              <a:rPr lang="en-US" sz="900" dirty="0" smtClean="0"/>
              <a:t>Source www.mathworks.com</a:t>
            </a:r>
            <a:endParaRPr lang="en-US" sz="9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p:txBody>
          <a:bodyPr/>
          <a:lstStyle/>
          <a:p>
            <a:pPr marL="0" indent="0">
              <a:spcAft>
                <a:spcPts val="1200"/>
              </a:spcAft>
              <a:buFontTx/>
              <a:buChar char="•"/>
            </a:pPr>
            <a:r>
              <a:rPr lang="en-US" altLang="en-US" sz="1600" dirty="0" smtClean="0"/>
              <a:t> Several useful functions were used to format the surface plot.</a:t>
            </a:r>
          </a:p>
          <a:p>
            <a:pPr marL="0" indent="0">
              <a:spcAft>
                <a:spcPts val="1200"/>
              </a:spcAft>
              <a:buFontTx/>
              <a:buChar char="•"/>
            </a:pPr>
            <a:r>
              <a:rPr lang="en-US" altLang="en-US" sz="1600" dirty="0" smtClean="0">
                <a:latin typeface="Courier New" pitchFamily="49" charset="0"/>
                <a:cs typeface="Courier New" pitchFamily="49" charset="0"/>
              </a:rPr>
              <a:t> </a:t>
            </a:r>
            <a:r>
              <a:rPr lang="en-US" altLang="en-US" sz="1600" dirty="0" err="1" smtClean="0">
                <a:latin typeface="Courier New" pitchFamily="49" charset="0"/>
                <a:cs typeface="Courier New" pitchFamily="49" charset="0"/>
              </a:rPr>
              <a:t>daspect</a:t>
            </a:r>
            <a:r>
              <a:rPr lang="en-US" altLang="en-US" sz="1600" dirty="0" smtClean="0">
                <a:latin typeface="Courier New" pitchFamily="49" charset="0"/>
                <a:cs typeface="Courier New" pitchFamily="49" charset="0"/>
              </a:rPr>
              <a:t>([</a:t>
            </a:r>
            <a:r>
              <a:rPr lang="en-US" altLang="en-US" sz="1600" i="1" dirty="0" err="1" smtClean="0">
                <a:latin typeface="Courier New" pitchFamily="49" charset="0"/>
                <a:cs typeface="Courier New" pitchFamily="49" charset="0"/>
              </a:rPr>
              <a:t>aspect_ratio</a:t>
            </a:r>
            <a:r>
              <a:rPr lang="en-US" altLang="en-US" sz="1600" dirty="0" smtClean="0">
                <a:latin typeface="Courier New" pitchFamily="49" charset="0"/>
                <a:cs typeface="Courier New" pitchFamily="49" charset="0"/>
              </a:rPr>
              <a:t>])</a:t>
            </a:r>
            <a:r>
              <a:rPr lang="en-US" altLang="en-US" sz="1600" dirty="0" smtClean="0"/>
              <a:t> specifies the relative scaling between the three axes, e.g., </a:t>
            </a:r>
            <a:r>
              <a:rPr lang="en-US" altLang="en-US" sz="1600" dirty="0" err="1" smtClean="0">
                <a:latin typeface="Courier New" pitchFamily="49" charset="0"/>
                <a:cs typeface="Courier New" pitchFamily="49" charset="0"/>
              </a:rPr>
              <a:t>daspect</a:t>
            </a:r>
            <a:r>
              <a:rPr lang="en-US" altLang="en-US" sz="1600" dirty="0" smtClean="0">
                <a:latin typeface="Courier New" pitchFamily="49" charset="0"/>
                <a:cs typeface="Courier New" pitchFamily="49" charset="0"/>
              </a:rPr>
              <a:t>([1 1 3])</a:t>
            </a:r>
            <a:r>
              <a:rPr lang="en-US" altLang="en-US" sz="1600" dirty="0" smtClean="0"/>
              <a:t> means 1 unit in </a:t>
            </a:r>
            <a:r>
              <a:rPr lang="en-US" altLang="en-US" sz="1600" i="1" dirty="0" smtClean="0"/>
              <a:t>x</a:t>
            </a:r>
            <a:r>
              <a:rPr lang="en-US" altLang="en-US" sz="1600" dirty="0" smtClean="0"/>
              <a:t> = 1 unit in </a:t>
            </a:r>
            <a:r>
              <a:rPr lang="en-US" altLang="en-US" sz="1600" i="1" dirty="0" smtClean="0"/>
              <a:t>y</a:t>
            </a:r>
            <a:r>
              <a:rPr lang="en-US" altLang="en-US" sz="1600" dirty="0" smtClean="0"/>
              <a:t> = 3 units in </a:t>
            </a:r>
            <a:r>
              <a:rPr lang="en-US" altLang="en-US" sz="1600" i="1" dirty="0" smtClean="0"/>
              <a:t>z</a:t>
            </a:r>
            <a:r>
              <a:rPr lang="en-US" altLang="en-US" sz="1600" dirty="0" smtClean="0"/>
              <a:t>.</a:t>
            </a:r>
          </a:p>
          <a:p>
            <a:pPr marL="0" indent="0">
              <a:spcAft>
                <a:spcPts val="1200"/>
              </a:spcAft>
              <a:buFontTx/>
              <a:buChar char="•"/>
            </a:pPr>
            <a:r>
              <a:rPr lang="en-US" altLang="en-US" sz="1600" dirty="0" smtClean="0"/>
              <a:t> </a:t>
            </a:r>
            <a:r>
              <a:rPr lang="en-US" altLang="en-US" sz="1600" dirty="0" smtClean="0">
                <a:latin typeface="Courier New" pitchFamily="49" charset="0"/>
                <a:cs typeface="Courier New" pitchFamily="49" charset="0"/>
              </a:rPr>
              <a:t>view(</a:t>
            </a:r>
            <a:r>
              <a:rPr lang="en-US" altLang="en-US" sz="1600" i="1" dirty="0" err="1" smtClean="0">
                <a:latin typeface="Courier New" pitchFamily="49" charset="0"/>
                <a:cs typeface="Courier New" pitchFamily="49" charset="0"/>
              </a:rPr>
              <a:t>az</a:t>
            </a:r>
            <a:r>
              <a:rPr lang="en-US" altLang="en-US" sz="1600" dirty="0" smtClean="0">
                <a:latin typeface="Courier New" pitchFamily="49" charset="0"/>
                <a:cs typeface="Courier New" pitchFamily="49" charset="0"/>
              </a:rPr>
              <a:t>, </a:t>
            </a:r>
            <a:r>
              <a:rPr lang="en-US" altLang="en-US" sz="1600" i="1" dirty="0" smtClean="0">
                <a:latin typeface="Courier New" pitchFamily="49" charset="0"/>
                <a:cs typeface="Courier New" pitchFamily="49" charset="0"/>
              </a:rPr>
              <a:t>el</a:t>
            </a:r>
            <a:r>
              <a:rPr lang="en-US" altLang="en-US" sz="1600" dirty="0" smtClean="0">
                <a:latin typeface="Courier New" pitchFamily="49" charset="0"/>
                <a:cs typeface="Courier New" pitchFamily="49" charset="0"/>
              </a:rPr>
              <a:t>) </a:t>
            </a:r>
            <a:r>
              <a:rPr lang="en-US" altLang="en-US" sz="1600" dirty="0" smtClean="0"/>
              <a:t>changes the viewpoint </a:t>
            </a:r>
            <a:br>
              <a:rPr lang="en-US" altLang="en-US" sz="1600" dirty="0" smtClean="0"/>
            </a:br>
            <a:r>
              <a:rPr lang="en-US" altLang="en-US" sz="1600" dirty="0" smtClean="0"/>
              <a:t>in terms of azimuth (</a:t>
            </a:r>
            <a:r>
              <a:rPr lang="en-US" altLang="en-US" sz="1600" i="1" dirty="0" err="1" smtClean="0">
                <a:latin typeface="Courier New" pitchFamily="49" charset="0"/>
                <a:cs typeface="Courier New" pitchFamily="49" charset="0"/>
              </a:rPr>
              <a:t>az</a:t>
            </a:r>
            <a:r>
              <a:rPr lang="en-US" altLang="en-US" sz="1600" dirty="0" smtClean="0"/>
              <a:t>) and elevation (</a:t>
            </a:r>
            <a:r>
              <a:rPr lang="en-US" altLang="en-US" sz="1600" i="1" dirty="0" smtClean="0">
                <a:latin typeface="Courier New" pitchFamily="49" charset="0"/>
                <a:cs typeface="Courier New" pitchFamily="49" charset="0"/>
              </a:rPr>
              <a:t>el</a:t>
            </a:r>
            <a:r>
              <a:rPr lang="en-US" altLang="en-US" sz="1600" dirty="0" smtClean="0"/>
              <a:t>).</a:t>
            </a:r>
          </a:p>
          <a:p>
            <a:pPr marL="0" indent="0">
              <a:buFontTx/>
              <a:buChar char="•"/>
            </a:pPr>
            <a:r>
              <a:rPr lang="en-US" altLang="en-US" sz="1600" dirty="0" smtClean="0"/>
              <a:t> </a:t>
            </a:r>
            <a:r>
              <a:rPr lang="en-US" altLang="en-US" sz="1600" dirty="0" err="1" smtClean="0">
                <a:latin typeface="Courier New" pitchFamily="49" charset="0"/>
                <a:cs typeface="Courier New" pitchFamily="49" charset="0"/>
              </a:rPr>
              <a:t>camlight</a:t>
            </a:r>
            <a:r>
              <a:rPr lang="en-US" altLang="en-US" sz="1600" dirty="0" smtClean="0">
                <a:latin typeface="Courier New" pitchFamily="49" charset="0"/>
                <a:cs typeface="Courier New" pitchFamily="49" charset="0"/>
              </a:rPr>
              <a:t>(</a:t>
            </a:r>
            <a:r>
              <a:rPr lang="en-US" altLang="en-US" sz="1600" i="1" dirty="0" err="1" smtClean="0">
                <a:latin typeface="Courier New" pitchFamily="49" charset="0"/>
                <a:cs typeface="Courier New" pitchFamily="49" charset="0"/>
              </a:rPr>
              <a:t>az</a:t>
            </a:r>
            <a:r>
              <a:rPr lang="en-US" altLang="en-US" sz="1600" dirty="0" err="1" smtClean="0">
                <a:latin typeface="Courier New" pitchFamily="49" charset="0"/>
                <a:cs typeface="Courier New" pitchFamily="49" charset="0"/>
              </a:rPr>
              <a:t>,</a:t>
            </a:r>
            <a:r>
              <a:rPr lang="en-US" altLang="en-US" sz="1600" i="1" dirty="0" err="1" smtClean="0">
                <a:latin typeface="Courier New" pitchFamily="49" charset="0"/>
                <a:cs typeface="Courier New" pitchFamily="49" charset="0"/>
              </a:rPr>
              <a:t>el</a:t>
            </a:r>
            <a:r>
              <a:rPr lang="en-US" altLang="en-US" sz="1600" dirty="0" smtClean="0">
                <a:latin typeface="Courier New" pitchFamily="49" charset="0"/>
                <a:cs typeface="Courier New" pitchFamily="49" charset="0"/>
              </a:rPr>
              <a:t>)</a:t>
            </a:r>
            <a:r>
              <a:rPr lang="en-US" altLang="en-US" sz="1600" dirty="0" smtClean="0"/>
              <a:t> creates a light at specified</a:t>
            </a:r>
            <a:br>
              <a:rPr lang="en-US" altLang="en-US" sz="1600" dirty="0" smtClean="0"/>
            </a:br>
            <a:r>
              <a:rPr lang="en-US" altLang="en-US" sz="1600" dirty="0" smtClean="0"/>
              <a:t>azimuth and elevation with respect to the</a:t>
            </a:r>
            <a:br>
              <a:rPr lang="en-US" altLang="en-US" sz="1600" dirty="0" smtClean="0"/>
            </a:br>
            <a:r>
              <a:rPr lang="en-US" altLang="en-US" sz="1600" dirty="0" smtClean="0"/>
              <a:t>current camera position.</a:t>
            </a:r>
          </a:p>
        </p:txBody>
      </p:sp>
      <p:sp>
        <p:nvSpPr>
          <p:cNvPr id="46083" name="Title 2"/>
          <p:cNvSpPr>
            <a:spLocks noGrp="1"/>
          </p:cNvSpPr>
          <p:nvPr>
            <p:ph type="title"/>
          </p:nvPr>
        </p:nvSpPr>
        <p:spPr/>
        <p:txBody>
          <a:bodyPr/>
          <a:lstStyle/>
          <a:p>
            <a:r>
              <a:rPr lang="en-US" altLang="en-US" dirty="0" smtClean="0"/>
              <a:t>PLOTTING 3D SURFACES</a:t>
            </a:r>
          </a:p>
        </p:txBody>
      </p:sp>
      <p:graphicFrame>
        <p:nvGraphicFramePr>
          <p:cNvPr id="5" name="Table 4"/>
          <p:cNvGraphicFramePr>
            <a:graphicFrameLocks noGrp="1"/>
          </p:cNvGraphicFramePr>
          <p:nvPr/>
        </p:nvGraphicFramePr>
        <p:xfrm>
          <a:off x="647700" y="4140200"/>
          <a:ext cx="7569200" cy="334998"/>
        </p:xfrm>
        <a:graphic>
          <a:graphicData uri="http://schemas.openxmlformats.org/drawingml/2006/table">
            <a:tbl>
              <a:tblPr firstRow="1" bandRow="1">
                <a:tableStyleId>{2D5ABB26-0587-4C30-8999-92F81FD0307C}</a:tableStyleId>
              </a:tblPr>
              <a:tblGrid>
                <a:gridCol w="4645419"/>
                <a:gridCol w="2923781"/>
              </a:tblGrid>
              <a:tr h="334963">
                <a:tc>
                  <a:txBody>
                    <a:bodyPr/>
                    <a:lstStyle/>
                    <a:p>
                      <a:pPr algn="ctr"/>
                      <a:r>
                        <a:rPr lang="en-US" sz="1600" dirty="0" err="1" smtClean="0">
                          <a:latin typeface="Courier New" pitchFamily="49" charset="0"/>
                          <a:cs typeface="Courier New" pitchFamily="49" charset="0"/>
                        </a:rPr>
                        <a:t>camlight</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headlight</a:t>
                      </a:r>
                      <a:r>
                        <a:rPr lang="en-US" sz="1600" dirty="0" smtClean="0">
                          <a:solidFill>
                            <a:srgbClr val="CC00CC"/>
                          </a:solidFill>
                          <a:latin typeface="+mn-lt"/>
                          <a:cs typeface="Courier New" pitchFamily="49" charset="0"/>
                        </a:rPr>
                        <a:t> </a:t>
                      </a:r>
                      <a:r>
                        <a:rPr lang="en-US" sz="1600" dirty="0" smtClean="0">
                          <a:solidFill>
                            <a:schemeClr val="tx1"/>
                          </a:solidFill>
                          <a:latin typeface="+mn-lt"/>
                          <a:cs typeface="Courier New" pitchFamily="49" charset="0"/>
                        </a:rPr>
                        <a:t>or </a:t>
                      </a:r>
                      <a:r>
                        <a:rPr lang="en-US" sz="1600" dirty="0" err="1" smtClean="0">
                          <a:solidFill>
                            <a:schemeClr val="tx1"/>
                          </a:solidFill>
                          <a:latin typeface="Courier New" pitchFamily="49" charset="0"/>
                          <a:cs typeface="Courier New" pitchFamily="49" charset="0"/>
                        </a:rPr>
                        <a:t>camlight</a:t>
                      </a:r>
                      <a:r>
                        <a:rPr lang="en-US" sz="1600" dirty="0" smtClean="0">
                          <a:solidFill>
                            <a:schemeClr val="tx1"/>
                          </a:solidFill>
                          <a:latin typeface="Courier New" pitchFamily="49" charset="0"/>
                          <a:cs typeface="Courier New" pitchFamily="49" charset="0"/>
                        </a:rPr>
                        <a:t>(0,0)</a:t>
                      </a:r>
                      <a:endParaRPr lang="en-US" sz="1600" dirty="0">
                        <a:solidFill>
                          <a:schemeClr val="tx1"/>
                        </a:solidFill>
                        <a:latin typeface="Courier New" pitchFamily="49" charset="0"/>
                        <a:cs typeface="Courier New" pitchFamily="49" charset="0"/>
                      </a:endParaRPr>
                    </a:p>
                  </a:txBody>
                  <a:tcPr marL="91449" marR="91449" marT="45579" marB="45579"/>
                </a:tc>
                <a:tc>
                  <a:txBody>
                    <a:bodyPr/>
                    <a:lstStyle/>
                    <a:p>
                      <a:pPr algn="ctr"/>
                      <a:r>
                        <a:rPr lang="en-US" sz="1600" dirty="0" err="1" smtClean="0">
                          <a:latin typeface="Courier New" pitchFamily="49" charset="0"/>
                          <a:cs typeface="Courier New" pitchFamily="49" charset="0"/>
                        </a:rPr>
                        <a:t>camlight</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right</a:t>
                      </a:r>
                      <a:endParaRPr lang="en-US" sz="1600" dirty="0">
                        <a:solidFill>
                          <a:srgbClr val="CC00CC"/>
                        </a:solidFill>
                        <a:latin typeface="Courier New" pitchFamily="49" charset="0"/>
                        <a:cs typeface="Courier New" pitchFamily="49" charset="0"/>
                      </a:endParaRPr>
                    </a:p>
                  </a:txBody>
                  <a:tcPr marL="91449" marR="91449" marT="45579" marB="45579"/>
                </a:tc>
              </a:tr>
            </a:tbl>
          </a:graphicData>
        </a:graphic>
      </p:graphicFrame>
      <p:pic>
        <p:nvPicPr>
          <p:cNvPr id="46087" name="Picture 3" descr="D:\SFU\Work &amp; Co-op\ENSC180 - Course development\Plotting\surf_example2.eps"/>
          <p:cNvPicPr>
            <a:picLocks noChangeAspect="1" noChangeArrowheads="1"/>
          </p:cNvPicPr>
          <p:nvPr/>
        </p:nvPicPr>
        <p:blipFill>
          <a:blip r:embed="rId2">
            <a:extLst>
              <a:ext uri="{28A0092B-C50C-407E-A947-70E740481C1C}">
                <a14:useLocalDpi xmlns:a14="http://schemas.microsoft.com/office/drawing/2010/main" val="0"/>
              </a:ext>
            </a:extLst>
          </a:blip>
          <a:srcRect l="7504" t="7237" r="6538" b="4832"/>
          <a:stretch>
            <a:fillRect/>
          </a:stretch>
        </p:blipFill>
        <p:spPr bwMode="auto">
          <a:xfrm>
            <a:off x="1995488" y="4481513"/>
            <a:ext cx="2100262"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8" name="Picture 5" descr="D:\SFU\Work &amp; Co-op\ENSC180 - Course development\Plotting\surf_example3.eps"/>
          <p:cNvPicPr>
            <a:picLocks noChangeAspect="1" noChangeArrowheads="1"/>
          </p:cNvPicPr>
          <p:nvPr/>
        </p:nvPicPr>
        <p:blipFill>
          <a:blip r:embed="rId3">
            <a:extLst>
              <a:ext uri="{28A0092B-C50C-407E-A947-70E740481C1C}">
                <a14:useLocalDpi xmlns:a14="http://schemas.microsoft.com/office/drawing/2010/main" val="0"/>
              </a:ext>
            </a:extLst>
          </a:blip>
          <a:srcRect l="7988" t="6917" r="6538" b="5794"/>
          <a:stretch>
            <a:fillRect/>
          </a:stretch>
        </p:blipFill>
        <p:spPr bwMode="auto">
          <a:xfrm>
            <a:off x="5705475" y="4479925"/>
            <a:ext cx="2097088" cy="161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4025" y="2444750"/>
            <a:ext cx="2089150" cy="164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46091" name="TextBox 11"/>
          <p:cNvSpPr txBox="1">
            <a:spLocks noChangeArrowheads="1"/>
          </p:cNvSpPr>
          <p:nvPr/>
        </p:nvSpPr>
        <p:spPr bwMode="auto">
          <a:xfrm>
            <a:off x="7456488" y="3541713"/>
            <a:ext cx="4365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600" b="1">
                <a:latin typeface="Arial" pitchFamily="34" charset="0"/>
              </a:rPr>
              <a:t>[1]</a:t>
            </a:r>
          </a:p>
        </p:txBody>
      </p:sp>
      <p:sp>
        <p:nvSpPr>
          <p:cNvPr id="10" name="CasellaDiTesto 9"/>
          <p:cNvSpPr txBox="1"/>
          <p:nvPr/>
        </p:nvSpPr>
        <p:spPr>
          <a:xfrm>
            <a:off x="0" y="6091238"/>
            <a:ext cx="1672253" cy="230832"/>
          </a:xfrm>
          <a:prstGeom prst="rect">
            <a:avLst/>
          </a:prstGeom>
          <a:noFill/>
        </p:spPr>
        <p:txBody>
          <a:bodyPr wrap="none" rtlCol="0">
            <a:spAutoFit/>
          </a:bodyPr>
          <a:lstStyle/>
          <a:p>
            <a:r>
              <a:rPr lang="en-US" sz="900" dirty="0" smtClean="0"/>
              <a:t>Source www.mathworks.com</a:t>
            </a:r>
            <a:endParaRPr lang="en-US" sz="9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27125"/>
            <a:ext cx="7772400" cy="4822825"/>
          </a:xfrm>
        </p:spPr>
        <p:txBody>
          <a:bodyPr/>
          <a:lstStyle/>
          <a:p>
            <a:pPr marL="0" indent="0">
              <a:buFont typeface="Arial" pitchFamily="34" charset="0"/>
              <a:buChar char="•"/>
              <a:defRPr/>
            </a:pPr>
            <a:r>
              <a:rPr lang="en-US" sz="1600" dirty="0" smtClean="0">
                <a:cs typeface="Courier New" pitchFamily="49" charset="0"/>
              </a:rPr>
              <a:t> </a:t>
            </a:r>
            <a:r>
              <a:rPr lang="en-US" sz="1600" dirty="0" smtClean="0">
                <a:latin typeface="Courier New" pitchFamily="49" charset="0"/>
                <a:cs typeface="Courier New" pitchFamily="49" charset="0"/>
              </a:rPr>
              <a:t>bar(</a:t>
            </a:r>
            <a:r>
              <a:rPr lang="en-US" sz="1600" i="1" dirty="0" err="1" smtClean="0">
                <a:latin typeface="Courier New" pitchFamily="49" charset="0"/>
                <a:cs typeface="Courier New" pitchFamily="49" charset="0"/>
              </a:rPr>
              <a:t>x</a:t>
            </a:r>
            <a:r>
              <a:rPr lang="en-US" sz="1600" dirty="0" err="1" smtClean="0">
                <a:latin typeface="Courier New" pitchFamily="49" charset="0"/>
                <a:cs typeface="Courier New" pitchFamily="49" charset="0"/>
              </a:rPr>
              <a:t>,</a:t>
            </a:r>
            <a:r>
              <a:rPr lang="en-US" sz="1600" i="1" dirty="0" err="1" smtClean="0">
                <a:latin typeface="Courier New" pitchFamily="49" charset="0"/>
                <a:cs typeface="Courier New" pitchFamily="49" charset="0"/>
              </a:rPr>
              <a:t>Y</a:t>
            </a:r>
            <a:r>
              <a:rPr lang="en-US" sz="1600" dirty="0" smtClean="0">
                <a:latin typeface="Courier New" pitchFamily="49" charset="0"/>
                <a:cs typeface="Courier New" pitchFamily="49" charset="0"/>
              </a:rPr>
              <a:t>)</a:t>
            </a:r>
            <a:r>
              <a:rPr lang="en-US" sz="1600" dirty="0" smtClean="0"/>
              <a:t> draws bars for each column in </a:t>
            </a:r>
            <a:r>
              <a:rPr lang="en-US" sz="1600" i="1" dirty="0" smtClean="0">
                <a:latin typeface="Courier New" pitchFamily="49" charset="0"/>
                <a:cs typeface="Courier New" pitchFamily="49" charset="0"/>
              </a:rPr>
              <a:t>Y</a:t>
            </a:r>
            <a:r>
              <a:rPr lang="en-US" sz="1600" dirty="0" smtClean="0"/>
              <a:t> at locations specified in </a:t>
            </a:r>
            <a:r>
              <a:rPr lang="en-US" sz="1600" i="1" dirty="0" smtClean="0">
                <a:latin typeface="Courier New" pitchFamily="49" charset="0"/>
                <a:cs typeface="Courier New" pitchFamily="49" charset="0"/>
              </a:rPr>
              <a:t>x</a:t>
            </a:r>
            <a:r>
              <a:rPr lang="en-US" sz="1600" dirty="0" smtClean="0"/>
              <a:t>.</a:t>
            </a:r>
          </a:p>
          <a:p>
            <a:pPr marL="0" indent="0">
              <a:buFont typeface="Arial" pitchFamily="34" charset="0"/>
              <a:buChar char="•"/>
              <a:defRPr/>
            </a:pPr>
            <a:r>
              <a:rPr lang="en-US" sz="1600" dirty="0" smtClean="0"/>
              <a:t> For example, we want to plot the medal counts for the top 5 countries in the 2012 Olympics, with the countries on the bottom axis.</a:t>
            </a:r>
          </a:p>
          <a:p>
            <a:pPr marL="0" indent="0">
              <a:spcAft>
                <a:spcPts val="1200"/>
              </a:spcAft>
              <a:buFont typeface="Arial" pitchFamily="34" charset="0"/>
              <a:buChar char="•"/>
              <a:defRPr/>
            </a:pPr>
            <a:r>
              <a:rPr lang="en-US" sz="1600" dirty="0" smtClean="0"/>
              <a:t> Organize data as follows:  </a:t>
            </a:r>
            <a:r>
              <a:rPr lang="nn-NO" sz="1600" dirty="0" smtClean="0">
                <a:latin typeface="Courier New" pitchFamily="49" charset="0"/>
                <a:cs typeface="Courier New" pitchFamily="49" charset="0"/>
              </a:rPr>
              <a:t>Medal = [USA CHN GBR RUS KOR]</a:t>
            </a:r>
            <a:r>
              <a:rPr lang="nn-NO" sz="1600" dirty="0" smtClean="0">
                <a:cs typeface="Courier New" pitchFamily="49" charset="0"/>
              </a:rPr>
              <a:t>.</a:t>
            </a:r>
          </a:p>
          <a:p>
            <a:pPr>
              <a:defRPr/>
            </a:pPr>
            <a:r>
              <a:rPr lang="nn-NO" sz="1600" dirty="0" smtClean="0">
                <a:latin typeface="Courier New" pitchFamily="49" charset="0"/>
                <a:cs typeface="Courier New" pitchFamily="49" charset="0"/>
              </a:rPr>
              <a:t>G = [46 38 29 24 13];</a:t>
            </a:r>
          </a:p>
          <a:p>
            <a:pPr>
              <a:defRPr/>
            </a:pPr>
            <a:r>
              <a:rPr lang="en-US" sz="1600" dirty="0" smtClean="0">
                <a:latin typeface="Courier New" pitchFamily="49" charset="0"/>
                <a:cs typeface="Courier New" pitchFamily="49" charset="0"/>
              </a:rPr>
              <a:t>S = [29 27 17 26 8];</a:t>
            </a:r>
          </a:p>
          <a:p>
            <a:pPr>
              <a:defRPr/>
            </a:pPr>
            <a:r>
              <a:rPr lang="pl-PL" sz="1600" dirty="0" smtClean="0">
                <a:latin typeface="Courier New" pitchFamily="49" charset="0"/>
                <a:cs typeface="Courier New" pitchFamily="49" charset="0"/>
              </a:rPr>
              <a:t>B = [29 23 19 32 7];</a:t>
            </a:r>
          </a:p>
          <a:p>
            <a:pPr>
              <a:defRPr/>
            </a:pPr>
            <a:r>
              <a:rPr lang="en-US" sz="1600" dirty="0" smtClean="0">
                <a:latin typeface="Courier New" pitchFamily="49" charset="0"/>
                <a:cs typeface="Courier New" pitchFamily="49" charset="0"/>
              </a:rPr>
              <a:t> </a:t>
            </a:r>
          </a:p>
          <a:p>
            <a:pPr>
              <a:defRPr/>
            </a:pPr>
            <a:r>
              <a:rPr lang="en-US" sz="1600" dirty="0" smtClean="0">
                <a:solidFill>
                  <a:srgbClr val="008000"/>
                </a:solidFill>
                <a:latin typeface="Courier New" pitchFamily="49" charset="0"/>
                <a:cs typeface="Courier New" pitchFamily="49" charset="0"/>
              </a:rPr>
              <a:t>%Create vertical bar chart</a:t>
            </a:r>
          </a:p>
          <a:p>
            <a:pPr>
              <a:defRPr/>
            </a:pPr>
            <a:r>
              <a:rPr lang="pt-BR" sz="1600" dirty="0" smtClean="0">
                <a:latin typeface="Courier New" pitchFamily="49" charset="0"/>
                <a:cs typeface="Courier New" pitchFamily="49" charset="0"/>
              </a:rPr>
              <a:t>h = bar(1:5, [G' S' B']);</a:t>
            </a:r>
          </a:p>
          <a:p>
            <a:pPr>
              <a:defRPr/>
            </a:pPr>
            <a:r>
              <a:rPr lang="en-US" sz="1600" dirty="0" smtClean="0">
                <a:latin typeface="Courier New" pitchFamily="49" charset="0"/>
                <a:cs typeface="Courier New" pitchFamily="49" charset="0"/>
              </a:rPr>
              <a:t>title([</a:t>
            </a:r>
            <a:r>
              <a:rPr lang="en-US" sz="1600" dirty="0" smtClean="0">
                <a:solidFill>
                  <a:srgbClr val="CC00CC"/>
                </a:solidFill>
                <a:latin typeface="Courier New" pitchFamily="49" charset="0"/>
                <a:cs typeface="Courier New" pitchFamily="49" charset="0"/>
              </a:rPr>
              <a:t>'Medal count for '</a:t>
            </a:r>
            <a:r>
              <a:rPr lang="en-US" sz="1600" dirty="0" smtClean="0">
                <a:latin typeface="Courier New" pitchFamily="49" charset="0"/>
                <a:cs typeface="Courier New" pitchFamily="49" charset="0"/>
              </a:rPr>
              <a:t> </a:t>
            </a:r>
            <a:r>
              <a:rPr lang="en-US" sz="1600" dirty="0" smtClean="0">
                <a:solidFill>
                  <a:srgbClr val="0000CC"/>
                </a:solidFill>
                <a:latin typeface="Courier New" pitchFamily="49" charset="0"/>
                <a:cs typeface="Courier New" pitchFamily="49" charset="0"/>
              </a:rPr>
              <a:t>...</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'top five countries '</a:t>
            </a:r>
            <a:r>
              <a:rPr lang="en-US" sz="1600" dirty="0" smtClean="0">
                <a:latin typeface="Courier New" pitchFamily="49" charset="0"/>
                <a:cs typeface="Courier New" pitchFamily="49" charset="0"/>
              </a:rPr>
              <a:t> </a:t>
            </a:r>
            <a:r>
              <a:rPr lang="en-US" sz="1600" dirty="0" smtClean="0">
                <a:solidFill>
                  <a:srgbClr val="0000CC"/>
                </a:solidFill>
                <a:latin typeface="Courier New" pitchFamily="49" charset="0"/>
                <a:cs typeface="Courier New" pitchFamily="49" charset="0"/>
              </a:rPr>
              <a:t>...</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'in 2012 Olympics'</a:t>
            </a:r>
            <a:r>
              <a:rPr lang="en-US" sz="1600" dirty="0" smtClean="0">
                <a:latin typeface="Courier New" pitchFamily="49" charset="0"/>
                <a:cs typeface="Courier New" pitchFamily="49" charset="0"/>
              </a:rPr>
              <a:t>])</a:t>
            </a:r>
          </a:p>
          <a:p>
            <a:pPr>
              <a:defRPr/>
            </a:pPr>
            <a:r>
              <a:rPr lang="en-US" sz="1600" dirty="0" err="1" smtClean="0">
                <a:latin typeface="Courier New" pitchFamily="49" charset="0"/>
                <a:cs typeface="Courier New" pitchFamily="49" charset="0"/>
              </a:rPr>
              <a:t>ylabel</a:t>
            </a:r>
            <a:r>
              <a:rPr lang="en-US" sz="1600" dirty="0" smtClean="0">
                <a:latin typeface="Courier New" pitchFamily="49" charset="0"/>
                <a:cs typeface="Courier New" pitchFamily="49" charset="0"/>
              </a:rPr>
              <a:t>(</a:t>
            </a:r>
            <a:r>
              <a:rPr lang="en-US" sz="1600" dirty="0" smtClean="0">
                <a:solidFill>
                  <a:srgbClr val="CC00CC"/>
                </a:solidFill>
                <a:latin typeface="Courier New" pitchFamily="49" charset="0"/>
                <a:cs typeface="Courier New" pitchFamily="49" charset="0"/>
              </a:rPr>
              <a:t>'Number of medals'</a:t>
            </a:r>
            <a:r>
              <a:rPr lang="en-US" sz="1600" dirty="0" smtClean="0">
                <a:latin typeface="Courier New" pitchFamily="49" charset="0"/>
                <a:cs typeface="Courier New" pitchFamily="49" charset="0"/>
              </a:rPr>
              <a:t>)</a:t>
            </a:r>
          </a:p>
          <a:p>
            <a:pPr>
              <a:defRPr/>
            </a:pPr>
            <a:r>
              <a:rPr lang="en-US" sz="1600" dirty="0" err="1" smtClean="0">
                <a:latin typeface="Courier New" pitchFamily="49" charset="0"/>
                <a:cs typeface="Courier New" pitchFamily="49" charset="0"/>
              </a:rPr>
              <a:t>xlabel</a:t>
            </a:r>
            <a:r>
              <a:rPr lang="en-US" sz="1600" dirty="0" smtClean="0">
                <a:latin typeface="Courier New" pitchFamily="49" charset="0"/>
                <a:cs typeface="Courier New" pitchFamily="49" charset="0"/>
              </a:rPr>
              <a:t>(</a:t>
            </a:r>
            <a:r>
              <a:rPr lang="en-US" sz="1600" dirty="0" smtClean="0">
                <a:solidFill>
                  <a:srgbClr val="CC00CC"/>
                </a:solidFill>
                <a:latin typeface="Courier New" pitchFamily="49" charset="0"/>
                <a:cs typeface="Courier New" pitchFamily="49" charset="0"/>
              </a:rPr>
              <a:t>'Country'</a:t>
            </a:r>
            <a:r>
              <a:rPr lang="en-US" sz="1600" dirty="0" smtClean="0">
                <a:latin typeface="Courier New" pitchFamily="49" charset="0"/>
                <a:cs typeface="Courier New" pitchFamily="49" charset="0"/>
              </a:rPr>
              <a:t>)</a:t>
            </a:r>
          </a:p>
          <a:p>
            <a:pPr>
              <a:defRPr/>
            </a:pPr>
            <a:r>
              <a:rPr lang="en-US" sz="1600" dirty="0" smtClean="0">
                <a:latin typeface="Courier New" pitchFamily="49" charset="0"/>
                <a:cs typeface="Courier New" pitchFamily="49" charset="0"/>
              </a:rPr>
              <a:t>legend(</a:t>
            </a:r>
            <a:r>
              <a:rPr lang="en-US" sz="1600" dirty="0" smtClean="0">
                <a:solidFill>
                  <a:srgbClr val="CC00CC"/>
                </a:solidFill>
                <a:latin typeface="Courier New" pitchFamily="49" charset="0"/>
                <a:cs typeface="Courier New" pitchFamily="49" charset="0"/>
              </a:rPr>
              <a:t>'Gold'</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'Silver'</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'Bronze'</a:t>
            </a:r>
            <a:r>
              <a:rPr lang="en-US" sz="1600" dirty="0" smtClean="0">
                <a:latin typeface="Courier New" pitchFamily="49" charset="0"/>
                <a:cs typeface="Courier New" pitchFamily="49" charset="0"/>
              </a:rPr>
              <a:t>)</a:t>
            </a:r>
          </a:p>
          <a:p>
            <a:pPr marL="0" indent="0">
              <a:defRPr/>
            </a:pPr>
            <a:endParaRPr lang="nn-NO" sz="1600" dirty="0" smtClean="0">
              <a:latin typeface="Courier New" pitchFamily="49" charset="0"/>
              <a:cs typeface="Courier New" pitchFamily="49" charset="0"/>
            </a:endParaRPr>
          </a:p>
        </p:txBody>
      </p:sp>
      <p:sp>
        <p:nvSpPr>
          <p:cNvPr id="47107" name="Title 2"/>
          <p:cNvSpPr>
            <a:spLocks noGrp="1"/>
          </p:cNvSpPr>
          <p:nvPr>
            <p:ph type="title"/>
          </p:nvPr>
        </p:nvSpPr>
        <p:spPr/>
        <p:txBody>
          <a:bodyPr/>
          <a:lstStyle/>
          <a:p>
            <a:r>
              <a:rPr lang="en-US" altLang="en-US" smtClean="0"/>
              <a:t>BAR PLOTS</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47109" name="Picture 4" descr="D:\SFU\Work &amp; Co-op\ENSC180 - Course development\Plotting\bar_example1.eps"/>
          <p:cNvPicPr>
            <a:picLocks noChangeAspect="1" noChangeArrowheads="1"/>
          </p:cNvPicPr>
          <p:nvPr/>
        </p:nvPicPr>
        <p:blipFill>
          <a:blip r:embed="rId2">
            <a:extLst>
              <a:ext uri="{28A0092B-C50C-407E-A947-70E740481C1C}">
                <a14:useLocalDpi xmlns:a14="http://schemas.microsoft.com/office/drawing/2010/main" val="0"/>
              </a:ext>
            </a:extLst>
          </a:blip>
          <a:srcRect l="4384" r="6909"/>
          <a:stretch>
            <a:fillRect/>
          </a:stretch>
        </p:blipFill>
        <p:spPr bwMode="auto">
          <a:xfrm>
            <a:off x="4837113" y="2625725"/>
            <a:ext cx="3830637"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sellaDiTesto 6"/>
          <p:cNvSpPr txBox="1"/>
          <p:nvPr/>
        </p:nvSpPr>
        <p:spPr>
          <a:xfrm>
            <a:off x="7086604" y="6051635"/>
            <a:ext cx="1672253" cy="230832"/>
          </a:xfrm>
          <a:prstGeom prst="rect">
            <a:avLst/>
          </a:prstGeom>
          <a:noFill/>
        </p:spPr>
        <p:txBody>
          <a:bodyPr wrap="none" rtlCol="0">
            <a:spAutoFit/>
          </a:bodyPr>
          <a:lstStyle/>
          <a:p>
            <a:r>
              <a:rPr lang="en-US" sz="900" dirty="0" smtClean="0"/>
              <a:t>Source www.mathworks.com</a:t>
            </a:r>
            <a:endParaRPr lang="en-US" sz="9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1925" y="1098550"/>
            <a:ext cx="8458200" cy="4822825"/>
          </a:xfrm>
        </p:spPr>
        <p:txBody>
          <a:bodyPr/>
          <a:lstStyle/>
          <a:p>
            <a:pPr marL="0" indent="0">
              <a:buFont typeface="Arial" pitchFamily="34" charset="0"/>
              <a:buChar char="•"/>
              <a:defRPr/>
            </a:pPr>
            <a:r>
              <a:rPr lang="en-US" sz="1600" dirty="0" smtClean="0"/>
              <a:t> This plot contains three bar objects, one for each set of medal data, </a:t>
            </a:r>
            <a:r>
              <a:rPr lang="en-US" sz="1600" dirty="0" smtClean="0">
                <a:latin typeface="Courier New" pitchFamily="49" charset="0"/>
                <a:cs typeface="Courier New" pitchFamily="49" charset="0"/>
              </a:rPr>
              <a:t>G</a:t>
            </a:r>
            <a:r>
              <a:rPr lang="en-US" sz="1600" dirty="0" smtClean="0"/>
              <a:t>, </a:t>
            </a:r>
            <a:r>
              <a:rPr lang="en-US" sz="1600" dirty="0" smtClean="0">
                <a:latin typeface="Courier New" pitchFamily="49" charset="0"/>
                <a:cs typeface="Courier New" pitchFamily="49" charset="0"/>
              </a:rPr>
              <a:t>S</a:t>
            </a:r>
            <a:r>
              <a:rPr lang="en-US" sz="1600" dirty="0" smtClean="0"/>
              <a:t>, and </a:t>
            </a:r>
            <a:r>
              <a:rPr lang="en-US" sz="1600" dirty="0" smtClean="0">
                <a:latin typeface="Courier New" pitchFamily="49" charset="0"/>
                <a:cs typeface="Courier New" pitchFamily="49" charset="0"/>
              </a:rPr>
              <a:t>B</a:t>
            </a:r>
            <a:r>
              <a:rPr lang="en-US" sz="1600" dirty="0" smtClean="0"/>
              <a:t>.</a:t>
            </a:r>
          </a:p>
          <a:p>
            <a:pPr marL="0" indent="0">
              <a:spcAft>
                <a:spcPts val="1200"/>
              </a:spcAft>
              <a:buFont typeface="Arial" pitchFamily="34" charset="0"/>
              <a:buChar char="•"/>
              <a:defRPr/>
            </a:pPr>
            <a:r>
              <a:rPr lang="en-US" sz="1600" dirty="0" smtClean="0"/>
              <a:t> Thus, when we stored the handle </a:t>
            </a:r>
            <a:r>
              <a:rPr lang="pt-BR" sz="1600" dirty="0" smtClean="0">
                <a:latin typeface="Courier New" pitchFamily="49" charset="0"/>
                <a:cs typeface="Courier New" pitchFamily="49" charset="0"/>
              </a:rPr>
              <a:t>h = bar(...</a:t>
            </a:r>
            <a:r>
              <a:rPr lang="pt-BR" sz="1600" dirty="0" smtClean="0">
                <a:cs typeface="Courier New" pitchFamily="49" charset="0"/>
              </a:rPr>
              <a:t> we obtained a vector </a:t>
            </a:r>
            <a:r>
              <a:rPr lang="pt-BR" sz="1600" dirty="0" smtClean="0">
                <a:latin typeface="Courier New" pitchFamily="49" charset="0"/>
                <a:cs typeface="Courier New" pitchFamily="49" charset="0"/>
              </a:rPr>
              <a:t>h</a:t>
            </a:r>
            <a:r>
              <a:rPr lang="pt-BR" sz="1600" dirty="0" smtClean="0">
                <a:cs typeface="Courier New" pitchFamily="49" charset="0"/>
              </a:rPr>
              <a:t>, where </a:t>
            </a:r>
            <a:r>
              <a:rPr lang="pt-BR" sz="1600" dirty="0" smtClean="0">
                <a:latin typeface="Courier New" pitchFamily="49" charset="0"/>
                <a:cs typeface="Courier New" pitchFamily="49" charset="0"/>
              </a:rPr>
              <a:t>h(1)</a:t>
            </a:r>
            <a:r>
              <a:rPr lang="pt-BR" sz="1600" dirty="0" smtClean="0">
                <a:cs typeface="Courier New" pitchFamily="49" charset="0"/>
              </a:rPr>
              <a:t>, </a:t>
            </a:r>
            <a:r>
              <a:rPr lang="pt-BR" sz="1600" dirty="0" smtClean="0">
                <a:latin typeface="Courier New" pitchFamily="49" charset="0"/>
                <a:cs typeface="Courier New" pitchFamily="49" charset="0"/>
              </a:rPr>
              <a:t>h(2)</a:t>
            </a:r>
            <a:r>
              <a:rPr lang="pt-BR" sz="1600" dirty="0" smtClean="0">
                <a:cs typeface="Courier New" pitchFamily="49" charset="0"/>
              </a:rPr>
              <a:t>, and </a:t>
            </a:r>
            <a:r>
              <a:rPr lang="pt-BR" sz="1600" dirty="0" smtClean="0">
                <a:latin typeface="Courier New" pitchFamily="49" charset="0"/>
                <a:cs typeface="Courier New" pitchFamily="49" charset="0"/>
              </a:rPr>
              <a:t>h(3)</a:t>
            </a:r>
            <a:r>
              <a:rPr lang="pt-BR" sz="1600" dirty="0" smtClean="0">
                <a:cs typeface="Courier New" pitchFamily="49" charset="0"/>
              </a:rPr>
              <a:t> identifies each respective bar object, </a:t>
            </a:r>
            <a:r>
              <a:rPr lang="en-US" sz="1600" dirty="0" smtClean="0">
                <a:latin typeface="Courier New" pitchFamily="49" charset="0"/>
                <a:cs typeface="Courier New" pitchFamily="49" charset="0"/>
              </a:rPr>
              <a:t>G</a:t>
            </a:r>
            <a:r>
              <a:rPr lang="en-US" sz="1600" dirty="0" smtClean="0"/>
              <a:t>, </a:t>
            </a:r>
            <a:r>
              <a:rPr lang="en-US" sz="1600" dirty="0" smtClean="0">
                <a:latin typeface="Courier New" pitchFamily="49" charset="0"/>
                <a:cs typeface="Courier New" pitchFamily="49" charset="0"/>
              </a:rPr>
              <a:t>S</a:t>
            </a:r>
            <a:r>
              <a:rPr lang="en-US" sz="1600" dirty="0" smtClean="0"/>
              <a:t>, and </a:t>
            </a:r>
            <a:r>
              <a:rPr lang="en-US" sz="1600" dirty="0" smtClean="0">
                <a:latin typeface="Courier New" pitchFamily="49" charset="0"/>
                <a:cs typeface="Courier New" pitchFamily="49" charset="0"/>
              </a:rPr>
              <a:t>B</a:t>
            </a:r>
            <a:r>
              <a:rPr lang="en-US" sz="1600" dirty="0" smtClean="0">
                <a:cs typeface="Courier New" pitchFamily="49" charset="0"/>
              </a:rPr>
              <a:t>.</a:t>
            </a:r>
          </a:p>
          <a:p>
            <a:pPr>
              <a:defRPr/>
            </a:pPr>
            <a:r>
              <a:rPr lang="en-US" sz="1600" dirty="0" smtClean="0">
                <a:solidFill>
                  <a:srgbClr val="008000"/>
                </a:solidFill>
                <a:latin typeface="Courier New" pitchFamily="49" charset="0"/>
                <a:cs typeface="Courier New" pitchFamily="49" charset="0"/>
              </a:rPr>
              <a:t>%Change the face color the bars to match the medals (Red, green, Blue)</a:t>
            </a:r>
          </a:p>
          <a:p>
            <a:pPr>
              <a:defRPr/>
            </a:pPr>
            <a:r>
              <a:rPr lang="en-US" sz="1600" dirty="0" smtClean="0">
                <a:latin typeface="Courier New" pitchFamily="49" charset="0"/>
                <a:cs typeface="Courier New" pitchFamily="49" charset="0"/>
              </a:rPr>
              <a:t>set(h(1),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FaceColor</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[0.8 0.8 0])</a:t>
            </a:r>
          </a:p>
          <a:p>
            <a:pPr>
              <a:defRPr/>
            </a:pPr>
            <a:r>
              <a:rPr lang="en-US" sz="1600" dirty="0" smtClean="0">
                <a:latin typeface="Courier New" pitchFamily="49" charset="0"/>
                <a:cs typeface="Courier New" pitchFamily="49" charset="0"/>
              </a:rPr>
              <a:t>set(h(2),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FaceColor</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[0.5 0.5 0.5])</a:t>
            </a:r>
          </a:p>
          <a:p>
            <a:pPr>
              <a:defRPr/>
            </a:pPr>
            <a:r>
              <a:rPr lang="en-US" sz="1600" dirty="0" smtClean="0">
                <a:latin typeface="Courier New" pitchFamily="49" charset="0"/>
                <a:cs typeface="Courier New" pitchFamily="49" charset="0"/>
              </a:rPr>
              <a:t>set(h(3),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FaceColor</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[0.55 0.41 0.21])</a:t>
            </a:r>
          </a:p>
          <a:p>
            <a:pPr>
              <a:defRPr/>
            </a:pPr>
            <a:endParaRPr lang="en-US" sz="1600" dirty="0" smtClean="0">
              <a:latin typeface="Courier New" pitchFamily="49" charset="0"/>
              <a:cs typeface="Courier New" pitchFamily="49" charset="0"/>
            </a:endParaRPr>
          </a:p>
          <a:p>
            <a:pPr>
              <a:defRPr/>
            </a:pPr>
            <a:r>
              <a:rPr lang="en-US" sz="1600" dirty="0" smtClean="0">
                <a:solidFill>
                  <a:srgbClr val="008000"/>
                </a:solidFill>
                <a:latin typeface="Courier New" pitchFamily="49" charset="0"/>
                <a:cs typeface="Courier New" pitchFamily="49" charset="0"/>
              </a:rPr>
              <a:t>%Change the x-axis labels</a:t>
            </a:r>
          </a:p>
          <a:p>
            <a:pPr>
              <a:defRPr/>
            </a:pPr>
            <a:r>
              <a:rPr lang="en-US" sz="1600" dirty="0" smtClean="0">
                <a:solidFill>
                  <a:srgbClr val="008000"/>
                </a:solidFill>
                <a:latin typeface="Courier New" pitchFamily="49" charset="0"/>
                <a:cs typeface="Courier New" pitchFamily="49" charset="0"/>
              </a:rPr>
              <a:t>%to names instead of numbers</a:t>
            </a:r>
          </a:p>
          <a:p>
            <a:pPr>
              <a:defRPr/>
            </a:pPr>
            <a:r>
              <a:rPr lang="en-US" sz="1600" dirty="0" smtClean="0">
                <a:latin typeface="Courier New" pitchFamily="49" charset="0"/>
                <a:cs typeface="Courier New" pitchFamily="49" charset="0"/>
              </a:rPr>
              <a:t>set(</a:t>
            </a:r>
            <a:r>
              <a:rPr lang="en-US" sz="1600" dirty="0" err="1" smtClean="0">
                <a:latin typeface="Courier New" pitchFamily="49" charset="0"/>
                <a:cs typeface="Courier New" pitchFamily="49" charset="0"/>
              </a:rPr>
              <a:t>gca</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a:t>
            </a:r>
            <a:r>
              <a:rPr lang="en-US" sz="1600" dirty="0" err="1" smtClean="0">
                <a:solidFill>
                  <a:srgbClr val="CC00CC"/>
                </a:solidFill>
                <a:latin typeface="Courier New" pitchFamily="49" charset="0"/>
                <a:cs typeface="Courier New" pitchFamily="49" charset="0"/>
              </a:rPr>
              <a:t>XTickLabel</a:t>
            </a:r>
            <a:r>
              <a:rPr lang="en-US" sz="1600" dirty="0" smtClean="0">
                <a:solidFill>
                  <a:srgbClr val="CC00CC"/>
                </a:solidFill>
                <a:latin typeface="Courier New" pitchFamily="49" charset="0"/>
                <a:cs typeface="Courier New" pitchFamily="49" charset="0"/>
              </a:rPr>
              <a:t>'</a:t>
            </a:r>
            <a:r>
              <a:rPr lang="en-US" sz="1600" dirty="0" smtClean="0">
                <a:latin typeface="Courier New" pitchFamily="49" charset="0"/>
                <a:cs typeface="Courier New" pitchFamily="49" charset="0"/>
              </a:rPr>
              <a:t>, ...</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'USA'</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'CHN'</a:t>
            </a:r>
            <a:r>
              <a:rPr lang="en-US" sz="1600" dirty="0" smtClean="0">
                <a:latin typeface="Courier New" pitchFamily="49" charset="0"/>
                <a:cs typeface="Courier New" pitchFamily="49" charset="0"/>
              </a:rPr>
              <a:t>, ...</a:t>
            </a:r>
          </a:p>
          <a:p>
            <a:pPr>
              <a:defRPr/>
            </a:pP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'GBR'</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'RUS'</a:t>
            </a:r>
            <a:r>
              <a:rPr lang="en-US" sz="1600" dirty="0" smtClean="0">
                <a:latin typeface="Courier New" pitchFamily="49" charset="0"/>
                <a:cs typeface="Courier New" pitchFamily="49" charset="0"/>
              </a:rPr>
              <a:t>, </a:t>
            </a:r>
            <a:r>
              <a:rPr lang="en-US" sz="1600" dirty="0" smtClean="0">
                <a:solidFill>
                  <a:srgbClr val="CC00CC"/>
                </a:solidFill>
                <a:latin typeface="Courier New" pitchFamily="49" charset="0"/>
                <a:cs typeface="Courier New" pitchFamily="49" charset="0"/>
              </a:rPr>
              <a:t>'KOR'</a:t>
            </a:r>
            <a:r>
              <a:rPr lang="en-US" sz="1600" dirty="0" smtClean="0">
                <a:latin typeface="Courier New" pitchFamily="49" charset="0"/>
                <a:cs typeface="Courier New" pitchFamily="49" charset="0"/>
              </a:rPr>
              <a:t>})</a:t>
            </a:r>
          </a:p>
          <a:p>
            <a:pPr>
              <a:defRPr/>
            </a:pPr>
            <a:endParaRPr lang="en-US" sz="1600" dirty="0" smtClean="0">
              <a:latin typeface="Courier New" pitchFamily="49" charset="0"/>
              <a:cs typeface="Courier New" pitchFamily="49" charset="0"/>
            </a:endParaRPr>
          </a:p>
          <a:p>
            <a:pPr>
              <a:defRPr/>
            </a:pPr>
            <a:endParaRPr lang="en-US" sz="1600" dirty="0" smtClean="0"/>
          </a:p>
          <a:p>
            <a:pPr marL="0" indent="0">
              <a:defRPr/>
            </a:pPr>
            <a:endParaRPr lang="en-US" sz="1600" dirty="0"/>
          </a:p>
        </p:txBody>
      </p:sp>
      <p:sp>
        <p:nvSpPr>
          <p:cNvPr id="48131" name="Title 2"/>
          <p:cNvSpPr>
            <a:spLocks noGrp="1"/>
          </p:cNvSpPr>
          <p:nvPr>
            <p:ph type="title"/>
          </p:nvPr>
        </p:nvSpPr>
        <p:spPr/>
        <p:txBody>
          <a:bodyPr/>
          <a:lstStyle/>
          <a:p>
            <a:r>
              <a:rPr lang="en-US" altLang="en-US" smtClean="0"/>
              <a:t>BAR PLOTS</a:t>
            </a:r>
          </a:p>
        </p:txBody>
      </p:sp>
      <p:pic>
        <p:nvPicPr>
          <p:cNvPr id="48132" name="Picture 3" descr="D:\SFU\Work &amp; Co-op\ENSC180 - Course development\Plotting\bar_example2.eps"/>
          <p:cNvPicPr>
            <a:picLocks noChangeAspect="1" noChangeArrowheads="1"/>
          </p:cNvPicPr>
          <p:nvPr/>
        </p:nvPicPr>
        <p:blipFill>
          <a:blip r:embed="rId2">
            <a:extLst>
              <a:ext uri="{28A0092B-C50C-407E-A947-70E740481C1C}">
                <a14:useLocalDpi xmlns:a14="http://schemas.microsoft.com/office/drawing/2010/main" val="0"/>
              </a:ext>
            </a:extLst>
          </a:blip>
          <a:srcRect l="5865" r="7272"/>
          <a:stretch>
            <a:fillRect/>
          </a:stretch>
        </p:blipFill>
        <p:spPr bwMode="auto">
          <a:xfrm>
            <a:off x="4386263" y="3536950"/>
            <a:ext cx="4368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6" name="CasellaDiTesto 5"/>
          <p:cNvSpPr txBox="1"/>
          <p:nvPr/>
        </p:nvSpPr>
        <p:spPr>
          <a:xfrm>
            <a:off x="7195464" y="6137816"/>
            <a:ext cx="1672253" cy="230832"/>
          </a:xfrm>
          <a:prstGeom prst="rect">
            <a:avLst/>
          </a:prstGeom>
          <a:noFill/>
        </p:spPr>
        <p:txBody>
          <a:bodyPr wrap="none" rtlCol="0">
            <a:spAutoFit/>
          </a:bodyPr>
          <a:lstStyle/>
          <a:p>
            <a:r>
              <a:rPr lang="en-US" sz="900" dirty="0" smtClean="0"/>
              <a:t>Source www.mathworks.com</a:t>
            </a:r>
            <a:endParaRPr lang="en-US" sz="9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US" sz="1600" dirty="0" smtClean="0">
                <a:cs typeface="Courier New" pitchFamily="49" charset="0"/>
              </a:rPr>
              <a:t> </a:t>
            </a:r>
            <a:r>
              <a:rPr lang="en-US" sz="1600" dirty="0" err="1" smtClean="0">
                <a:latin typeface="Courier New" pitchFamily="49" charset="0"/>
                <a:cs typeface="Courier New" pitchFamily="49" charset="0"/>
              </a:rPr>
              <a:t>imagesc</a:t>
            </a:r>
            <a:r>
              <a:rPr lang="en-US" sz="1600" dirty="0" smtClean="0">
                <a:latin typeface="Courier New" pitchFamily="49" charset="0"/>
                <a:cs typeface="Courier New" pitchFamily="49" charset="0"/>
              </a:rPr>
              <a:t>(</a:t>
            </a:r>
            <a:r>
              <a:rPr lang="en-US" sz="1600" i="1" dirty="0" smtClean="0">
                <a:latin typeface="Courier New" pitchFamily="49" charset="0"/>
                <a:cs typeface="Courier New" pitchFamily="49" charset="0"/>
              </a:rPr>
              <a:t>A</a:t>
            </a:r>
            <a:r>
              <a:rPr lang="en-US" sz="1600" dirty="0" smtClean="0">
                <a:latin typeface="Courier New" pitchFamily="49" charset="0"/>
                <a:cs typeface="Courier New" pitchFamily="49" charset="0"/>
              </a:rPr>
              <a:t>)</a:t>
            </a:r>
            <a:r>
              <a:rPr lang="en-US" sz="1600" dirty="0" smtClean="0"/>
              <a:t> displays matrix </a:t>
            </a:r>
            <a:r>
              <a:rPr lang="en-US" sz="1600" i="1" dirty="0" smtClean="0">
                <a:latin typeface="Courier New" pitchFamily="49" charset="0"/>
                <a:cs typeface="Courier New" pitchFamily="49" charset="0"/>
              </a:rPr>
              <a:t>A</a:t>
            </a:r>
            <a:r>
              <a:rPr lang="en-US" sz="1600" dirty="0" smtClean="0"/>
              <a:t> as an image where each element of </a:t>
            </a:r>
            <a:r>
              <a:rPr lang="en-US" sz="1600" i="1" dirty="0" smtClean="0">
                <a:latin typeface="Courier New" pitchFamily="49" charset="0"/>
                <a:cs typeface="Courier New" pitchFamily="49" charset="0"/>
              </a:rPr>
              <a:t>A</a:t>
            </a:r>
            <a:r>
              <a:rPr lang="en-US" sz="1600" dirty="0" smtClean="0"/>
              <a:t> corresponds to a rectangular area in the image.</a:t>
            </a:r>
          </a:p>
          <a:p>
            <a:pPr marL="0" indent="0">
              <a:spcAft>
                <a:spcPts val="1200"/>
              </a:spcAft>
              <a:buFont typeface="Arial" pitchFamily="34" charset="0"/>
              <a:buChar char="•"/>
              <a:defRPr/>
            </a:pPr>
            <a:r>
              <a:rPr lang="en-US" sz="1600" dirty="0" smtClean="0"/>
              <a:t> The value of each element determines the color of the corresponding patch.</a:t>
            </a:r>
          </a:p>
          <a:p>
            <a:pPr>
              <a:defRPr/>
            </a:pPr>
            <a:r>
              <a:rPr lang="en-US" sz="1600" dirty="0" smtClean="0">
                <a:latin typeface="Courier New" pitchFamily="49" charset="0"/>
                <a:cs typeface="Courier New" pitchFamily="49" charset="0"/>
              </a:rPr>
              <a:t>x = [1:10; 3:12; 5:14];</a:t>
            </a:r>
          </a:p>
          <a:p>
            <a:pPr>
              <a:defRPr/>
            </a:pPr>
            <a:r>
              <a:rPr lang="en-US" sz="1600" dirty="0" err="1" smtClean="0">
                <a:latin typeface="Courier New" pitchFamily="49" charset="0"/>
                <a:cs typeface="Courier New" pitchFamily="49" charset="0"/>
              </a:rPr>
              <a:t>imagesc</a:t>
            </a:r>
            <a:r>
              <a:rPr lang="en-US" sz="1600" dirty="0" smtClean="0">
                <a:latin typeface="Courier New" pitchFamily="49" charset="0"/>
                <a:cs typeface="Courier New" pitchFamily="49" charset="0"/>
              </a:rPr>
              <a:t>(x)</a:t>
            </a:r>
          </a:p>
          <a:p>
            <a:pPr>
              <a:spcAft>
                <a:spcPts val="1200"/>
              </a:spcAft>
              <a:defRPr/>
            </a:pPr>
            <a:r>
              <a:rPr lang="en-US" sz="1600" dirty="0" err="1" smtClean="0">
                <a:latin typeface="Courier New" pitchFamily="49" charset="0"/>
                <a:cs typeface="Courier New" pitchFamily="49" charset="0"/>
              </a:rPr>
              <a:t>colorbar</a:t>
            </a:r>
            <a:endParaRPr lang="en-US" sz="1600" dirty="0" smtClean="0">
              <a:latin typeface="Courier New" pitchFamily="49" charset="0"/>
              <a:cs typeface="Courier New" pitchFamily="49" charset="0"/>
            </a:endParaRPr>
          </a:p>
          <a:p>
            <a:pPr marL="0" indent="0">
              <a:spcAft>
                <a:spcPts val="0"/>
              </a:spcAft>
              <a:buFont typeface="Arial" pitchFamily="34" charset="0"/>
              <a:buChar char="•"/>
              <a:defRPr/>
            </a:pPr>
            <a:r>
              <a:rPr lang="en-US" sz="1600" dirty="0" smtClean="0">
                <a:cs typeface="Courier New" pitchFamily="49" charset="0"/>
              </a:rPr>
              <a:t> The default </a:t>
            </a:r>
            <a:r>
              <a:rPr lang="en-US" sz="1600" dirty="0" err="1" smtClean="0">
                <a:cs typeface="Courier New" pitchFamily="49" charset="0"/>
              </a:rPr>
              <a:t>colormap</a:t>
            </a:r>
            <a:r>
              <a:rPr lang="en-US" sz="1600" dirty="0" smtClean="0">
                <a:cs typeface="Courier New" pitchFamily="49" charset="0"/>
              </a:rPr>
              <a:t> is </a:t>
            </a:r>
            <a:r>
              <a:rPr lang="en-US" sz="1600" dirty="0" smtClean="0">
                <a:latin typeface="Courier New" pitchFamily="49" charset="0"/>
                <a:cs typeface="Courier New" pitchFamily="49" charset="0"/>
              </a:rPr>
              <a:t>jet</a:t>
            </a:r>
            <a:r>
              <a:rPr lang="en-US" sz="1600" dirty="0" smtClean="0">
                <a:cs typeface="Courier New" pitchFamily="49" charset="0"/>
              </a:rPr>
              <a:t>.</a:t>
            </a:r>
          </a:p>
          <a:p>
            <a:pPr marL="0" indent="0">
              <a:spcAft>
                <a:spcPts val="0"/>
              </a:spcAft>
              <a:buFont typeface="Arial" pitchFamily="34" charset="0"/>
              <a:buChar char="•"/>
              <a:defRPr/>
            </a:pPr>
            <a:endParaRPr lang="en-US" sz="1600" dirty="0" smtClean="0">
              <a:cs typeface="Courier New" pitchFamily="49" charset="0"/>
            </a:endParaRPr>
          </a:p>
          <a:p>
            <a:pPr marL="0" indent="0">
              <a:spcAft>
                <a:spcPts val="1200"/>
              </a:spcAft>
              <a:buFont typeface="Arial" pitchFamily="34" charset="0"/>
              <a:buChar char="•"/>
              <a:defRPr/>
            </a:pPr>
            <a:r>
              <a:rPr lang="en-US" sz="1600" dirty="0" smtClean="0">
                <a:cs typeface="Courier New" pitchFamily="49" charset="0"/>
              </a:rPr>
              <a:t> Other built in </a:t>
            </a:r>
            <a:r>
              <a:rPr lang="en-US" sz="1600" dirty="0" err="1" smtClean="0">
                <a:cs typeface="Courier New" pitchFamily="49" charset="0"/>
              </a:rPr>
              <a:t>colormaps</a:t>
            </a:r>
            <a:r>
              <a:rPr lang="en-US" sz="1600" dirty="0" smtClean="0">
                <a:cs typeface="Courier New" pitchFamily="49" charset="0"/>
              </a:rPr>
              <a:t> are available:</a:t>
            </a:r>
          </a:p>
        </p:txBody>
      </p:sp>
      <p:sp>
        <p:nvSpPr>
          <p:cNvPr id="49155" name="Title 2"/>
          <p:cNvSpPr>
            <a:spLocks noGrp="1"/>
          </p:cNvSpPr>
          <p:nvPr>
            <p:ph type="title"/>
          </p:nvPr>
        </p:nvSpPr>
        <p:spPr/>
        <p:txBody>
          <a:bodyPr/>
          <a:lstStyle/>
          <a:p>
            <a:r>
              <a:rPr lang="en-US" altLang="en-US" smtClean="0"/>
              <a:t>VISUALIZE DATA AS AN IMAGE</a:t>
            </a:r>
          </a:p>
        </p:txBody>
      </p:sp>
      <p:pic>
        <p:nvPicPr>
          <p:cNvPr id="49156" name="Picture 4" descr="D:\SFU\Work &amp; Co-op\ENSC180 - Course development\Plotting\imagesc_example_jet..emf"/>
          <p:cNvPicPr>
            <a:picLocks noChangeAspect="1" noChangeArrowheads="1"/>
          </p:cNvPicPr>
          <p:nvPr/>
        </p:nvPicPr>
        <p:blipFill>
          <a:blip r:embed="rId2">
            <a:extLst>
              <a:ext uri="{28A0092B-C50C-407E-A947-70E740481C1C}">
                <a14:useLocalDpi xmlns:a14="http://schemas.microsoft.com/office/drawing/2010/main" val="0"/>
              </a:ext>
            </a:extLst>
          </a:blip>
          <a:srcRect l="6589" t="3374" r="7446" b="2863"/>
          <a:stretch>
            <a:fillRect/>
          </a:stretch>
        </p:blipFill>
        <p:spPr bwMode="auto">
          <a:xfrm>
            <a:off x="4622800" y="2330450"/>
            <a:ext cx="3835400"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Picture 5" descr="D:\SFU\Work &amp; Co-op\ENSC180 - Course development\Plotting\imagesc_example_hot..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188" y="4586288"/>
            <a:ext cx="23749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Picture 7" descr="D:\SFU\Work &amp; Co-op\ENSC180 - Course development\Plotting\imagesc_example_gray..e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5813" y="4589463"/>
            <a:ext cx="236696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Picture 8" descr="D:\SFU\Work &amp; Co-op\ENSC180 - Course development\Plotting\imagesc_example_cool..e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5338" y="4586288"/>
            <a:ext cx="2366962"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le 12"/>
          <p:cNvGraphicFramePr>
            <a:graphicFrameLocks noGrp="1"/>
          </p:cNvGraphicFramePr>
          <p:nvPr/>
        </p:nvGraphicFramePr>
        <p:xfrm>
          <a:off x="712788" y="5815013"/>
          <a:ext cx="7748586" cy="393700"/>
        </p:xfrm>
        <a:graphic>
          <a:graphicData uri="http://schemas.openxmlformats.org/drawingml/2006/table">
            <a:tbl>
              <a:tblPr firstRow="1" bandRow="1">
                <a:tableStyleId>{2D5ABB26-0587-4C30-8999-92F81FD0307C}</a:tableStyleId>
              </a:tblPr>
              <a:tblGrid>
                <a:gridCol w="2582862"/>
                <a:gridCol w="2582862"/>
                <a:gridCol w="2582862"/>
              </a:tblGrid>
              <a:tr h="393700">
                <a:tc>
                  <a:txBody>
                    <a:bodyPr/>
                    <a:lstStyle/>
                    <a:p>
                      <a:pPr algn="ctr"/>
                      <a:r>
                        <a:rPr lang="en-US" sz="1600" dirty="0" err="1" smtClean="0">
                          <a:latin typeface="Courier New" pitchFamily="49" charset="0"/>
                          <a:cs typeface="Courier New" pitchFamily="49" charset="0"/>
                        </a:rPr>
                        <a:t>colormap</a:t>
                      </a:r>
                      <a:r>
                        <a:rPr lang="en-US" sz="1600" dirty="0" smtClean="0">
                          <a:latin typeface="Courier New" pitchFamily="49" charset="0"/>
                          <a:cs typeface="Courier New" pitchFamily="49" charset="0"/>
                        </a:rPr>
                        <a:t>(hot)</a:t>
                      </a:r>
                      <a:endParaRPr lang="en-US" sz="1600" dirty="0">
                        <a:latin typeface="Courier New" pitchFamily="49" charset="0"/>
                        <a:cs typeface="Courier New" pitchFamily="49" charset="0"/>
                      </a:endParaRPr>
                    </a:p>
                  </a:txBody>
                  <a:tcPr marL="91438" marR="91438" marT="45782" marB="45782"/>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err="1" smtClean="0">
                          <a:latin typeface="Courier New" pitchFamily="49" charset="0"/>
                          <a:cs typeface="Courier New" pitchFamily="49" charset="0"/>
                        </a:rPr>
                        <a:t>colormap</a:t>
                      </a:r>
                      <a:r>
                        <a:rPr lang="en-US" sz="1600" dirty="0" smtClean="0">
                          <a:latin typeface="Courier New" pitchFamily="49" charset="0"/>
                          <a:cs typeface="Courier New" pitchFamily="49" charset="0"/>
                        </a:rPr>
                        <a:t>(gray)</a:t>
                      </a:r>
                    </a:p>
                  </a:txBody>
                  <a:tcPr marL="91438" marR="91438" marT="45782" marB="45782"/>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err="1" smtClean="0">
                          <a:latin typeface="Courier New" pitchFamily="49" charset="0"/>
                          <a:cs typeface="Courier New" pitchFamily="49" charset="0"/>
                        </a:rPr>
                        <a:t>colormap</a:t>
                      </a:r>
                      <a:r>
                        <a:rPr lang="en-US" sz="1600" dirty="0" smtClean="0">
                          <a:latin typeface="Courier New" pitchFamily="49" charset="0"/>
                          <a:cs typeface="Courier New" pitchFamily="49" charset="0"/>
                        </a:rPr>
                        <a:t>(cool)</a:t>
                      </a:r>
                    </a:p>
                  </a:txBody>
                  <a:tcPr marL="91438" marR="91438" marT="45782" marB="45782"/>
                </a:tc>
              </a:tr>
            </a:tbl>
          </a:graphicData>
        </a:graphic>
      </p:graphicFrame>
      <p:sp>
        <p:nvSpPr>
          <p:cNvPr id="14"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000" y="1440000"/>
            <a:ext cx="7772400" cy="4822825"/>
          </a:xfrm>
        </p:spPr>
        <p:txBody>
          <a:bodyPr/>
          <a:lstStyle/>
          <a:p>
            <a:pPr marL="0" indent="0">
              <a:spcAft>
                <a:spcPts val="1200"/>
              </a:spcAft>
              <a:buFont typeface="Arial" pitchFamily="34" charset="0"/>
              <a:buChar char="•"/>
              <a:defRPr/>
            </a:pPr>
            <a:r>
              <a:rPr lang="en-US" sz="1600" dirty="0" smtClean="0"/>
              <a:t> A </a:t>
            </a:r>
            <a:r>
              <a:rPr lang="en-US" sz="1600" dirty="0" err="1" smtClean="0"/>
              <a:t>colormap</a:t>
            </a:r>
            <a:r>
              <a:rPr lang="en-US" sz="1600" dirty="0" smtClean="0"/>
              <a:t> is simply a 256x3 matrix that specifies 256 different RGB values from 0 to 1 to which elements of a matrix are mapped. </a:t>
            </a:r>
            <a:r>
              <a:rPr lang="en-US" sz="1600" dirty="0"/>
              <a:t>The 1</a:t>
            </a:r>
            <a:r>
              <a:rPr lang="en-US" sz="1600" baseline="30000" dirty="0"/>
              <a:t>st</a:t>
            </a:r>
            <a:r>
              <a:rPr lang="en-US" sz="1600" dirty="0"/>
              <a:t> column represents red, the 2</a:t>
            </a:r>
            <a:r>
              <a:rPr lang="en-US" sz="1600" baseline="30000" dirty="0"/>
              <a:t>nd</a:t>
            </a:r>
            <a:r>
              <a:rPr lang="en-US" sz="1600" dirty="0"/>
              <a:t> green, and the 3</a:t>
            </a:r>
            <a:r>
              <a:rPr lang="en-US" sz="1600" baseline="30000" dirty="0"/>
              <a:t>rd</a:t>
            </a:r>
            <a:r>
              <a:rPr lang="en-US" sz="1600" dirty="0"/>
              <a:t> blue.</a:t>
            </a:r>
          </a:p>
          <a:p>
            <a:pPr marL="0" indent="0">
              <a:spcAft>
                <a:spcPts val="1200"/>
              </a:spcAft>
              <a:defRPr/>
            </a:pPr>
            <a:endParaRPr lang="en-US" sz="1600" dirty="0" smtClean="0"/>
          </a:p>
          <a:p>
            <a:pPr marL="0" indent="0">
              <a:buFont typeface="Arial" pitchFamily="34" charset="0"/>
              <a:buChar char="•"/>
              <a:defRPr/>
            </a:pPr>
            <a:r>
              <a:rPr lang="en-US" sz="1600" dirty="0" smtClean="0"/>
              <a:t> QUIZ 1:  How do we create a green </a:t>
            </a:r>
            <a:r>
              <a:rPr lang="en-US" sz="1600" dirty="0" err="1" smtClean="0"/>
              <a:t>colormap</a:t>
            </a:r>
            <a:r>
              <a:rPr lang="en-US" sz="1600" dirty="0" smtClean="0"/>
              <a:t>, starting from the vectors </a:t>
            </a:r>
          </a:p>
          <a:p>
            <a:pPr marL="0" indent="0">
              <a:defRPr/>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V</a:t>
            </a:r>
            <a:r>
              <a:rPr lang="en-US" sz="1600" dirty="0">
                <a:latin typeface="Courier New" pitchFamily="49" charset="0"/>
                <a:cs typeface="Courier New" pitchFamily="49" charset="0"/>
              </a:rPr>
              <a:t>=[1:255]/</a:t>
            </a:r>
            <a:r>
              <a:rPr lang="en-US" sz="1600" dirty="0" smtClean="0">
                <a:latin typeface="Courier New" pitchFamily="49" charset="0"/>
                <a:cs typeface="Courier New" pitchFamily="49" charset="0"/>
              </a:rPr>
              <a:t>255; </a:t>
            </a:r>
            <a:r>
              <a:rPr lang="en-US" sz="1600" dirty="0">
                <a:latin typeface="Courier New" pitchFamily="49" charset="0"/>
                <a:cs typeface="Courier New" pitchFamily="49" charset="0"/>
              </a:rPr>
              <a:t>Z=</a:t>
            </a:r>
            <a:r>
              <a:rPr lang="en-US" sz="1600" dirty="0" err="1">
                <a:latin typeface="Courier New" pitchFamily="49" charset="0"/>
                <a:cs typeface="Courier New" pitchFamily="49" charset="0"/>
              </a:rPr>
              <a:t>zeros</a:t>
            </a:r>
            <a:r>
              <a:rPr lang="en-US" sz="1600" dirty="0">
                <a:latin typeface="Courier New" pitchFamily="49" charset="0"/>
                <a:cs typeface="Courier New" pitchFamily="49" charset="0"/>
              </a:rPr>
              <a:t>(255,1)</a:t>
            </a:r>
            <a:r>
              <a:rPr lang="en-US" sz="1600" dirty="0" smtClean="0"/>
              <a:t> ; </a:t>
            </a:r>
          </a:p>
          <a:p>
            <a:pPr marL="0" indent="0">
              <a:defRPr/>
            </a:pPr>
            <a:endParaRPr lang="en-US" sz="1600" dirty="0" smtClean="0"/>
          </a:p>
          <a:p>
            <a:pPr>
              <a:spcAft>
                <a:spcPts val="1200"/>
              </a:spcAft>
              <a:buFont typeface="+mj-lt"/>
              <a:buAutoNum type="alphaUcPeriod"/>
              <a:defRPr/>
            </a:pPr>
            <a:r>
              <a:rPr lang="en-US" sz="1600" dirty="0">
                <a:latin typeface="Courier New" pitchFamily="49" charset="0"/>
                <a:cs typeface="Courier New" pitchFamily="49" charset="0"/>
              </a:rPr>
              <a:t>Map=[V’ V’ V’]</a:t>
            </a:r>
          </a:p>
          <a:p>
            <a:pPr>
              <a:spcAft>
                <a:spcPts val="1200"/>
              </a:spcAft>
              <a:buFont typeface="+mj-lt"/>
              <a:buAutoNum type="alphaUcPeriod"/>
              <a:defRPr/>
            </a:pPr>
            <a:r>
              <a:rPr lang="en-US" sz="1600" dirty="0">
                <a:latin typeface="Courier New" pitchFamily="49" charset="0"/>
                <a:cs typeface="Courier New" pitchFamily="49" charset="0"/>
              </a:rPr>
              <a:t>Map=[V’ Z’ </a:t>
            </a:r>
            <a:r>
              <a:rPr lang="en-US" sz="1600" dirty="0" smtClean="0">
                <a:latin typeface="Courier New" pitchFamily="49" charset="0"/>
                <a:cs typeface="Courier New" pitchFamily="49" charset="0"/>
              </a:rPr>
              <a:t>Z</a:t>
            </a:r>
            <a:r>
              <a:rPr lang="en-US" sz="1600" dirty="0">
                <a:latin typeface="Courier New" pitchFamily="49" charset="0"/>
                <a:cs typeface="Courier New" pitchFamily="49" charset="0"/>
              </a:rPr>
              <a:t>’]; </a:t>
            </a:r>
          </a:p>
          <a:p>
            <a:pPr>
              <a:spcAft>
                <a:spcPts val="1200"/>
              </a:spcAft>
              <a:buFont typeface="+mj-lt"/>
              <a:buAutoNum type="alphaUcPeriod"/>
              <a:defRPr/>
            </a:pPr>
            <a:r>
              <a:rPr lang="en-US" sz="1600" dirty="0">
                <a:latin typeface="Courier New" pitchFamily="49" charset="0"/>
                <a:cs typeface="Courier New" pitchFamily="49" charset="0"/>
              </a:rPr>
              <a:t>Map=[Z’ V’ </a:t>
            </a:r>
            <a:r>
              <a:rPr lang="en-US" sz="1600" dirty="0" smtClean="0">
                <a:latin typeface="Courier New" pitchFamily="49" charset="0"/>
                <a:cs typeface="Courier New" pitchFamily="49" charset="0"/>
              </a:rPr>
              <a:t>Z’];</a:t>
            </a:r>
            <a:endParaRPr lang="en-US" sz="1600" dirty="0">
              <a:latin typeface="Courier New" pitchFamily="49" charset="0"/>
              <a:cs typeface="Courier New" pitchFamily="49" charset="0"/>
            </a:endParaRPr>
          </a:p>
          <a:p>
            <a:pPr>
              <a:spcAft>
                <a:spcPts val="1200"/>
              </a:spcAft>
              <a:buFont typeface="+mj-lt"/>
              <a:buAutoNum type="alphaUcPeriod"/>
              <a:defRPr/>
            </a:pPr>
            <a:r>
              <a:rPr lang="en-US" sz="1600" dirty="0">
                <a:latin typeface="Courier New" pitchFamily="49" charset="0"/>
                <a:cs typeface="Courier New" pitchFamily="49" charset="0"/>
              </a:rPr>
              <a:t>Map</a:t>
            </a:r>
            <a:r>
              <a:rPr lang="en-US" sz="1600" dirty="0" smtClean="0">
                <a:latin typeface="Courier New" pitchFamily="49" charset="0"/>
                <a:cs typeface="Courier New" pitchFamily="49" charset="0"/>
              </a:rPr>
              <a:t>=[Z’ Z’ V’];</a:t>
            </a:r>
            <a:endParaRPr lang="en-US" sz="1600" dirty="0">
              <a:latin typeface="Courier New" pitchFamily="49" charset="0"/>
              <a:cs typeface="Courier New" pitchFamily="49" charset="0"/>
            </a:endParaRPr>
          </a:p>
          <a:p>
            <a:pPr>
              <a:spcAft>
                <a:spcPts val="1200"/>
              </a:spcAft>
              <a:buFont typeface="+mj-lt"/>
              <a:buAutoNum type="alphaUcPeriod"/>
              <a:defRPr/>
            </a:pPr>
            <a:r>
              <a:rPr lang="en-US" sz="1600" dirty="0">
                <a:latin typeface="Courier New" pitchFamily="49" charset="0"/>
                <a:cs typeface="Courier New" pitchFamily="49" charset="0"/>
              </a:rPr>
              <a:t>Map=[Z’ Z’ Z</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spcAft>
                <a:spcPts val="1200"/>
              </a:spcAft>
              <a:buFont typeface="Arial" pitchFamily="34" charset="0"/>
              <a:buChar char="•"/>
              <a:defRPr/>
            </a:pPr>
            <a:endParaRPr lang="en-US" sz="1600" dirty="0" smtClean="0"/>
          </a:p>
        </p:txBody>
      </p:sp>
      <p:sp>
        <p:nvSpPr>
          <p:cNvPr id="50179" name="Title 2"/>
          <p:cNvSpPr>
            <a:spLocks noGrp="1"/>
          </p:cNvSpPr>
          <p:nvPr>
            <p:ph type="title"/>
          </p:nvPr>
        </p:nvSpPr>
        <p:spPr/>
        <p:txBody>
          <a:bodyPr/>
          <a:lstStyle/>
          <a:p>
            <a:r>
              <a:rPr lang="en-US" altLang="en-US" smtClean="0"/>
              <a:t>QUIZ</a:t>
            </a:r>
          </a:p>
        </p:txBody>
      </p:sp>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50181" name="Picture 2" descr="D:\SFU\Work &amp; Co-op\ENSC180 - Course development\Plotting\imagesc_example_green..emf"/>
          <p:cNvPicPr>
            <a:picLocks noChangeAspect="1" noChangeArrowheads="1"/>
          </p:cNvPicPr>
          <p:nvPr/>
        </p:nvPicPr>
        <p:blipFill>
          <a:blip r:embed="rId2">
            <a:extLst>
              <a:ext uri="{28A0092B-C50C-407E-A947-70E740481C1C}">
                <a14:useLocalDpi xmlns:a14="http://schemas.microsoft.com/office/drawing/2010/main" val="0"/>
              </a:ext>
            </a:extLst>
          </a:blip>
          <a:srcRect l="8900" r="7709"/>
          <a:stretch>
            <a:fillRect/>
          </a:stretch>
        </p:blipFill>
        <p:spPr bwMode="auto">
          <a:xfrm>
            <a:off x="5010150" y="4149725"/>
            <a:ext cx="3297238"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000" y="1440000"/>
            <a:ext cx="7772400" cy="4822825"/>
          </a:xfrm>
        </p:spPr>
        <p:txBody>
          <a:bodyPr/>
          <a:lstStyle/>
          <a:p>
            <a:pPr marL="0" indent="0">
              <a:spcAft>
                <a:spcPts val="1200"/>
              </a:spcAft>
              <a:buFont typeface="Arial" pitchFamily="34" charset="0"/>
              <a:buChar char="•"/>
              <a:defRPr/>
            </a:pPr>
            <a:r>
              <a:rPr lang="en-US" sz="1600" dirty="0" smtClean="0"/>
              <a:t> A </a:t>
            </a:r>
            <a:r>
              <a:rPr lang="en-US" sz="1600" dirty="0" err="1" smtClean="0"/>
              <a:t>colormap</a:t>
            </a:r>
            <a:r>
              <a:rPr lang="en-US" sz="1600" dirty="0" smtClean="0"/>
              <a:t> is simply a 256x3 matrix that specifies 256 different RGB values from 0 to 1 to which elements of a matrix are mapped. </a:t>
            </a:r>
            <a:r>
              <a:rPr lang="en-US" sz="1600" dirty="0"/>
              <a:t>The 1</a:t>
            </a:r>
            <a:r>
              <a:rPr lang="en-US" sz="1600" baseline="30000" dirty="0"/>
              <a:t>st</a:t>
            </a:r>
            <a:r>
              <a:rPr lang="en-US" sz="1600" dirty="0"/>
              <a:t> column represents red, the 2</a:t>
            </a:r>
            <a:r>
              <a:rPr lang="en-US" sz="1600" baseline="30000" dirty="0"/>
              <a:t>nd</a:t>
            </a:r>
            <a:r>
              <a:rPr lang="en-US" sz="1600" dirty="0"/>
              <a:t> green, and the 3</a:t>
            </a:r>
            <a:r>
              <a:rPr lang="en-US" sz="1600" baseline="30000" dirty="0"/>
              <a:t>rd</a:t>
            </a:r>
            <a:r>
              <a:rPr lang="en-US" sz="1600" dirty="0"/>
              <a:t> blue.</a:t>
            </a:r>
          </a:p>
          <a:p>
            <a:pPr marL="0" indent="0">
              <a:spcAft>
                <a:spcPts val="1200"/>
              </a:spcAft>
              <a:defRPr/>
            </a:pPr>
            <a:endParaRPr lang="en-US" sz="1600" dirty="0" smtClean="0"/>
          </a:p>
          <a:p>
            <a:pPr marL="0" indent="0">
              <a:buFont typeface="Arial" pitchFamily="34" charset="0"/>
              <a:buChar char="•"/>
              <a:defRPr/>
            </a:pPr>
            <a:r>
              <a:rPr lang="en-US" sz="1600" dirty="0" smtClean="0"/>
              <a:t> QUIZ 2:  How do we create a gray </a:t>
            </a:r>
            <a:r>
              <a:rPr lang="en-US" sz="1600" dirty="0" err="1" smtClean="0"/>
              <a:t>colormap</a:t>
            </a:r>
            <a:r>
              <a:rPr lang="en-US" sz="1600" dirty="0" smtClean="0"/>
              <a:t>, starting from the vectors </a:t>
            </a:r>
          </a:p>
          <a:p>
            <a:pPr marL="0" indent="0">
              <a:defRPr/>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V</a:t>
            </a:r>
            <a:r>
              <a:rPr lang="en-US" sz="1600" dirty="0">
                <a:latin typeface="Courier New" pitchFamily="49" charset="0"/>
                <a:cs typeface="Courier New" pitchFamily="49" charset="0"/>
              </a:rPr>
              <a:t>=[1:255]/</a:t>
            </a:r>
            <a:r>
              <a:rPr lang="en-US" sz="1600" dirty="0" smtClean="0">
                <a:latin typeface="Courier New" pitchFamily="49" charset="0"/>
                <a:cs typeface="Courier New" pitchFamily="49" charset="0"/>
              </a:rPr>
              <a:t>255 ; Z=</a:t>
            </a:r>
            <a:r>
              <a:rPr lang="en-US" sz="1600" dirty="0" err="1" smtClean="0">
                <a:latin typeface="Courier New" pitchFamily="49" charset="0"/>
                <a:cs typeface="Courier New" pitchFamily="49" charset="0"/>
              </a:rPr>
              <a:t>zeros</a:t>
            </a:r>
            <a:r>
              <a:rPr lang="en-US" sz="1600" dirty="0" smtClean="0">
                <a:latin typeface="Courier New" pitchFamily="49" charset="0"/>
                <a:cs typeface="Courier New" pitchFamily="49" charset="0"/>
              </a:rPr>
              <a:t>(1,255)</a:t>
            </a:r>
            <a:r>
              <a:rPr lang="en-US" sz="1600" dirty="0" smtClean="0"/>
              <a:t> ? </a:t>
            </a:r>
          </a:p>
          <a:p>
            <a:pPr marL="0" indent="0">
              <a:defRPr/>
            </a:pPr>
            <a:endParaRPr lang="en-US" sz="1600" dirty="0" smtClean="0"/>
          </a:p>
          <a:p>
            <a:pPr>
              <a:spcAft>
                <a:spcPts val="1200"/>
              </a:spcAft>
              <a:buFont typeface="+mj-lt"/>
              <a:buAutoNum type="alphaUcPeriod"/>
              <a:defRPr/>
            </a:pPr>
            <a:r>
              <a:rPr lang="en-US" sz="1600" dirty="0">
                <a:latin typeface="Courier New" pitchFamily="49" charset="0"/>
                <a:cs typeface="Courier New" pitchFamily="49" charset="0"/>
              </a:rPr>
              <a:t>Map=[</a:t>
            </a:r>
            <a:r>
              <a:rPr lang="en-US" sz="1600" dirty="0" smtClean="0">
                <a:latin typeface="Courier New" pitchFamily="49" charset="0"/>
                <a:cs typeface="Courier New" pitchFamily="49" charset="0"/>
              </a:rPr>
              <a:t>V' V' V'];</a:t>
            </a:r>
            <a:endParaRPr lang="en-US" sz="1600" dirty="0">
              <a:latin typeface="Courier New" pitchFamily="49" charset="0"/>
              <a:cs typeface="Courier New" pitchFamily="49" charset="0"/>
            </a:endParaRPr>
          </a:p>
          <a:p>
            <a:pPr>
              <a:spcAft>
                <a:spcPts val="1200"/>
              </a:spcAft>
              <a:buFont typeface="+mj-lt"/>
              <a:buAutoNum type="alphaUcPeriod"/>
              <a:defRPr/>
            </a:pPr>
            <a:r>
              <a:rPr lang="en-US" sz="1600" dirty="0" smtClean="0">
                <a:latin typeface="Courier New" pitchFamily="49" charset="0"/>
                <a:cs typeface="Courier New" pitchFamily="49" charset="0"/>
              </a:rPr>
              <a:t>Map</a:t>
            </a:r>
            <a:r>
              <a:rPr lang="en-US" sz="1600" dirty="0">
                <a:latin typeface="Courier New" pitchFamily="49" charset="0"/>
                <a:cs typeface="Courier New" pitchFamily="49" charset="0"/>
              </a:rPr>
              <a:t>=[</a:t>
            </a:r>
            <a:r>
              <a:rPr lang="en-US" sz="1600" dirty="0" smtClean="0">
                <a:latin typeface="Courier New" pitchFamily="49" charset="0"/>
                <a:cs typeface="Courier New" pitchFamily="49" charset="0"/>
              </a:rPr>
              <a:t>V' Z' Z']; </a:t>
            </a:r>
            <a:endParaRPr lang="en-US" sz="1600" dirty="0">
              <a:latin typeface="Courier New" pitchFamily="49" charset="0"/>
              <a:cs typeface="Courier New" pitchFamily="49" charset="0"/>
            </a:endParaRPr>
          </a:p>
          <a:p>
            <a:pPr>
              <a:spcAft>
                <a:spcPts val="1200"/>
              </a:spcAft>
              <a:buFont typeface="+mj-lt"/>
              <a:buAutoNum type="alphaUcPeriod"/>
              <a:defRPr/>
            </a:pPr>
            <a:r>
              <a:rPr lang="en-US" sz="1600" dirty="0">
                <a:latin typeface="Courier New" pitchFamily="49" charset="0"/>
                <a:cs typeface="Courier New" pitchFamily="49" charset="0"/>
              </a:rPr>
              <a:t>Map=[</a:t>
            </a:r>
            <a:r>
              <a:rPr lang="en-US" sz="1600" dirty="0" smtClean="0">
                <a:latin typeface="Courier New" pitchFamily="49" charset="0"/>
                <a:cs typeface="Courier New" pitchFamily="49" charset="0"/>
              </a:rPr>
              <a:t>Z' V' Z'];</a:t>
            </a:r>
            <a:endParaRPr lang="en-US" sz="1600" dirty="0">
              <a:latin typeface="Courier New" pitchFamily="49" charset="0"/>
              <a:cs typeface="Courier New" pitchFamily="49" charset="0"/>
            </a:endParaRPr>
          </a:p>
          <a:p>
            <a:pPr>
              <a:spcAft>
                <a:spcPts val="1200"/>
              </a:spcAft>
              <a:buFont typeface="+mj-lt"/>
              <a:buAutoNum type="alphaUcPeriod"/>
              <a:defRPr/>
            </a:pPr>
            <a:r>
              <a:rPr lang="en-US" sz="1600" dirty="0">
                <a:latin typeface="Courier New" pitchFamily="49" charset="0"/>
                <a:cs typeface="Courier New" pitchFamily="49" charset="0"/>
              </a:rPr>
              <a:t>Map</a:t>
            </a:r>
            <a:r>
              <a:rPr lang="en-US" sz="1600" dirty="0" smtClean="0">
                <a:latin typeface="Courier New" pitchFamily="49" charset="0"/>
                <a:cs typeface="Courier New" pitchFamily="49" charset="0"/>
              </a:rPr>
              <a:t>=[Z' V' Z'];</a:t>
            </a:r>
            <a:endParaRPr lang="en-US" sz="1600" dirty="0">
              <a:latin typeface="Courier New" pitchFamily="49" charset="0"/>
              <a:cs typeface="Courier New" pitchFamily="49" charset="0"/>
            </a:endParaRPr>
          </a:p>
          <a:p>
            <a:pPr>
              <a:spcAft>
                <a:spcPts val="1200"/>
              </a:spcAft>
              <a:buFont typeface="+mj-lt"/>
              <a:buAutoNum type="alphaUcPeriod"/>
              <a:defRPr/>
            </a:pPr>
            <a:r>
              <a:rPr lang="en-US" sz="1600" dirty="0">
                <a:latin typeface="Courier New" pitchFamily="49" charset="0"/>
                <a:cs typeface="Courier New" pitchFamily="49" charset="0"/>
              </a:rPr>
              <a:t>Map=[</a:t>
            </a:r>
            <a:r>
              <a:rPr lang="en-US" sz="1600" dirty="0" smtClean="0">
                <a:latin typeface="Courier New" pitchFamily="49" charset="0"/>
                <a:cs typeface="Courier New" pitchFamily="49" charset="0"/>
              </a:rPr>
              <a:t>Z' Z' Z'];</a:t>
            </a:r>
            <a:endParaRPr lang="en-US" sz="1600" dirty="0">
              <a:latin typeface="Courier New" pitchFamily="49" charset="0"/>
              <a:cs typeface="Courier New" pitchFamily="49" charset="0"/>
            </a:endParaRPr>
          </a:p>
          <a:p>
            <a:pPr marL="0" indent="0">
              <a:spcAft>
                <a:spcPts val="1200"/>
              </a:spcAft>
              <a:buFont typeface="Arial" pitchFamily="34" charset="0"/>
              <a:buChar char="•"/>
              <a:defRPr/>
            </a:pPr>
            <a:endParaRPr lang="en-US" sz="1600" dirty="0" smtClean="0"/>
          </a:p>
        </p:txBody>
      </p:sp>
      <p:sp>
        <p:nvSpPr>
          <p:cNvPr id="51203" name="Title 2"/>
          <p:cNvSpPr>
            <a:spLocks noGrp="1"/>
          </p:cNvSpPr>
          <p:nvPr>
            <p:ph type="title"/>
          </p:nvPr>
        </p:nvSpPr>
        <p:spPr/>
        <p:txBody>
          <a:bodyPr/>
          <a:lstStyle/>
          <a:p>
            <a:r>
              <a:rPr lang="en-US" altLang="en-US" smtClean="0"/>
              <a:t>QUIZ</a:t>
            </a:r>
          </a:p>
        </p:txBody>
      </p:sp>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51205" name="Picture 7" descr="D:\SFU\Work &amp; Co-op\ENSC180 - Course development\Plotting\imagesc_example_gray..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1075" y="3960813"/>
            <a:ext cx="3263900" cy="151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US" sz="1600" dirty="0" smtClean="0"/>
              <a:t> A </a:t>
            </a:r>
            <a:r>
              <a:rPr lang="en-US" sz="1600" dirty="0" err="1" smtClean="0"/>
              <a:t>colormap</a:t>
            </a:r>
            <a:r>
              <a:rPr lang="en-US" sz="1600" dirty="0" smtClean="0"/>
              <a:t> is simply a 256x3 matrix that specifies 256 different RGB values to which elements of a matrix are mapped.</a:t>
            </a:r>
          </a:p>
          <a:p>
            <a:pPr marL="0" indent="0">
              <a:buFont typeface="Arial" pitchFamily="34" charset="0"/>
              <a:buChar char="•"/>
              <a:defRPr/>
            </a:pPr>
            <a:r>
              <a:rPr lang="en-US" sz="1600" dirty="0" smtClean="0"/>
              <a:t> For example, </a:t>
            </a:r>
            <a:r>
              <a:rPr lang="en-US" sz="1600" dirty="0" err="1" smtClean="0"/>
              <a:t>colormap</a:t>
            </a:r>
            <a:r>
              <a:rPr lang="en-US" sz="1600" dirty="0" smtClean="0"/>
              <a:t>(gray) would look like:</a:t>
            </a:r>
          </a:p>
          <a:p>
            <a:pPr marL="0" indent="0">
              <a:buFont typeface="Arial" pitchFamily="34" charset="0"/>
              <a:buChar char="•"/>
              <a:defRPr/>
            </a:pPr>
            <a:r>
              <a:rPr lang="en-US" sz="1600" dirty="0" smtClean="0"/>
              <a:t> The first rows [0,0,0], [1,1,1], etc. represent</a:t>
            </a:r>
            <a:br>
              <a:rPr lang="en-US" sz="1600" dirty="0" smtClean="0"/>
            </a:br>
            <a:r>
              <a:rPr lang="en-US" sz="1600" dirty="0" smtClean="0"/>
              <a:t>dark colors and are mapped to small values.</a:t>
            </a:r>
          </a:p>
          <a:p>
            <a:pPr marL="0" indent="0">
              <a:spcAft>
                <a:spcPts val="1200"/>
              </a:spcAft>
              <a:buFont typeface="Arial" pitchFamily="34" charset="0"/>
              <a:buChar char="•"/>
              <a:defRPr/>
            </a:pPr>
            <a:r>
              <a:rPr lang="en-US" sz="1600" dirty="0" smtClean="0"/>
              <a:t> The later rows represent bright colors and</a:t>
            </a:r>
            <a:br>
              <a:rPr lang="en-US" sz="1600" dirty="0" smtClean="0"/>
            </a:br>
            <a:r>
              <a:rPr lang="en-US" sz="1600" dirty="0" smtClean="0"/>
              <a:t>are mapped to large values.</a:t>
            </a:r>
          </a:p>
          <a:p>
            <a:pPr marL="0" indent="0">
              <a:spcAft>
                <a:spcPts val="0"/>
              </a:spcAft>
              <a:buFont typeface="Arial" pitchFamily="34" charset="0"/>
              <a:buChar char="•"/>
              <a:defRPr/>
            </a:pPr>
            <a:r>
              <a:rPr lang="en-US" sz="1600" dirty="0" smtClean="0"/>
              <a:t> Let’s create a custom green </a:t>
            </a:r>
            <a:r>
              <a:rPr lang="en-US" sz="1600" dirty="0" err="1" smtClean="0"/>
              <a:t>colormap</a:t>
            </a:r>
            <a:r>
              <a:rPr lang="en-US" sz="1600" dirty="0" smtClean="0"/>
              <a:t>:</a:t>
            </a:r>
          </a:p>
          <a:p>
            <a:pPr marL="0" indent="0">
              <a:spcAft>
                <a:spcPts val="1200"/>
              </a:spcAft>
              <a:buFont typeface="Arial" pitchFamily="34" charset="0"/>
              <a:buChar char="•"/>
              <a:defRPr/>
            </a:pPr>
            <a:r>
              <a:rPr lang="en-US" sz="1600" dirty="0" smtClean="0"/>
              <a:t> The 1</a:t>
            </a:r>
            <a:r>
              <a:rPr lang="en-US" sz="1600" baseline="30000" dirty="0" smtClean="0"/>
              <a:t>st</a:t>
            </a:r>
            <a:r>
              <a:rPr lang="en-US" sz="1600" dirty="0" smtClean="0"/>
              <a:t> column represents red, the</a:t>
            </a:r>
            <a:br>
              <a:rPr lang="en-US" sz="1600" dirty="0" smtClean="0"/>
            </a:br>
            <a:r>
              <a:rPr lang="en-US" sz="1600" dirty="0" smtClean="0"/>
              <a:t>2</a:t>
            </a:r>
            <a:r>
              <a:rPr lang="en-US" sz="1600" baseline="30000" dirty="0" smtClean="0"/>
              <a:t>nd</a:t>
            </a:r>
            <a:r>
              <a:rPr lang="en-US" sz="1600" dirty="0" smtClean="0"/>
              <a:t> green, and the 3</a:t>
            </a:r>
            <a:r>
              <a:rPr lang="en-US" sz="1600" baseline="30000" dirty="0" smtClean="0"/>
              <a:t>rd</a:t>
            </a:r>
            <a:r>
              <a:rPr lang="en-US" sz="1600" dirty="0" smtClean="0"/>
              <a:t> blue.</a:t>
            </a:r>
          </a:p>
          <a:p>
            <a:pPr>
              <a:defRPr/>
            </a:pPr>
            <a:r>
              <a:rPr lang="en-US" sz="1600" dirty="0" smtClean="0">
                <a:latin typeface="Courier New" pitchFamily="49" charset="0"/>
                <a:cs typeface="Courier New" pitchFamily="49" charset="0"/>
              </a:rPr>
              <a:t>x = [1:10; 3:12; 5:14];</a:t>
            </a:r>
          </a:p>
          <a:p>
            <a:pPr>
              <a:defRPr/>
            </a:pPr>
            <a:r>
              <a:rPr lang="en-US" sz="1600" dirty="0" err="1" smtClean="0">
                <a:latin typeface="Courier New" pitchFamily="49" charset="0"/>
                <a:cs typeface="Courier New" pitchFamily="49" charset="0"/>
              </a:rPr>
              <a:t>imagesc</a:t>
            </a:r>
            <a:r>
              <a:rPr lang="en-US" sz="1600" dirty="0" smtClean="0">
                <a:latin typeface="Courier New" pitchFamily="49" charset="0"/>
                <a:cs typeface="Courier New" pitchFamily="49" charset="0"/>
              </a:rPr>
              <a:t>(x)</a:t>
            </a:r>
          </a:p>
          <a:p>
            <a:pPr>
              <a:defRPr/>
            </a:pPr>
            <a:r>
              <a:rPr lang="en-US" sz="1600" dirty="0" smtClean="0">
                <a:latin typeface="Courier New" pitchFamily="49" charset="0"/>
                <a:cs typeface="Courier New" pitchFamily="49" charset="0"/>
              </a:rPr>
              <a:t>map = zeros(256,3);</a:t>
            </a:r>
          </a:p>
          <a:p>
            <a:pPr>
              <a:defRPr/>
            </a:pPr>
            <a:r>
              <a:rPr lang="en-US" sz="1600" dirty="0" smtClean="0">
                <a:latin typeface="Courier New" pitchFamily="49" charset="0"/>
                <a:cs typeface="Courier New" pitchFamily="49" charset="0"/>
              </a:rPr>
              <a:t>map(:,2) = (0:255)/255;</a:t>
            </a:r>
          </a:p>
          <a:p>
            <a:pPr>
              <a:spcAft>
                <a:spcPts val="1200"/>
              </a:spcAft>
              <a:defRPr/>
            </a:pPr>
            <a:r>
              <a:rPr lang="en-US" sz="1600" dirty="0" err="1" smtClean="0">
                <a:latin typeface="Courier New" pitchFamily="49" charset="0"/>
                <a:cs typeface="Courier New" pitchFamily="49" charset="0"/>
              </a:rPr>
              <a:t>colormap</a:t>
            </a:r>
            <a:r>
              <a:rPr lang="en-US" sz="1600" dirty="0" smtClean="0">
                <a:latin typeface="Courier New" pitchFamily="49" charset="0"/>
                <a:cs typeface="Courier New" pitchFamily="49" charset="0"/>
              </a:rPr>
              <a:t>(map)</a:t>
            </a:r>
            <a:r>
              <a:rPr lang="en-US" sz="1600" dirty="0" smtClean="0"/>
              <a:t/>
            </a:r>
            <a:br>
              <a:rPr lang="en-US" sz="1600" dirty="0" smtClean="0"/>
            </a:br>
            <a:endParaRPr lang="en-US" sz="1600" dirty="0"/>
          </a:p>
        </p:txBody>
      </p:sp>
      <p:sp>
        <p:nvSpPr>
          <p:cNvPr id="52227" name="Title 2"/>
          <p:cNvSpPr>
            <a:spLocks noGrp="1"/>
          </p:cNvSpPr>
          <p:nvPr>
            <p:ph type="title"/>
          </p:nvPr>
        </p:nvSpPr>
        <p:spPr/>
        <p:txBody>
          <a:bodyPr/>
          <a:lstStyle/>
          <a:p>
            <a:r>
              <a:rPr lang="en-US" altLang="en-US" smtClean="0"/>
              <a:t>VISUALIZE DATA AS AN IMAGE</a:t>
            </a:r>
          </a:p>
        </p:txBody>
      </p:sp>
      <p:graphicFrame>
        <p:nvGraphicFramePr>
          <p:cNvPr id="6" name="Table 5"/>
          <p:cNvGraphicFramePr>
            <a:graphicFrameLocks noGrp="1"/>
          </p:cNvGraphicFramePr>
          <p:nvPr/>
        </p:nvGraphicFramePr>
        <p:xfrm>
          <a:off x="5116513" y="1860550"/>
          <a:ext cx="3138485" cy="1112838"/>
        </p:xfrm>
        <a:graphic>
          <a:graphicData uri="http://schemas.openxmlformats.org/drawingml/2006/table">
            <a:tbl>
              <a:tblPr firstRow="1" bandRow="1">
                <a:tableStyleId>{5940675A-B579-460E-94D1-54222C63F5DA}</a:tableStyleId>
              </a:tblPr>
              <a:tblGrid>
                <a:gridCol w="627697"/>
                <a:gridCol w="627697"/>
                <a:gridCol w="627697"/>
                <a:gridCol w="627697"/>
                <a:gridCol w="627697"/>
              </a:tblGrid>
              <a:tr h="370946">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1</a:t>
                      </a:r>
                      <a:endParaRPr lang="en-US" sz="1800" dirty="0"/>
                    </a:p>
                  </a:txBody>
                  <a:tcPr marL="91450" marR="91450" marT="45733" marB="45733"/>
                </a:tc>
                <a:tc>
                  <a:txBody>
                    <a:bodyPr/>
                    <a:lstStyle/>
                    <a:p>
                      <a:pPr algn="ctr"/>
                      <a:endParaRPr lang="en-US" sz="1800" dirty="0"/>
                    </a:p>
                  </a:txBody>
                  <a:tcPr marL="91450" marR="91450" marT="45733" marB="45733"/>
                </a:tc>
                <a:tc>
                  <a:txBody>
                    <a:bodyPr/>
                    <a:lstStyle/>
                    <a:p>
                      <a:pPr algn="ctr"/>
                      <a:r>
                        <a:rPr lang="en-US" sz="1800" dirty="0" smtClean="0"/>
                        <a:t>254</a:t>
                      </a:r>
                      <a:endParaRPr lang="en-US" sz="1800" dirty="0"/>
                    </a:p>
                  </a:txBody>
                  <a:tcPr marL="91450" marR="91450" marT="45733" marB="45733"/>
                </a:tc>
                <a:tc>
                  <a:txBody>
                    <a:bodyPr/>
                    <a:lstStyle/>
                    <a:p>
                      <a:pPr algn="ctr"/>
                      <a:r>
                        <a:rPr lang="en-US" sz="1800" dirty="0" smtClean="0"/>
                        <a:t>255</a:t>
                      </a:r>
                      <a:endParaRPr lang="en-US" sz="1800" dirty="0"/>
                    </a:p>
                  </a:txBody>
                  <a:tcPr marL="91450" marR="91450" marT="45733" marB="45733"/>
                </a:tc>
              </a:tr>
              <a:tr h="370946">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1</a:t>
                      </a:r>
                      <a:endParaRPr lang="en-US" sz="1800" dirty="0"/>
                    </a:p>
                  </a:txBody>
                  <a:tcPr marL="91450" marR="91450" marT="45733" marB="45733"/>
                </a:tc>
                <a:tc>
                  <a:txBody>
                    <a:bodyPr/>
                    <a:lstStyle/>
                    <a:p>
                      <a:pPr algn="ctr"/>
                      <a:r>
                        <a:rPr lang="en-US" sz="1800" dirty="0" smtClean="0"/>
                        <a:t>…</a:t>
                      </a:r>
                      <a:endParaRPr lang="en-US" sz="1800" dirty="0"/>
                    </a:p>
                  </a:txBody>
                  <a:tcPr marL="91450" marR="91450" marT="45733" marB="45733"/>
                </a:tc>
                <a:tc>
                  <a:txBody>
                    <a:bodyPr/>
                    <a:lstStyle/>
                    <a:p>
                      <a:pPr algn="ctr"/>
                      <a:r>
                        <a:rPr lang="en-US" sz="1800" dirty="0" smtClean="0"/>
                        <a:t>254</a:t>
                      </a:r>
                      <a:endParaRPr lang="en-US" sz="1800" dirty="0"/>
                    </a:p>
                  </a:txBody>
                  <a:tcPr marL="91450" marR="91450" marT="45733" marB="45733"/>
                </a:tc>
                <a:tc>
                  <a:txBody>
                    <a:bodyPr/>
                    <a:lstStyle/>
                    <a:p>
                      <a:pPr algn="ctr"/>
                      <a:r>
                        <a:rPr lang="en-US" sz="1800" dirty="0" smtClean="0"/>
                        <a:t>255</a:t>
                      </a:r>
                      <a:endParaRPr lang="en-US" sz="1800" dirty="0"/>
                    </a:p>
                  </a:txBody>
                  <a:tcPr marL="91450" marR="91450" marT="45733" marB="45733"/>
                </a:tc>
              </a:tr>
              <a:tr h="370946">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1</a:t>
                      </a:r>
                      <a:endParaRPr lang="en-US" sz="1800" dirty="0"/>
                    </a:p>
                  </a:txBody>
                  <a:tcPr marL="91450" marR="91450" marT="45733" marB="45733"/>
                </a:tc>
                <a:tc>
                  <a:txBody>
                    <a:bodyPr/>
                    <a:lstStyle/>
                    <a:p>
                      <a:pPr algn="ctr"/>
                      <a:endParaRPr lang="en-US" sz="1800" dirty="0"/>
                    </a:p>
                  </a:txBody>
                  <a:tcPr marL="91450" marR="91450" marT="45733" marB="45733"/>
                </a:tc>
                <a:tc>
                  <a:txBody>
                    <a:bodyPr/>
                    <a:lstStyle/>
                    <a:p>
                      <a:pPr algn="ctr"/>
                      <a:r>
                        <a:rPr lang="en-US" sz="1800" dirty="0" smtClean="0"/>
                        <a:t>254</a:t>
                      </a:r>
                      <a:endParaRPr lang="en-US" sz="1800" dirty="0"/>
                    </a:p>
                  </a:txBody>
                  <a:tcPr marL="91450" marR="91450" marT="45733" marB="45733"/>
                </a:tc>
                <a:tc>
                  <a:txBody>
                    <a:bodyPr/>
                    <a:lstStyle/>
                    <a:p>
                      <a:pPr algn="ctr"/>
                      <a:r>
                        <a:rPr lang="en-US" sz="1800" dirty="0" smtClean="0"/>
                        <a:t>255</a:t>
                      </a:r>
                      <a:endParaRPr lang="en-US" sz="1800" dirty="0"/>
                    </a:p>
                  </a:txBody>
                  <a:tcPr marL="91450" marR="91450" marT="45733" marB="45733"/>
                </a:tc>
              </a:tr>
            </a:tbl>
          </a:graphicData>
        </a:graphic>
      </p:graphicFrame>
      <p:sp>
        <p:nvSpPr>
          <p:cNvPr id="52254" name="TextBox 6"/>
          <p:cNvSpPr txBox="1">
            <a:spLocks noChangeArrowheads="1"/>
          </p:cNvSpPr>
          <p:nvPr/>
        </p:nvSpPr>
        <p:spPr bwMode="auto">
          <a:xfrm>
            <a:off x="8229600" y="1662113"/>
            <a:ext cx="325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800">
                <a:latin typeface="Arial" pitchFamily="34" charset="0"/>
              </a:rPr>
              <a:t>T</a:t>
            </a:r>
            <a:endParaRPr lang="en-US" altLang="en-US">
              <a:latin typeface="Arial" pitchFamily="34" charset="0"/>
            </a:endParaRPr>
          </a:p>
        </p:txBody>
      </p:sp>
      <p:graphicFrame>
        <p:nvGraphicFramePr>
          <p:cNvPr id="8" name="Table 7"/>
          <p:cNvGraphicFramePr>
            <a:graphicFrameLocks noGrp="1"/>
          </p:cNvGraphicFramePr>
          <p:nvPr/>
        </p:nvGraphicFramePr>
        <p:xfrm>
          <a:off x="5037138" y="3340100"/>
          <a:ext cx="3138485" cy="1112838"/>
        </p:xfrm>
        <a:graphic>
          <a:graphicData uri="http://schemas.openxmlformats.org/drawingml/2006/table">
            <a:tbl>
              <a:tblPr firstRow="1" bandRow="1">
                <a:tableStyleId>{5940675A-B579-460E-94D1-54222C63F5DA}</a:tableStyleId>
              </a:tblPr>
              <a:tblGrid>
                <a:gridCol w="627697"/>
                <a:gridCol w="627697"/>
                <a:gridCol w="627697"/>
                <a:gridCol w="627697"/>
                <a:gridCol w="627697"/>
              </a:tblGrid>
              <a:tr h="370946">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0</a:t>
                      </a:r>
                      <a:endParaRPr lang="en-US" sz="1800" dirty="0"/>
                    </a:p>
                  </a:txBody>
                  <a:tcPr marL="91450" marR="91450" marT="45733" marB="45733"/>
                </a:tc>
                <a:tc>
                  <a:txBody>
                    <a:bodyPr/>
                    <a:lstStyle/>
                    <a:p>
                      <a:pPr algn="ctr"/>
                      <a:endParaRPr lang="en-US" sz="1800" dirty="0"/>
                    </a:p>
                  </a:txBody>
                  <a:tcPr marL="91450" marR="91450" marT="45733" marB="45733"/>
                </a:tc>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0</a:t>
                      </a:r>
                      <a:endParaRPr lang="en-US" sz="1800" dirty="0"/>
                    </a:p>
                  </a:txBody>
                  <a:tcPr marL="91450" marR="91450" marT="45733" marB="45733"/>
                </a:tc>
              </a:tr>
              <a:tr h="370946">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1</a:t>
                      </a:r>
                      <a:endParaRPr lang="en-US" sz="1800" dirty="0"/>
                    </a:p>
                  </a:txBody>
                  <a:tcPr marL="91450" marR="91450" marT="45733" marB="45733"/>
                </a:tc>
                <a:tc>
                  <a:txBody>
                    <a:bodyPr/>
                    <a:lstStyle/>
                    <a:p>
                      <a:pPr algn="ctr"/>
                      <a:r>
                        <a:rPr lang="en-US" sz="1800" dirty="0" smtClean="0"/>
                        <a:t>…</a:t>
                      </a:r>
                      <a:endParaRPr lang="en-US" sz="1800" dirty="0"/>
                    </a:p>
                  </a:txBody>
                  <a:tcPr marL="91450" marR="91450" marT="45733" marB="45733"/>
                </a:tc>
                <a:tc>
                  <a:txBody>
                    <a:bodyPr/>
                    <a:lstStyle/>
                    <a:p>
                      <a:pPr algn="ctr"/>
                      <a:r>
                        <a:rPr lang="en-US" sz="1800" dirty="0" smtClean="0"/>
                        <a:t>254</a:t>
                      </a:r>
                      <a:endParaRPr lang="en-US" sz="1800" dirty="0"/>
                    </a:p>
                  </a:txBody>
                  <a:tcPr marL="91450" marR="91450" marT="45733" marB="45733"/>
                </a:tc>
                <a:tc>
                  <a:txBody>
                    <a:bodyPr/>
                    <a:lstStyle/>
                    <a:p>
                      <a:pPr algn="ctr"/>
                      <a:r>
                        <a:rPr lang="en-US" sz="1800" dirty="0" smtClean="0"/>
                        <a:t>255</a:t>
                      </a:r>
                      <a:endParaRPr lang="en-US" sz="1800" dirty="0"/>
                    </a:p>
                  </a:txBody>
                  <a:tcPr marL="91450" marR="91450" marT="45733" marB="45733"/>
                </a:tc>
              </a:tr>
              <a:tr h="370946">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0</a:t>
                      </a:r>
                      <a:endParaRPr lang="en-US" sz="1800" dirty="0"/>
                    </a:p>
                  </a:txBody>
                  <a:tcPr marL="91450" marR="91450" marT="45733" marB="45733"/>
                </a:tc>
                <a:tc>
                  <a:txBody>
                    <a:bodyPr/>
                    <a:lstStyle/>
                    <a:p>
                      <a:pPr algn="ctr"/>
                      <a:endParaRPr lang="en-US" sz="1800" dirty="0"/>
                    </a:p>
                  </a:txBody>
                  <a:tcPr marL="91450" marR="91450" marT="45733" marB="45733"/>
                </a:tc>
                <a:tc>
                  <a:txBody>
                    <a:bodyPr/>
                    <a:lstStyle/>
                    <a:p>
                      <a:pPr algn="ctr"/>
                      <a:r>
                        <a:rPr lang="en-US" sz="1800" dirty="0" smtClean="0"/>
                        <a:t>0</a:t>
                      </a:r>
                      <a:endParaRPr lang="en-US" sz="1800" dirty="0"/>
                    </a:p>
                  </a:txBody>
                  <a:tcPr marL="91450" marR="91450" marT="45733" marB="45733"/>
                </a:tc>
                <a:tc>
                  <a:txBody>
                    <a:bodyPr/>
                    <a:lstStyle/>
                    <a:p>
                      <a:pPr algn="ctr"/>
                      <a:r>
                        <a:rPr lang="en-US" sz="1800" dirty="0" smtClean="0"/>
                        <a:t>0</a:t>
                      </a:r>
                      <a:endParaRPr lang="en-US" sz="1800" dirty="0"/>
                    </a:p>
                  </a:txBody>
                  <a:tcPr marL="91450" marR="91450" marT="45733" marB="45733"/>
                </a:tc>
              </a:tr>
            </a:tbl>
          </a:graphicData>
        </a:graphic>
      </p:graphicFrame>
      <p:sp>
        <p:nvSpPr>
          <p:cNvPr id="52281" name="TextBox 8"/>
          <p:cNvSpPr txBox="1">
            <a:spLocks noChangeArrowheads="1"/>
          </p:cNvSpPr>
          <p:nvPr/>
        </p:nvSpPr>
        <p:spPr bwMode="auto">
          <a:xfrm>
            <a:off x="8150225" y="3140075"/>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800">
                <a:latin typeface="Arial" pitchFamily="34" charset="0"/>
              </a:rPr>
              <a:t>T</a:t>
            </a:r>
            <a:endParaRPr lang="en-US" altLang="en-US">
              <a:latin typeface="Arial" pitchFamily="34" charset="0"/>
            </a:endParaRPr>
          </a:p>
        </p:txBody>
      </p:sp>
      <p:pic>
        <p:nvPicPr>
          <p:cNvPr id="52282" name="Picture 2" descr="D:\SFU\Work &amp; Co-op\ENSC180 - Course development\Plotting\imagesc_example_green..emf"/>
          <p:cNvPicPr>
            <a:picLocks noChangeAspect="1" noChangeArrowheads="1"/>
          </p:cNvPicPr>
          <p:nvPr/>
        </p:nvPicPr>
        <p:blipFill>
          <a:blip r:embed="rId2">
            <a:extLst>
              <a:ext uri="{28A0092B-C50C-407E-A947-70E740481C1C}">
                <a14:useLocalDpi xmlns:a14="http://schemas.microsoft.com/office/drawing/2010/main" val="0"/>
              </a:ext>
            </a:extLst>
          </a:blip>
          <a:srcRect l="8900" r="7709"/>
          <a:stretch>
            <a:fillRect/>
          </a:stretch>
        </p:blipFill>
        <p:spPr bwMode="auto">
          <a:xfrm>
            <a:off x="5010150" y="4673600"/>
            <a:ext cx="3297238"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125538"/>
            <a:ext cx="7772400" cy="730250"/>
          </a:xfrm>
        </p:spPr>
        <p:txBody>
          <a:bodyPr/>
          <a:lstStyle/>
          <a:p>
            <a:pPr>
              <a:spcAft>
                <a:spcPts val="0"/>
              </a:spcAft>
              <a:defRPr/>
            </a:pPr>
            <a:r>
              <a:rPr lang="en-GB" b="1" i="1" u="sng" dirty="0" smtClean="0">
                <a:solidFill>
                  <a:srgbClr val="7030A0"/>
                </a:solidFill>
                <a:effectLst>
                  <a:outerShdw blurRad="38100" dist="38100" dir="2700000" algn="tl">
                    <a:srgbClr val="000000">
                      <a:alpha val="43137"/>
                    </a:srgbClr>
                  </a:outerShdw>
                </a:effectLst>
              </a:rPr>
              <a:t>Handle = the part by which a thing is held, carried, or controlled.</a:t>
            </a:r>
          </a:p>
          <a:p>
            <a:pPr>
              <a:defRPr/>
            </a:pPr>
            <a:endParaRPr lang="en-GB" b="1" i="1" dirty="0"/>
          </a:p>
        </p:txBody>
      </p:sp>
      <p:sp>
        <p:nvSpPr>
          <p:cNvPr id="16387" name="Titolo 2"/>
          <p:cNvSpPr>
            <a:spLocks noGrp="1"/>
          </p:cNvSpPr>
          <p:nvPr>
            <p:ph type="title"/>
          </p:nvPr>
        </p:nvSpPr>
        <p:spPr/>
        <p:txBody>
          <a:bodyPr/>
          <a:lstStyle/>
          <a:p>
            <a:r>
              <a:rPr lang="it-IT" altLang="en-US" dirty="0" smtClean="0"/>
              <a:t>WHAT IS A HANDLE?</a:t>
            </a:r>
            <a:endParaRPr lang="en-GB" altLang="en-US" dirty="0" smtClean="0"/>
          </a:p>
        </p:txBody>
      </p:sp>
      <p:pic>
        <p:nvPicPr>
          <p:cNvPr id="16388" name="Picture 2" descr="https://encrypted-tbn0.gstatic.com/images?q=tbn:ANd9GcSTH5Uha_p7oZ0luMnvfquiGCp7EBeTB9LnODl7LVG5Y9twy1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1988" y="1512888"/>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egnaposto contenuto 1"/>
          <p:cNvSpPr txBox="1">
            <a:spLocks/>
          </p:cNvSpPr>
          <p:nvPr/>
        </p:nvSpPr>
        <p:spPr bwMode="auto">
          <a:xfrm>
            <a:off x="174625" y="3114020"/>
            <a:ext cx="84582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spcAft>
                <a:spcPts val="0"/>
              </a:spcAft>
              <a:defRPr/>
            </a:pPr>
            <a:endParaRPr lang="en-GB" sz="1800" i="1" kern="0" dirty="0" smtClean="0"/>
          </a:p>
          <a:p>
            <a:pPr marL="0" indent="0">
              <a:spcAft>
                <a:spcPts val="0"/>
              </a:spcAft>
              <a:buFont typeface="Arial" pitchFamily="34" charset="0"/>
              <a:buChar char="•"/>
              <a:defRPr/>
            </a:pPr>
            <a:r>
              <a:rPr lang="en-CA" sz="1600" dirty="0" smtClean="0">
                <a:cs typeface="Courier New" pitchFamily="49" charset="0"/>
              </a:rPr>
              <a:t> In MATLAB, a Handle is a Data Type, used to “Address”, or “Reference” an object. We can think of it as a fishing Rod, that allows us to “catch” and “Control” the given object</a:t>
            </a:r>
            <a:endParaRPr lang="en-GB" sz="1800" i="1" kern="0" dirty="0" smtClean="0"/>
          </a:p>
          <a:p>
            <a:pPr algn="ctr">
              <a:defRPr/>
            </a:pPr>
            <a:endParaRPr lang="en-GB" sz="1800" b="1" i="1" kern="0" dirty="0"/>
          </a:p>
        </p:txBody>
      </p:sp>
      <p:pic>
        <p:nvPicPr>
          <p:cNvPr id="1639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713" y="4281488"/>
            <a:ext cx="1717675" cy="179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US" sz="1600" dirty="0" smtClean="0"/>
              <a:t> </a:t>
            </a:r>
            <a:r>
              <a:rPr lang="en-US" sz="1600" dirty="0" smtClean="0">
                <a:latin typeface="Courier New" pitchFamily="49" charset="0"/>
                <a:cs typeface="Courier New" pitchFamily="49" charset="0"/>
              </a:rPr>
              <a:t>stairs(</a:t>
            </a:r>
            <a:r>
              <a:rPr lang="en-US" sz="1600" i="1" dirty="0" err="1" smtClean="0">
                <a:latin typeface="Courier New" pitchFamily="49" charset="0"/>
                <a:cs typeface="Courier New" pitchFamily="49" charset="0"/>
              </a:rPr>
              <a:t>x</a:t>
            </a:r>
            <a:r>
              <a:rPr lang="en-US" sz="1600" dirty="0" err="1" smtClean="0">
                <a:latin typeface="Courier New" pitchFamily="49" charset="0"/>
                <a:cs typeface="Courier New" pitchFamily="49" charset="0"/>
              </a:rPr>
              <a:t>,</a:t>
            </a:r>
            <a:r>
              <a:rPr lang="en-US" sz="1600" i="1" dirty="0" err="1" smtClean="0">
                <a:latin typeface="Courier New" pitchFamily="49" charset="0"/>
                <a:cs typeface="Courier New" pitchFamily="49" charset="0"/>
              </a:rPr>
              <a:t>y</a:t>
            </a:r>
            <a:r>
              <a:rPr lang="en-US" sz="1600" dirty="0" smtClean="0">
                <a:latin typeface="Courier New" pitchFamily="49" charset="0"/>
                <a:cs typeface="Courier New" pitchFamily="49" charset="0"/>
              </a:rPr>
              <a:t>)</a:t>
            </a:r>
            <a:r>
              <a:rPr lang="en-US" sz="1600" dirty="0" smtClean="0"/>
              <a:t> draws a </a:t>
            </a:r>
            <a:r>
              <a:rPr lang="en-US" sz="1600" dirty="0" err="1" smtClean="0"/>
              <a:t>stairstep</a:t>
            </a:r>
            <a:r>
              <a:rPr lang="en-US" sz="1600" dirty="0" smtClean="0"/>
              <a:t> graph of the elements in </a:t>
            </a:r>
            <a:r>
              <a:rPr lang="en-US" sz="1600" i="1" dirty="0" smtClean="0">
                <a:latin typeface="Courier New" pitchFamily="49" charset="0"/>
                <a:cs typeface="Courier New" pitchFamily="49" charset="0"/>
              </a:rPr>
              <a:t>y</a:t>
            </a:r>
            <a:r>
              <a:rPr lang="en-US" sz="1600" dirty="0" smtClean="0"/>
              <a:t> at for each corresponding location specified in </a:t>
            </a:r>
            <a:r>
              <a:rPr lang="en-US" sz="1600" i="1" dirty="0" smtClean="0">
                <a:latin typeface="Courier New" pitchFamily="49" charset="0"/>
                <a:cs typeface="Courier New" pitchFamily="49" charset="0"/>
              </a:rPr>
              <a:t>x</a:t>
            </a:r>
            <a:r>
              <a:rPr lang="en-US" sz="1600" dirty="0" smtClean="0"/>
              <a:t>.</a:t>
            </a:r>
          </a:p>
          <a:p>
            <a:pPr marL="0" indent="0">
              <a:spcAft>
                <a:spcPts val="1200"/>
              </a:spcAft>
              <a:buFont typeface="Arial" pitchFamily="34" charset="0"/>
              <a:buChar char="•"/>
              <a:defRPr/>
            </a:pPr>
            <a:r>
              <a:rPr lang="en-US" sz="1600" dirty="0" smtClean="0"/>
              <a:t> </a:t>
            </a:r>
            <a:r>
              <a:rPr lang="en-US" sz="1600" dirty="0" smtClean="0">
                <a:latin typeface="Courier New" pitchFamily="49" charset="0"/>
                <a:cs typeface="Courier New" pitchFamily="49" charset="0"/>
              </a:rPr>
              <a:t>stem(</a:t>
            </a:r>
            <a:r>
              <a:rPr lang="en-US" sz="1600" i="1" dirty="0" err="1" smtClean="0">
                <a:latin typeface="Courier New" pitchFamily="49" charset="0"/>
                <a:cs typeface="Courier New" pitchFamily="49" charset="0"/>
              </a:rPr>
              <a:t>x</a:t>
            </a:r>
            <a:r>
              <a:rPr lang="en-US" sz="1600" dirty="0" err="1" smtClean="0">
                <a:latin typeface="Courier New" pitchFamily="49" charset="0"/>
                <a:cs typeface="Courier New" pitchFamily="49" charset="0"/>
              </a:rPr>
              <a:t>,</a:t>
            </a:r>
            <a:r>
              <a:rPr lang="en-US" sz="1600" i="1" dirty="0" err="1" smtClean="0">
                <a:latin typeface="Courier New" pitchFamily="49" charset="0"/>
                <a:cs typeface="Courier New" pitchFamily="49" charset="0"/>
              </a:rPr>
              <a:t>y</a:t>
            </a:r>
            <a:r>
              <a:rPr lang="en-US" sz="1600" dirty="0" smtClean="0">
                <a:latin typeface="Courier New" pitchFamily="49" charset="0"/>
                <a:cs typeface="Courier New" pitchFamily="49" charset="0"/>
              </a:rPr>
              <a:t>)</a:t>
            </a:r>
            <a:r>
              <a:rPr lang="en-US" sz="1600" dirty="0" smtClean="0"/>
              <a:t> plots the data </a:t>
            </a:r>
            <a:r>
              <a:rPr lang="en-US" sz="1600" i="1" dirty="0" smtClean="0">
                <a:latin typeface="Courier New" pitchFamily="49" charset="0"/>
                <a:cs typeface="Courier New" pitchFamily="49" charset="0"/>
              </a:rPr>
              <a:t>y</a:t>
            </a:r>
            <a:r>
              <a:rPr lang="en-US" sz="1600" dirty="0" smtClean="0"/>
              <a:t> as a stem that extends to the x-axis. The values of </a:t>
            </a:r>
            <a:r>
              <a:rPr lang="en-US" sz="1600" i="1" dirty="0" smtClean="0">
                <a:latin typeface="Courier New" pitchFamily="49" charset="0"/>
                <a:cs typeface="Courier New" pitchFamily="49" charset="0"/>
              </a:rPr>
              <a:t>y</a:t>
            </a:r>
            <a:r>
              <a:rPr lang="en-US" sz="1600" dirty="0" smtClean="0"/>
              <a:t> are indicated by circles that terminate each stem.</a:t>
            </a:r>
          </a:p>
          <a:p>
            <a:pPr marL="0" indent="0">
              <a:spcAft>
                <a:spcPts val="1200"/>
              </a:spcAft>
              <a:buFont typeface="Arial" pitchFamily="34" charset="0"/>
              <a:buChar char="•"/>
              <a:defRPr/>
            </a:pPr>
            <a:r>
              <a:rPr lang="en-US" sz="1600" dirty="0" smtClean="0"/>
              <a:t> If </a:t>
            </a:r>
            <a:r>
              <a:rPr lang="en-US" sz="1600" i="1" dirty="0" smtClean="0">
                <a:latin typeface="Courier New" pitchFamily="49" charset="0"/>
                <a:cs typeface="Courier New" pitchFamily="49" charset="0"/>
              </a:rPr>
              <a:t>x</a:t>
            </a:r>
            <a:r>
              <a:rPr lang="en-US" sz="1600" dirty="0" smtClean="0"/>
              <a:t> is not specified for either function, then </a:t>
            </a:r>
            <a:r>
              <a:rPr lang="en-US" sz="1600" i="1" dirty="0" smtClean="0">
                <a:latin typeface="Courier New" pitchFamily="49" charset="0"/>
                <a:cs typeface="Courier New" pitchFamily="49" charset="0"/>
              </a:rPr>
              <a:t>x</a:t>
            </a:r>
            <a:r>
              <a:rPr lang="en-US" sz="1600" dirty="0" smtClean="0">
                <a:latin typeface="Courier New" pitchFamily="49" charset="0"/>
                <a:cs typeface="Courier New" pitchFamily="49" charset="0"/>
              </a:rPr>
              <a:t> = 1:length(</a:t>
            </a:r>
            <a:r>
              <a:rPr lang="en-US" sz="1600" i="1" dirty="0" smtClean="0">
                <a:latin typeface="Courier New" pitchFamily="49" charset="0"/>
                <a:cs typeface="Courier New" pitchFamily="49" charset="0"/>
              </a:rPr>
              <a:t>y</a:t>
            </a:r>
            <a:r>
              <a:rPr lang="en-US" sz="1600" dirty="0" smtClean="0">
                <a:latin typeface="Courier New" pitchFamily="49" charset="0"/>
                <a:cs typeface="Courier New" pitchFamily="49" charset="0"/>
              </a:rPr>
              <a:t>)</a:t>
            </a:r>
            <a:r>
              <a:rPr lang="en-US" sz="1600" dirty="0" smtClean="0"/>
              <a:t>.</a:t>
            </a:r>
          </a:p>
          <a:p>
            <a:pPr>
              <a:defRPr/>
            </a:pPr>
            <a:r>
              <a:rPr lang="en-US" sz="1600" dirty="0" smtClean="0">
                <a:latin typeface="Courier New" pitchFamily="49" charset="0"/>
                <a:cs typeface="Courier New" pitchFamily="49" charset="0"/>
              </a:rPr>
              <a:t>figure</a:t>
            </a:r>
          </a:p>
          <a:p>
            <a:pPr>
              <a:defRPr/>
            </a:pPr>
            <a:r>
              <a:rPr lang="en-US" sz="1600" dirty="0" smtClean="0">
                <a:latin typeface="Courier New" pitchFamily="49" charset="0"/>
                <a:cs typeface="Courier New" pitchFamily="49" charset="0"/>
              </a:rPr>
              <a:t>x = </a:t>
            </a:r>
            <a:r>
              <a:rPr lang="en-US" sz="1600" dirty="0" err="1" smtClean="0">
                <a:latin typeface="Courier New" pitchFamily="49" charset="0"/>
                <a:cs typeface="Courier New" pitchFamily="49" charset="0"/>
              </a:rPr>
              <a:t>linspace</a:t>
            </a:r>
            <a:r>
              <a:rPr lang="en-US" sz="1600" dirty="0" smtClean="0">
                <a:latin typeface="Courier New" pitchFamily="49" charset="0"/>
                <a:cs typeface="Courier New" pitchFamily="49" charset="0"/>
              </a:rPr>
              <a:t>(0, 4*pi, 40);</a:t>
            </a:r>
          </a:p>
          <a:p>
            <a:pPr>
              <a:defRPr/>
            </a:pPr>
            <a:r>
              <a:rPr lang="en-US" sz="1600" dirty="0" smtClean="0">
                <a:latin typeface="Courier New" pitchFamily="49" charset="0"/>
                <a:cs typeface="Courier New" pitchFamily="49" charset="0"/>
              </a:rPr>
              <a:t>y = sin(x);</a:t>
            </a:r>
          </a:p>
          <a:p>
            <a:pPr>
              <a:defRPr/>
            </a:pPr>
            <a:r>
              <a:rPr lang="en-US" sz="1600" dirty="0" smtClean="0">
                <a:latin typeface="Courier New" pitchFamily="49" charset="0"/>
                <a:cs typeface="Courier New" pitchFamily="49" charset="0"/>
              </a:rPr>
              <a:t>stairs(y)</a:t>
            </a:r>
          </a:p>
          <a:p>
            <a:pPr>
              <a:defRPr/>
            </a:pPr>
            <a:r>
              <a:rPr lang="en-US" sz="1600" dirty="0" smtClean="0">
                <a:latin typeface="Courier New" pitchFamily="49" charset="0"/>
                <a:cs typeface="Courier New" pitchFamily="49" charset="0"/>
              </a:rPr>
              <a:t> </a:t>
            </a:r>
          </a:p>
          <a:p>
            <a:pPr>
              <a:defRPr/>
            </a:pPr>
            <a:r>
              <a:rPr lang="en-US" sz="1600" dirty="0" smtClean="0">
                <a:latin typeface="Courier New" pitchFamily="49" charset="0"/>
                <a:cs typeface="Courier New" pitchFamily="49" charset="0"/>
              </a:rPr>
              <a:t>figure</a:t>
            </a:r>
          </a:p>
          <a:p>
            <a:pPr>
              <a:defRPr/>
            </a:pPr>
            <a:r>
              <a:rPr lang="en-US" sz="1600" dirty="0" smtClean="0">
                <a:latin typeface="Courier New" pitchFamily="49" charset="0"/>
                <a:cs typeface="Courier New" pitchFamily="49" charset="0"/>
              </a:rPr>
              <a:t>stem(y)</a:t>
            </a:r>
          </a:p>
          <a:p>
            <a:pPr>
              <a:defRPr/>
            </a:pPr>
            <a:endParaRPr lang="en-US" sz="1600" dirty="0" smtClean="0"/>
          </a:p>
          <a:p>
            <a:pPr marL="0" indent="0">
              <a:spcAft>
                <a:spcPts val="1200"/>
              </a:spcAft>
              <a:defRPr/>
            </a:pPr>
            <a:endParaRPr lang="en-US" sz="1600" dirty="0"/>
          </a:p>
        </p:txBody>
      </p:sp>
      <p:sp>
        <p:nvSpPr>
          <p:cNvPr id="53251" name="Title 2"/>
          <p:cNvSpPr>
            <a:spLocks noGrp="1"/>
          </p:cNvSpPr>
          <p:nvPr>
            <p:ph type="title"/>
          </p:nvPr>
        </p:nvSpPr>
        <p:spPr/>
        <p:txBody>
          <a:bodyPr/>
          <a:lstStyle/>
          <a:p>
            <a:r>
              <a:rPr lang="en-US" altLang="en-US" smtClean="0"/>
              <a:t>STEM AND PIECEWISE PLOTS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53253" name="Picture 3" descr="D:\SFU\Work &amp; Co-op\ENSC180 - Course development\Plotting\stem_example.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7213" y="4056063"/>
            <a:ext cx="26606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4" descr="D:\SFU\Work &amp; Co-op\ENSC180 - Course development\Plotting\stairs_example.e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4825" y="4056063"/>
            <a:ext cx="26606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1"/>
          <p:cNvSpPr>
            <a:spLocks noGrp="1"/>
          </p:cNvSpPr>
          <p:nvPr>
            <p:ph idx="1"/>
          </p:nvPr>
        </p:nvSpPr>
        <p:spPr/>
        <p:txBody>
          <a:bodyPr/>
          <a:lstStyle/>
          <a:p>
            <a:r>
              <a:rPr lang="en-US" altLang="en-US" sz="1600" b="1" smtClean="0"/>
              <a:t>[1]</a:t>
            </a:r>
            <a:r>
              <a:rPr lang="en-US" altLang="en-US" sz="1600" smtClean="0"/>
              <a:t> MathWorks. (2013). “Setting the Viewpoint with Azimuth and Elevation” [Online]. Available: </a:t>
            </a:r>
            <a:r>
              <a:rPr lang="en-US" altLang="en-US" sz="1600" smtClean="0">
                <a:hlinkClick r:id="rId2"/>
              </a:rPr>
              <a:t>http://www.mathworks.com/help/matlab/visualize/setting-the-viewpoint-with-azimuth-and-elevation.html</a:t>
            </a:r>
            <a:r>
              <a:rPr lang="en-US" altLang="en-US" sz="1600" smtClean="0"/>
              <a:t> [Accessed Sep. 30, 2013].</a:t>
            </a:r>
            <a:endParaRPr lang="en-US" altLang="en-US" sz="1600" b="1" smtClean="0"/>
          </a:p>
        </p:txBody>
      </p:sp>
      <p:sp>
        <p:nvSpPr>
          <p:cNvPr id="54275" name="Title 2"/>
          <p:cNvSpPr>
            <a:spLocks noGrp="1"/>
          </p:cNvSpPr>
          <p:nvPr>
            <p:ph type="title"/>
          </p:nvPr>
        </p:nvSpPr>
        <p:spPr/>
        <p:txBody>
          <a:bodyPr/>
          <a:lstStyle/>
          <a:p>
            <a:r>
              <a:rPr lang="en-US" altLang="en-US" smtClean="0"/>
              <a:t>BIBLIOGRAPHY</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93663" y="1143814"/>
            <a:ext cx="8701087" cy="2828925"/>
          </a:xfrm>
        </p:spPr>
        <p:txBody>
          <a:bodyPr/>
          <a:lstStyle/>
          <a:p>
            <a:pPr>
              <a:buFont typeface="Arial" panose="020B0604020202020204" pitchFamily="34" charset="0"/>
              <a:buChar char="•"/>
              <a:defRPr/>
            </a:pPr>
            <a:r>
              <a:rPr lang="en-US" dirty="0" smtClean="0"/>
              <a:t>Let’s define a function f in two different ways: </a:t>
            </a:r>
            <a:endParaRPr lang="en-US" altLang="en-US" dirty="0" smtClean="0">
              <a:latin typeface="Courier New" pitchFamily="49" charset="0"/>
              <a:cs typeface="Courier New" pitchFamily="49" charset="0"/>
            </a:endParaRPr>
          </a:p>
          <a:p>
            <a:pPr marL="0" indent="0">
              <a:defRPr/>
            </a:pPr>
            <a:r>
              <a:rPr lang="en-US" altLang="en-US" dirty="0" smtClean="0">
                <a:latin typeface="Courier New" pitchFamily="49" charset="0"/>
                <a:cs typeface="Courier New" pitchFamily="49" charset="0"/>
              </a:rPr>
              <a:t>&gt;&gt; x=1:1:10</a:t>
            </a:r>
          </a:p>
          <a:p>
            <a:pPr marL="0" indent="0">
              <a:defRPr/>
            </a:pPr>
            <a:r>
              <a:rPr lang="en-US" altLang="en-US" dirty="0" smtClean="0">
                <a:latin typeface="Courier New" pitchFamily="49" charset="0"/>
                <a:cs typeface="Courier New" pitchFamily="49" charset="0"/>
              </a:rPr>
              <a:t>&gt;&gt; f1 = @(x) x.^2; % This is a Handle</a:t>
            </a:r>
          </a:p>
          <a:p>
            <a:pPr marL="0" indent="0">
              <a:defRPr/>
            </a:pPr>
            <a:r>
              <a:rPr lang="en-US" altLang="en-US" dirty="0" smtClean="0">
                <a:latin typeface="Courier New" pitchFamily="49" charset="0"/>
                <a:cs typeface="Courier New" pitchFamily="49" charset="0"/>
              </a:rPr>
              <a:t>&gt;&gt; f2 = x.^2;      % This is a vector</a:t>
            </a:r>
          </a:p>
          <a:p>
            <a:pPr marL="0" indent="0">
              <a:defRPr/>
            </a:pPr>
            <a:r>
              <a:rPr lang="en-US" altLang="en-US" dirty="0" smtClean="0">
                <a:latin typeface="Courier New" pitchFamily="49" charset="0"/>
                <a:cs typeface="Courier New" pitchFamily="49" charset="0"/>
              </a:rPr>
              <a:t>&gt;&gt; x=1:1000:10000       </a:t>
            </a:r>
          </a:p>
          <a:p>
            <a:pPr marL="0" indent="0">
              <a:defRPr/>
            </a:pPr>
            <a:r>
              <a:rPr lang="en-US" altLang="en-US" dirty="0" smtClean="0">
                <a:latin typeface="Courier New" pitchFamily="49" charset="0"/>
                <a:cs typeface="Courier New" pitchFamily="49" charset="0"/>
              </a:rPr>
              <a:t>&gt;&gt; figure, plot (x,f2) </a:t>
            </a:r>
          </a:p>
          <a:p>
            <a:pPr marL="0" indent="0">
              <a:defRPr/>
            </a:pPr>
            <a:r>
              <a:rPr lang="en-US" altLang="en-US" dirty="0" smtClean="0">
                <a:latin typeface="Courier New" pitchFamily="49" charset="0"/>
                <a:cs typeface="Courier New" pitchFamily="49" charset="0"/>
              </a:rPr>
              <a:t>&gt;&gt; figure, plot (x,f1(x))</a:t>
            </a:r>
          </a:p>
          <a:p>
            <a:pPr marL="0" indent="0">
              <a:defRPr/>
            </a:pPr>
            <a:endParaRPr lang="en-US" altLang="en-US" dirty="0" smtClean="0">
              <a:latin typeface="Courier New" pitchFamily="49" charset="0"/>
              <a:cs typeface="Courier New" pitchFamily="49" charset="0"/>
            </a:endParaRPr>
          </a:p>
        </p:txBody>
      </p:sp>
      <p:sp>
        <p:nvSpPr>
          <p:cNvPr id="17411" name="Titolo 2"/>
          <p:cNvSpPr>
            <a:spLocks noGrp="1"/>
          </p:cNvSpPr>
          <p:nvPr>
            <p:ph type="title"/>
          </p:nvPr>
        </p:nvSpPr>
        <p:spPr/>
        <p:txBody>
          <a:bodyPr/>
          <a:lstStyle/>
          <a:p>
            <a:r>
              <a:rPr lang="en-US" altLang="en-US" dirty="0" smtClean="0"/>
              <a:t>QUIZ</a:t>
            </a:r>
          </a:p>
        </p:txBody>
      </p:sp>
      <p:pic>
        <p:nvPicPr>
          <p:cNvPr id="174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8775" y="3509963"/>
            <a:ext cx="3000375" cy="2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8775" y="1076325"/>
            <a:ext cx="3000375"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193675" y="3877489"/>
            <a:ext cx="4351338" cy="2308324"/>
          </a:xfrm>
          <a:prstGeom prst="rect">
            <a:avLst/>
          </a:prstGeom>
          <a:noFill/>
        </p:spPr>
        <p:txBody>
          <a:bodyPr>
            <a:spAutoFit/>
          </a:bodyPr>
          <a:lstStyle/>
          <a:p>
            <a:pPr>
              <a:defRPr/>
            </a:pPr>
            <a:r>
              <a:rPr lang="en-US" sz="1800" i="1" dirty="0"/>
              <a:t>Which of the two curves belong </a:t>
            </a:r>
          </a:p>
          <a:p>
            <a:pPr>
              <a:defRPr/>
            </a:pPr>
            <a:r>
              <a:rPr lang="en-US" sz="1800" i="1" dirty="0"/>
              <a:t>to which definition? </a:t>
            </a:r>
          </a:p>
          <a:p>
            <a:pPr>
              <a:defRPr/>
            </a:pPr>
            <a:endParaRPr lang="en-US" sz="1800" i="1" dirty="0"/>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2 belongs to both</a:t>
            </a:r>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1 belongs to both</a:t>
            </a:r>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1 Handle, Fig 2 Vector</a:t>
            </a:r>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1 Vector, Fig 2 Handle</a:t>
            </a:r>
          </a:p>
          <a:p>
            <a:pPr>
              <a:defRPr/>
            </a:pPr>
            <a:endParaRPr lang="en-US" sz="1800" dirty="0">
              <a:solidFill>
                <a:srgbClr val="FF0000"/>
              </a:solidFill>
            </a:endParaRPr>
          </a:p>
        </p:txBody>
      </p:sp>
      <p:sp>
        <p:nvSpPr>
          <p:cNvPr id="17415" name="CasellaDiTesto 4"/>
          <p:cNvSpPr txBox="1">
            <a:spLocks noChangeArrowheads="1"/>
          </p:cNvSpPr>
          <p:nvPr/>
        </p:nvSpPr>
        <p:spPr bwMode="auto">
          <a:xfrm>
            <a:off x="5242850" y="2898192"/>
            <a:ext cx="355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dirty="0">
                <a:latin typeface="Arial" pitchFamily="34" charset="0"/>
              </a:rPr>
              <a:t>1</a:t>
            </a:r>
          </a:p>
        </p:txBody>
      </p:sp>
      <p:sp>
        <p:nvSpPr>
          <p:cNvPr id="17416" name="CasellaDiTesto 7"/>
          <p:cNvSpPr txBox="1">
            <a:spLocks noChangeArrowheads="1"/>
          </p:cNvSpPr>
          <p:nvPr/>
        </p:nvSpPr>
        <p:spPr bwMode="auto">
          <a:xfrm>
            <a:off x="5233325" y="5242118"/>
            <a:ext cx="357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dirty="0">
                <a:latin typeface="Arial" pitchFamily="34" charset="0"/>
              </a:rPr>
              <a:t>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93663" y="977900"/>
            <a:ext cx="8701087" cy="4822825"/>
          </a:xfrm>
        </p:spPr>
        <p:txBody>
          <a:bodyPr/>
          <a:lstStyle/>
          <a:p>
            <a:pPr>
              <a:buFont typeface="Arial" panose="020B0604020202020204" pitchFamily="34" charset="0"/>
              <a:buChar char="•"/>
              <a:defRPr/>
            </a:pPr>
            <a:r>
              <a:rPr lang="en-CA" sz="1600" dirty="0" smtClean="0"/>
              <a:t>Let’s define a function f in two different ways: </a:t>
            </a:r>
          </a:p>
          <a:p>
            <a:pPr marL="0" indent="0">
              <a:defRPr/>
            </a:pPr>
            <a:r>
              <a:rPr lang="en-CA" altLang="en-US" dirty="0" smtClean="0">
                <a:latin typeface="Courier New" pitchFamily="49" charset="0"/>
                <a:cs typeface="Courier New" pitchFamily="49" charset="0"/>
              </a:rPr>
              <a:t>&gt;&gt; x = 0:1:10;</a:t>
            </a:r>
          </a:p>
          <a:p>
            <a:pPr marL="0" indent="0">
              <a:defRPr/>
            </a:pPr>
            <a:r>
              <a:rPr lang="en-CA" altLang="en-US" dirty="0" smtClean="0">
                <a:latin typeface="Courier New" pitchFamily="49" charset="0"/>
                <a:cs typeface="Courier New" pitchFamily="49" charset="0"/>
              </a:rPr>
              <a:t>&gt;&gt; f1 = @(x) x.^2;   % This is an Handle</a:t>
            </a:r>
          </a:p>
          <a:p>
            <a:pPr marL="0" indent="0">
              <a:defRPr/>
            </a:pPr>
            <a:r>
              <a:rPr lang="en-CA" altLang="en-US" dirty="0" smtClean="0">
                <a:latin typeface="Courier New" pitchFamily="49" charset="0"/>
                <a:cs typeface="Courier New" pitchFamily="49" charset="0"/>
              </a:rPr>
              <a:t>&gt;&gt; f2 = x.^2;        % This is a vector   </a:t>
            </a:r>
          </a:p>
          <a:p>
            <a:pPr marL="0" indent="0">
              <a:defRPr/>
            </a:pPr>
            <a:endParaRPr lang="en-CA" altLang="en-US" dirty="0" smtClean="0">
              <a:latin typeface="Courier New" pitchFamily="49" charset="0"/>
              <a:cs typeface="Courier New" pitchFamily="49" charset="0"/>
            </a:endParaRPr>
          </a:p>
          <a:p>
            <a:pPr marL="285750" indent="-285750">
              <a:buFont typeface="Arial" panose="020B0604020202020204" pitchFamily="34" charset="0"/>
              <a:buChar char="•"/>
              <a:defRPr/>
            </a:pPr>
            <a:r>
              <a:rPr lang="en-CA" altLang="en-US" dirty="0" smtClean="0"/>
              <a:t>Here is the MATLAB memory :</a:t>
            </a:r>
          </a:p>
          <a:p>
            <a:pPr marL="0" indent="0">
              <a:defRPr/>
            </a:pPr>
            <a:endParaRPr lang="en-CA" altLang="en-US" dirty="0" smtClean="0"/>
          </a:p>
          <a:p>
            <a:pPr marL="285750" indent="-285750">
              <a:buFont typeface="Arial" panose="020B0604020202020204" pitchFamily="34" charset="0"/>
              <a:buChar char="•"/>
              <a:defRPr/>
            </a:pPr>
            <a:r>
              <a:rPr lang="en-CA" altLang="en-US" sz="1600" dirty="0" smtClean="0"/>
              <a:t>If we want to plot f2, we simply plot x on one axis, and f2 on the other. There is no way to calculate f2(100) as x stops at 10.</a:t>
            </a:r>
          </a:p>
          <a:p>
            <a:pPr marL="285750" indent="-285750">
              <a:buFont typeface="Arial" panose="020B0604020202020204" pitchFamily="34" charset="0"/>
              <a:buChar char="•"/>
              <a:defRPr/>
            </a:pPr>
            <a:r>
              <a:rPr lang="en-CA" altLang="en-US" sz="1600" dirty="0" smtClean="0"/>
              <a:t>If we want to plot f1, we will need to fish the function out of the MATLAB database. We use the function handle for that. Than we can recalculate it again for any value of X</a:t>
            </a:r>
          </a:p>
          <a:p>
            <a:pPr marL="0" indent="0">
              <a:defRPr/>
            </a:pPr>
            <a:endParaRPr lang="en-CA" dirty="0"/>
          </a:p>
        </p:txBody>
      </p:sp>
      <p:sp>
        <p:nvSpPr>
          <p:cNvPr id="18435" name="Titolo 2"/>
          <p:cNvSpPr>
            <a:spLocks noGrp="1"/>
          </p:cNvSpPr>
          <p:nvPr>
            <p:ph type="title"/>
          </p:nvPr>
        </p:nvSpPr>
        <p:spPr/>
        <p:txBody>
          <a:bodyPr/>
          <a:lstStyle/>
          <a:p>
            <a:r>
              <a:rPr lang="it-IT" altLang="en-US" dirty="0" smtClean="0"/>
              <a:t>SOLUTION </a:t>
            </a:r>
            <a:endParaRPr lang="en-GB" altLang="en-US" dirty="0" smtClean="0"/>
          </a:p>
        </p:txBody>
      </p:sp>
      <p:pic>
        <p:nvPicPr>
          <p:cNvPr id="18436" name="Picture 2" descr="https://encrypted-tbn2.gstatic.com/images?q=tbn:ANd9GcS5ByyOGXDv1vHfRJVvNjqC5rsvuVPAJ5NKNQ-M73kF9aMG89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1900" y="4415925"/>
            <a:ext cx="2487613" cy="187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6163" y="5855787"/>
            <a:ext cx="4276725"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2582863"/>
            <a:ext cx="4276725"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93663" y="909638"/>
            <a:ext cx="8701087" cy="2828925"/>
          </a:xfrm>
        </p:spPr>
        <p:txBody>
          <a:bodyPr/>
          <a:lstStyle/>
          <a:p>
            <a:pPr>
              <a:buFont typeface="Arial" panose="020B0604020202020204" pitchFamily="34" charset="0"/>
              <a:buChar char="•"/>
              <a:defRPr/>
            </a:pPr>
            <a:r>
              <a:rPr lang="en-US" dirty="0" smtClean="0"/>
              <a:t>Let’s define a function f in two different ways: </a:t>
            </a:r>
            <a:endParaRPr lang="en-US" altLang="en-US" dirty="0" smtClean="0">
              <a:latin typeface="Courier New" pitchFamily="49" charset="0"/>
              <a:cs typeface="Courier New" pitchFamily="49" charset="0"/>
            </a:endParaRPr>
          </a:p>
          <a:p>
            <a:pPr marL="0" indent="0">
              <a:defRPr/>
            </a:pPr>
            <a:r>
              <a:rPr lang="en-US" altLang="en-US" dirty="0" smtClean="0">
                <a:latin typeface="Courier New" pitchFamily="49" charset="0"/>
                <a:cs typeface="Courier New" pitchFamily="49" charset="0"/>
              </a:rPr>
              <a:t>&gt;&gt; x=1:1:10</a:t>
            </a:r>
          </a:p>
          <a:p>
            <a:pPr marL="0" indent="0">
              <a:defRPr/>
            </a:pPr>
            <a:r>
              <a:rPr lang="en-US" altLang="en-US" dirty="0" smtClean="0">
                <a:latin typeface="Courier New" pitchFamily="49" charset="0"/>
                <a:cs typeface="Courier New" pitchFamily="49" charset="0"/>
              </a:rPr>
              <a:t>&gt;&gt; f1 = @(x) x.^2;   % This is an Handle</a:t>
            </a:r>
          </a:p>
          <a:p>
            <a:pPr marL="0" indent="0">
              <a:defRPr/>
            </a:pPr>
            <a:r>
              <a:rPr lang="en-US" altLang="en-US" dirty="0" smtClean="0">
                <a:latin typeface="Courier New" pitchFamily="49" charset="0"/>
                <a:cs typeface="Courier New" pitchFamily="49" charset="0"/>
              </a:rPr>
              <a:t>&gt;&gt; f2 = x.^2;        % This is a vector</a:t>
            </a:r>
          </a:p>
          <a:p>
            <a:pPr marL="0" indent="0">
              <a:defRPr/>
            </a:pPr>
            <a:r>
              <a:rPr lang="en-US" altLang="en-US" dirty="0" smtClean="0">
                <a:latin typeface="Courier New" pitchFamily="49" charset="0"/>
                <a:cs typeface="Courier New" pitchFamily="49" charset="0"/>
              </a:rPr>
              <a:t>&gt;&gt; x=1:1000:10000       % Redefinition of x</a:t>
            </a:r>
          </a:p>
          <a:p>
            <a:pPr marL="0" indent="0">
              <a:defRPr/>
            </a:pPr>
            <a:r>
              <a:rPr lang="en-US" altLang="en-US" dirty="0" smtClean="0">
                <a:latin typeface="Courier New" pitchFamily="49" charset="0"/>
                <a:cs typeface="Courier New" pitchFamily="49" charset="0"/>
              </a:rPr>
              <a:t>&gt;&gt; figure, plot (x,f2)    % We just plot existing x and f</a:t>
            </a:r>
          </a:p>
          <a:p>
            <a:pPr marL="0" indent="0">
              <a:defRPr/>
            </a:pPr>
            <a:r>
              <a:rPr lang="en-US" altLang="en-US" dirty="0" smtClean="0">
                <a:latin typeface="Courier New" pitchFamily="49" charset="0"/>
                <a:cs typeface="Courier New" pitchFamily="49" charset="0"/>
              </a:rPr>
              <a:t>&gt;&gt; figure, plot (x,f1(x)) % We fish f1 out of dbase through</a:t>
            </a:r>
          </a:p>
          <a:p>
            <a:pPr marL="0" indent="0">
              <a:defRPr/>
            </a:pPr>
            <a:r>
              <a:rPr lang="en-US" altLang="en-US" dirty="0" smtClean="0">
                <a:latin typeface="Courier New" pitchFamily="49" charset="0"/>
                <a:cs typeface="Courier New" pitchFamily="49" charset="0"/>
              </a:rPr>
              <a:t>                          % its handle, and we recalculate it   </a:t>
            </a:r>
          </a:p>
          <a:p>
            <a:pPr marL="0" indent="0">
              <a:defRPr/>
            </a:pPr>
            <a:endParaRPr lang="en-US" altLang="en-US" dirty="0" smtClean="0">
              <a:latin typeface="Courier New" pitchFamily="49" charset="0"/>
              <a:cs typeface="Courier New" pitchFamily="49" charset="0"/>
            </a:endParaRPr>
          </a:p>
        </p:txBody>
      </p:sp>
      <p:sp>
        <p:nvSpPr>
          <p:cNvPr id="19459" name="Titolo 2"/>
          <p:cNvSpPr>
            <a:spLocks noGrp="1"/>
          </p:cNvSpPr>
          <p:nvPr>
            <p:ph type="title"/>
          </p:nvPr>
        </p:nvSpPr>
        <p:spPr/>
        <p:txBody>
          <a:bodyPr/>
          <a:lstStyle/>
          <a:p>
            <a:r>
              <a:rPr lang="it-IT" altLang="en-US" dirty="0" smtClean="0"/>
              <a:t>SOLUTION </a:t>
            </a:r>
            <a:endParaRPr lang="en-GB" altLang="en-US" dirty="0" smtClean="0"/>
          </a:p>
        </p:txBody>
      </p:sp>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7300" y="3576638"/>
            <a:ext cx="2705100" cy="217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63" y="3576638"/>
            <a:ext cx="2678112" cy="215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125413" y="5846763"/>
            <a:ext cx="8832850" cy="369887"/>
          </a:xfrm>
          <a:prstGeom prst="rect">
            <a:avLst/>
          </a:prstGeom>
          <a:noFill/>
        </p:spPr>
        <p:txBody>
          <a:bodyPr wrap="none">
            <a:spAutoFit/>
          </a:bodyPr>
          <a:lstStyle/>
          <a:p>
            <a:pPr>
              <a:defRPr/>
            </a:pPr>
            <a:r>
              <a:rPr lang="en-CA" sz="1800" i="1" dirty="0"/>
              <a:t>Check Y axis: figure 1 is </a:t>
            </a:r>
            <a:r>
              <a:rPr lang="en-CA" sz="1800" b="1" i="1" u="sng" dirty="0">
                <a:solidFill>
                  <a:srgbClr val="FF0000"/>
                </a:solidFill>
                <a:effectLst>
                  <a:outerShdw blurRad="38100" dist="38100" dir="2700000" algn="tl">
                    <a:srgbClr val="000000">
                      <a:alpha val="43137"/>
                    </a:srgbClr>
                  </a:outerShdw>
                </a:effectLst>
              </a:rPr>
              <a:t>wrong</a:t>
            </a:r>
            <a:r>
              <a:rPr lang="en-CA" sz="1800" i="1" dirty="0"/>
              <a:t> as being f1 a vector its values were not recalculated</a:t>
            </a:r>
            <a:endParaRPr lang="en-CA" sz="1800" b="1" i="1" u="sng"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93663" y="1043450"/>
            <a:ext cx="8701087" cy="2828925"/>
          </a:xfrm>
        </p:spPr>
        <p:txBody>
          <a:bodyPr/>
          <a:lstStyle/>
          <a:p>
            <a:pPr>
              <a:buFont typeface="Arial" panose="020B0604020202020204" pitchFamily="34" charset="0"/>
              <a:buChar char="•"/>
              <a:defRPr/>
            </a:pPr>
            <a:r>
              <a:rPr lang="en-US" dirty="0" smtClean="0"/>
              <a:t>Let’s define a function f in two different ways: </a:t>
            </a:r>
            <a:endParaRPr lang="en-US" altLang="en-US" dirty="0" smtClean="0">
              <a:latin typeface="Courier New" pitchFamily="49" charset="0"/>
              <a:cs typeface="Courier New" pitchFamily="49" charset="0"/>
            </a:endParaRPr>
          </a:p>
          <a:p>
            <a:pPr marL="0" indent="0">
              <a:defRPr/>
            </a:pPr>
            <a:r>
              <a:rPr lang="en-US" altLang="en-US" dirty="0" smtClean="0">
                <a:latin typeface="Courier New" pitchFamily="49" charset="0"/>
                <a:cs typeface="Courier New" pitchFamily="49" charset="0"/>
              </a:rPr>
              <a:t>&gt;&gt; x=1:1:10</a:t>
            </a:r>
          </a:p>
          <a:p>
            <a:pPr marL="0" indent="0">
              <a:defRPr/>
            </a:pPr>
            <a:r>
              <a:rPr lang="en-US" altLang="en-US" dirty="0" smtClean="0">
                <a:latin typeface="Courier New" pitchFamily="49" charset="0"/>
                <a:cs typeface="Courier New" pitchFamily="49" charset="0"/>
              </a:rPr>
              <a:t>&gt;&gt; f1 = @(x) x.^2; % This is a Handle</a:t>
            </a:r>
          </a:p>
          <a:p>
            <a:pPr marL="0" indent="0">
              <a:defRPr/>
            </a:pPr>
            <a:r>
              <a:rPr lang="en-US" altLang="en-US" dirty="0" smtClean="0">
                <a:latin typeface="Courier New" pitchFamily="49" charset="0"/>
                <a:cs typeface="Courier New" pitchFamily="49" charset="0"/>
              </a:rPr>
              <a:t>&gt;&gt; f2 = x.^2;      % This is a vector</a:t>
            </a:r>
          </a:p>
          <a:p>
            <a:pPr marL="0" indent="0">
              <a:defRPr/>
            </a:pPr>
            <a:r>
              <a:rPr lang="en-US" altLang="en-US" dirty="0" smtClean="0">
                <a:latin typeface="Courier New" pitchFamily="49" charset="0"/>
                <a:cs typeface="Courier New" pitchFamily="49" charset="0"/>
              </a:rPr>
              <a:t>&gt;&gt; x=1:1000:10000       </a:t>
            </a:r>
          </a:p>
          <a:p>
            <a:pPr marL="0" indent="0">
              <a:defRPr/>
            </a:pPr>
            <a:r>
              <a:rPr lang="en-US" altLang="en-US" dirty="0" smtClean="0">
                <a:latin typeface="Courier New" pitchFamily="49" charset="0"/>
                <a:cs typeface="Courier New" pitchFamily="49" charset="0"/>
              </a:rPr>
              <a:t>&gt;&gt; figure, plot (x,f2) </a:t>
            </a:r>
          </a:p>
          <a:p>
            <a:pPr marL="0" indent="0">
              <a:defRPr/>
            </a:pPr>
            <a:r>
              <a:rPr lang="en-US" altLang="en-US" dirty="0" smtClean="0">
                <a:latin typeface="Courier New" pitchFamily="49" charset="0"/>
                <a:cs typeface="Courier New" pitchFamily="49" charset="0"/>
              </a:rPr>
              <a:t>&gt;&gt; figure, plot (x,f1(x))</a:t>
            </a:r>
          </a:p>
          <a:p>
            <a:pPr marL="0" indent="0">
              <a:defRPr/>
            </a:pPr>
            <a:endParaRPr lang="en-US" altLang="en-US" dirty="0" smtClean="0">
              <a:latin typeface="Courier New" pitchFamily="49" charset="0"/>
              <a:cs typeface="Courier New" pitchFamily="49" charset="0"/>
            </a:endParaRPr>
          </a:p>
        </p:txBody>
      </p:sp>
      <p:sp>
        <p:nvSpPr>
          <p:cNvPr id="20483" name="Titolo 2"/>
          <p:cNvSpPr>
            <a:spLocks noGrp="1"/>
          </p:cNvSpPr>
          <p:nvPr>
            <p:ph type="title"/>
          </p:nvPr>
        </p:nvSpPr>
        <p:spPr/>
        <p:txBody>
          <a:bodyPr/>
          <a:lstStyle/>
          <a:p>
            <a:r>
              <a:rPr lang="it-IT" altLang="en-US" dirty="0" smtClean="0"/>
              <a:t>QUIZ (REPRISE)</a:t>
            </a:r>
            <a:endParaRPr lang="en-GB" altLang="en-US" dirty="0" smtClean="0"/>
          </a:p>
        </p:txBody>
      </p:sp>
      <p:pic>
        <p:nvPicPr>
          <p:cNvPr id="2048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7624" y="3509963"/>
            <a:ext cx="3000375" cy="2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7624" y="1076325"/>
            <a:ext cx="3000375"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193675" y="3777125"/>
            <a:ext cx="4351338" cy="2308324"/>
          </a:xfrm>
          <a:prstGeom prst="rect">
            <a:avLst/>
          </a:prstGeom>
          <a:noFill/>
        </p:spPr>
        <p:txBody>
          <a:bodyPr>
            <a:spAutoFit/>
          </a:bodyPr>
          <a:lstStyle/>
          <a:p>
            <a:pPr>
              <a:defRPr/>
            </a:pPr>
            <a:r>
              <a:rPr lang="en-US" sz="1800" i="1" dirty="0"/>
              <a:t>Which of the two curves belong </a:t>
            </a:r>
          </a:p>
          <a:p>
            <a:pPr>
              <a:defRPr/>
            </a:pPr>
            <a:r>
              <a:rPr lang="en-US" sz="1800" i="1" dirty="0"/>
              <a:t>to which definition? </a:t>
            </a:r>
          </a:p>
          <a:p>
            <a:pPr>
              <a:defRPr/>
            </a:pPr>
            <a:endParaRPr lang="en-US" sz="1800" i="1" dirty="0"/>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2 belongs to both</a:t>
            </a:r>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1 belongs to both</a:t>
            </a:r>
          </a:p>
          <a:p>
            <a:pPr marL="342900" indent="-342900">
              <a:buFont typeface="+mj-lt"/>
              <a:buAutoNum type="alphaUcPeriod"/>
              <a:defRPr/>
            </a:pPr>
            <a:r>
              <a:rPr lang="en-US" sz="1800" dirty="0">
                <a:solidFill>
                  <a:srgbClr val="FF0000"/>
                </a:solidFill>
                <a:effectLst>
                  <a:outerShdw blurRad="38100" dist="38100" dir="2700000" algn="tl">
                    <a:srgbClr val="000000">
                      <a:alpha val="43137"/>
                    </a:srgbClr>
                  </a:outerShdw>
                </a:effectLst>
              </a:rPr>
              <a:t>Fig 1 Handle, Fig 2 Vector</a:t>
            </a:r>
          </a:p>
          <a:p>
            <a:pPr marL="342900" indent="-342900">
              <a:buFont typeface="+mj-lt"/>
              <a:buAutoNum type="alphaUcPeriod"/>
              <a:defRPr/>
            </a:pPr>
            <a:r>
              <a:rPr lang="en-US" sz="1800" i="1" u="sng" dirty="0">
                <a:solidFill>
                  <a:srgbClr val="7030A0"/>
                </a:solidFill>
                <a:effectLst>
                  <a:outerShdw blurRad="38100" dist="38100" dir="2700000" algn="tl">
                    <a:srgbClr val="000000">
                      <a:alpha val="43137"/>
                    </a:srgbClr>
                  </a:outerShdw>
                </a:effectLst>
              </a:rPr>
              <a:t>Fig 1 Vector, Fig 2 Handle</a:t>
            </a:r>
          </a:p>
          <a:p>
            <a:pPr>
              <a:defRPr/>
            </a:pPr>
            <a:endParaRPr lang="en-US" sz="1800" dirty="0">
              <a:solidFill>
                <a:srgbClr val="FF0000"/>
              </a:solidFill>
            </a:endParaRPr>
          </a:p>
        </p:txBody>
      </p:sp>
      <p:sp>
        <p:nvSpPr>
          <p:cNvPr id="20487" name="CasellaDiTesto 4"/>
          <p:cNvSpPr txBox="1">
            <a:spLocks noChangeArrowheads="1"/>
          </p:cNvSpPr>
          <p:nvPr/>
        </p:nvSpPr>
        <p:spPr bwMode="auto">
          <a:xfrm>
            <a:off x="5231699" y="2864747"/>
            <a:ext cx="355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it-IT" altLang="en-US" dirty="0">
                <a:latin typeface="Arial" pitchFamily="34" charset="0"/>
              </a:rPr>
              <a:t>1</a:t>
            </a:r>
            <a:endParaRPr lang="en-GB" altLang="en-US" dirty="0">
              <a:latin typeface="Arial" pitchFamily="34" charset="0"/>
            </a:endParaRPr>
          </a:p>
        </p:txBody>
      </p:sp>
      <p:sp>
        <p:nvSpPr>
          <p:cNvPr id="20488" name="CasellaDiTesto 7"/>
          <p:cNvSpPr txBox="1">
            <a:spLocks noChangeArrowheads="1"/>
          </p:cNvSpPr>
          <p:nvPr/>
        </p:nvSpPr>
        <p:spPr bwMode="auto">
          <a:xfrm>
            <a:off x="5222174" y="5063704"/>
            <a:ext cx="357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it-IT" altLang="en-US" dirty="0">
                <a:latin typeface="Arial" pitchFamily="34" charset="0"/>
              </a:rPr>
              <a:t>2</a:t>
            </a:r>
            <a:endParaRPr lang="en-GB" altLang="en-US" dirty="0">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a:xfrm>
            <a:off x="339725" y="1141413"/>
            <a:ext cx="7772400" cy="4822825"/>
          </a:xfrm>
        </p:spPr>
        <p:txBody>
          <a:bodyPr/>
          <a:lstStyle/>
          <a:p>
            <a:pPr marL="0" indent="0">
              <a:buFontTx/>
              <a:buChar char="•"/>
            </a:pPr>
            <a:r>
              <a:rPr lang="en-CA" altLang="en-US" sz="1600" dirty="0" smtClean="0"/>
              <a:t> In our current figure, we can open the property </a:t>
            </a:r>
            <a:br>
              <a:rPr lang="en-CA" altLang="en-US" sz="1600" dirty="0" smtClean="0"/>
            </a:br>
            <a:r>
              <a:rPr lang="en-CA" altLang="en-US" sz="1600" dirty="0" smtClean="0"/>
              <a:t>editor by going to View </a:t>
            </a:r>
            <a:r>
              <a:rPr lang="en-CA" altLang="en-US" sz="1600" dirty="0" smtClean="0">
                <a:sym typeface="Wingdings" pitchFamily="2" charset="2"/>
              </a:rPr>
              <a:t> Property Editor.</a:t>
            </a:r>
          </a:p>
          <a:p>
            <a:pPr marL="0" indent="0">
              <a:buFontTx/>
              <a:buChar char="•"/>
            </a:pPr>
            <a:r>
              <a:rPr lang="en-CA" altLang="en-US" sz="1600" dirty="0" smtClean="0">
                <a:sym typeface="Wingdings" pitchFamily="2" charset="2"/>
              </a:rPr>
              <a:t> Here, we can manually select each object</a:t>
            </a:r>
            <a:br>
              <a:rPr lang="en-CA" altLang="en-US" sz="1600" dirty="0" smtClean="0">
                <a:sym typeface="Wingdings" pitchFamily="2" charset="2"/>
              </a:rPr>
            </a:br>
            <a:r>
              <a:rPr lang="en-CA" altLang="en-US" sz="1600" dirty="0" smtClean="0">
                <a:sym typeface="Wingdings" pitchFamily="2" charset="2"/>
              </a:rPr>
              <a:t> in our plot and modify their properties in the</a:t>
            </a:r>
            <a:br>
              <a:rPr lang="en-CA" altLang="en-US" sz="1600" dirty="0" smtClean="0">
                <a:sym typeface="Wingdings" pitchFamily="2" charset="2"/>
              </a:rPr>
            </a:br>
            <a:r>
              <a:rPr lang="en-CA" altLang="en-US" sz="1600" dirty="0" smtClean="0">
                <a:sym typeface="Wingdings" pitchFamily="2" charset="2"/>
              </a:rPr>
              <a:t> “More Properties” window.</a:t>
            </a:r>
          </a:p>
          <a:p>
            <a:pPr marL="0" indent="0"/>
            <a:endParaRPr lang="en-CA" altLang="en-US" sz="1600" dirty="0" smtClean="0">
              <a:sym typeface="Wingdings" pitchFamily="2" charset="2"/>
            </a:endParaRPr>
          </a:p>
          <a:p>
            <a:pPr marL="0" indent="0">
              <a:buFontTx/>
              <a:buChar char="•"/>
            </a:pPr>
            <a:r>
              <a:rPr lang="en-CA" altLang="en-US" sz="1600" dirty="0" smtClean="0">
                <a:sym typeface="Wingdings" pitchFamily="2" charset="2"/>
              </a:rPr>
              <a:t> In the example on the right, we</a:t>
            </a:r>
            <a:br>
              <a:rPr lang="en-CA" altLang="en-US" sz="1600" dirty="0" smtClean="0">
                <a:sym typeface="Wingdings" pitchFamily="2" charset="2"/>
              </a:rPr>
            </a:br>
            <a:r>
              <a:rPr lang="en-CA" altLang="en-US" sz="1600" dirty="0" smtClean="0">
                <a:sym typeface="Wingdings" pitchFamily="2" charset="2"/>
              </a:rPr>
              <a:t>currently have the axes object selected.</a:t>
            </a:r>
          </a:p>
          <a:p>
            <a:pPr marL="0" indent="0">
              <a:buFontTx/>
              <a:buChar char="•"/>
            </a:pPr>
            <a:r>
              <a:rPr lang="en-CA" altLang="en-US" sz="1600" dirty="0" smtClean="0">
                <a:sym typeface="Wingdings" pitchFamily="2" charset="2"/>
              </a:rPr>
              <a:t> The bottom window lists all the</a:t>
            </a:r>
            <a:br>
              <a:rPr lang="en-CA" altLang="en-US" sz="1600" dirty="0" smtClean="0">
                <a:sym typeface="Wingdings" pitchFamily="2" charset="2"/>
              </a:rPr>
            </a:br>
            <a:r>
              <a:rPr lang="en-CA" altLang="en-US" sz="1600" dirty="0" smtClean="0">
                <a:sym typeface="Wingdings" pitchFamily="2" charset="2"/>
              </a:rPr>
              <a:t>properties of this axes object; each one</a:t>
            </a:r>
            <a:br>
              <a:rPr lang="en-CA" altLang="en-US" sz="1600" dirty="0" smtClean="0">
                <a:sym typeface="Wingdings" pitchFamily="2" charset="2"/>
              </a:rPr>
            </a:br>
            <a:r>
              <a:rPr lang="en-CA" altLang="en-US" sz="1600" dirty="0" smtClean="0">
                <a:sym typeface="Wingdings" pitchFamily="2" charset="2"/>
              </a:rPr>
              <a:t>can be modified by the user.</a:t>
            </a:r>
          </a:p>
          <a:p>
            <a:pPr marL="0" indent="0"/>
            <a:endParaRPr lang="en-CA" altLang="en-US" sz="1600" dirty="0" smtClean="0">
              <a:sym typeface="Wingdings" pitchFamily="2" charset="2"/>
            </a:endParaRPr>
          </a:p>
          <a:p>
            <a:pPr marL="0" indent="0">
              <a:buFontTx/>
              <a:buChar char="•"/>
            </a:pPr>
            <a:r>
              <a:rPr lang="en-CA" altLang="en-US" sz="1600" dirty="0" smtClean="0">
                <a:sym typeface="Wingdings" pitchFamily="2" charset="2"/>
              </a:rPr>
              <a:t> When trying to make consistent plots, it can be</a:t>
            </a:r>
            <a:br>
              <a:rPr lang="en-CA" altLang="en-US" sz="1600" dirty="0" smtClean="0">
                <a:sym typeface="Wingdings" pitchFamily="2" charset="2"/>
              </a:rPr>
            </a:br>
            <a:r>
              <a:rPr lang="en-CA" altLang="en-US" sz="1600" dirty="0" smtClean="0">
                <a:sym typeface="Wingdings" pitchFamily="2" charset="2"/>
              </a:rPr>
              <a:t>very tedious to have to open the Property Editor</a:t>
            </a:r>
            <a:br>
              <a:rPr lang="en-CA" altLang="en-US" sz="1600" dirty="0" smtClean="0">
                <a:sym typeface="Wingdings" pitchFamily="2" charset="2"/>
              </a:rPr>
            </a:br>
            <a:r>
              <a:rPr lang="en-CA" altLang="en-US" sz="1600" dirty="0" smtClean="0">
                <a:sym typeface="Wingdings" pitchFamily="2" charset="2"/>
              </a:rPr>
              <a:t>and make manual modifications.</a:t>
            </a:r>
          </a:p>
          <a:p>
            <a:pPr marL="0" indent="0">
              <a:buFontTx/>
              <a:buChar char="•"/>
            </a:pPr>
            <a:r>
              <a:rPr lang="en-CA" altLang="en-US" sz="1600" dirty="0" smtClean="0">
                <a:sym typeface="Wingdings" pitchFamily="2" charset="2"/>
              </a:rPr>
              <a:t> </a:t>
            </a:r>
            <a:r>
              <a:rPr lang="en-CA" altLang="en-US" sz="1600" b="1" i="1" u="sng" dirty="0" smtClean="0">
                <a:sym typeface="Wingdings" pitchFamily="2" charset="2"/>
              </a:rPr>
              <a:t>Fortunately, any desired changes can be done</a:t>
            </a:r>
            <a:br>
              <a:rPr lang="en-CA" altLang="en-US" sz="1600" b="1" i="1" u="sng" dirty="0" smtClean="0">
                <a:sym typeface="Wingdings" pitchFamily="2" charset="2"/>
              </a:rPr>
            </a:br>
            <a:r>
              <a:rPr lang="en-CA" altLang="en-US" sz="1600" b="1" i="1" u="sng" dirty="0" smtClean="0">
                <a:sym typeface="Wingdings" pitchFamily="2" charset="2"/>
              </a:rPr>
              <a:t>through code, which allows precise control  and</a:t>
            </a:r>
            <a:br>
              <a:rPr lang="en-CA" altLang="en-US" sz="1600" b="1" i="1" u="sng" dirty="0" smtClean="0">
                <a:sym typeface="Wingdings" pitchFamily="2" charset="2"/>
              </a:rPr>
            </a:br>
            <a:r>
              <a:rPr lang="en-CA" altLang="en-US" sz="1600" b="1" i="1" u="sng" dirty="0" smtClean="0">
                <a:sym typeface="Wingdings" pitchFamily="2" charset="2"/>
              </a:rPr>
              <a:t>automation.</a:t>
            </a:r>
          </a:p>
        </p:txBody>
      </p:sp>
      <p:sp>
        <p:nvSpPr>
          <p:cNvPr id="21507" name="Title 2"/>
          <p:cNvSpPr>
            <a:spLocks noGrp="1"/>
          </p:cNvSpPr>
          <p:nvPr>
            <p:ph type="title"/>
          </p:nvPr>
        </p:nvSpPr>
        <p:spPr/>
        <p:txBody>
          <a:bodyPr/>
          <a:lstStyle/>
          <a:p>
            <a:r>
              <a:rPr lang="en-CA" altLang="en-US" smtClean="0"/>
              <a:t>OVERVIEW OF THE PROPERTY EDITOR</a:t>
            </a:r>
          </a:p>
        </p:txBody>
      </p:sp>
      <p:pic>
        <p:nvPicPr>
          <p:cNvPr id="21508" name="Picture 4" descr="C:\ENSC180 Development\Plotting\properties_edito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0025" y="1141413"/>
            <a:ext cx="3227388" cy="309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C:\ENSC180 Development\Plotting\properties_edito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1238" y="3346450"/>
            <a:ext cx="2020887" cy="276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7148</TotalTime>
  <Words>4306</Words>
  <Application>Microsoft Office PowerPoint</Application>
  <PresentationFormat>On-screen Show (4:3)</PresentationFormat>
  <Paragraphs>696</Paragraphs>
  <Slides>41</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0" baseType="lpstr">
      <vt:lpstr>ＭＳ Ｐゴシック</vt:lpstr>
      <vt:lpstr>Arial</vt:lpstr>
      <vt:lpstr>Courier New</vt:lpstr>
      <vt:lpstr>DINPro-Medium</vt:lpstr>
      <vt:lpstr>Helvetica</vt:lpstr>
      <vt:lpstr>Times</vt:lpstr>
      <vt:lpstr>Wingdings</vt:lpstr>
      <vt:lpstr>SFU_Template_Beta_0.2</vt:lpstr>
      <vt:lpstr>Document</vt:lpstr>
      <vt:lpstr>PLOTTING</vt:lpstr>
      <vt:lpstr>ENSC180 CALENDAR</vt:lpstr>
      <vt:lpstr>REVIEW OF BASIC 2D PLOTS</vt:lpstr>
      <vt:lpstr>WHAT IS A HANDLE?</vt:lpstr>
      <vt:lpstr>QUIZ</vt:lpstr>
      <vt:lpstr>SOLUTION </vt:lpstr>
      <vt:lpstr>SOLUTION </vt:lpstr>
      <vt:lpstr>QUIZ (REPRISE)</vt:lpstr>
      <vt:lpstr>OVERVIEW OF THE PROPERTY EDITOR</vt:lpstr>
      <vt:lpstr>OBJECT PROPERTIES</vt:lpstr>
      <vt:lpstr>OBJECT HANDLES</vt:lpstr>
      <vt:lpstr>OBJECT PROPERTIES</vt:lpstr>
      <vt:lpstr>AXES LIMITS</vt:lpstr>
      <vt:lpstr>AXES TICKS</vt:lpstr>
      <vt:lpstr>AXES TICKS WITH STRINGS</vt:lpstr>
      <vt:lpstr>BUILT-IN AXIS MODES</vt:lpstr>
      <vt:lpstr>LINE SPECIFICATION</vt:lpstr>
      <vt:lpstr>MULTIPLE PLOTS</vt:lpstr>
      <vt:lpstr>SUBPLOTS</vt:lpstr>
      <vt:lpstr>SUBPLOTS</vt:lpstr>
      <vt:lpstr>OVERLAID PLOTS</vt:lpstr>
      <vt:lpstr>TITLES, AXIS LABELS, AND LEGENDS</vt:lpstr>
      <vt:lpstr>FIGURE SIZE</vt:lpstr>
      <vt:lpstr>FIGURE SIZE</vt:lpstr>
      <vt:lpstr>FILE FORMATS</vt:lpstr>
      <vt:lpstr>GRAPH PRESENTATION</vt:lpstr>
      <vt:lpstr>OTHER PLOTS &amp; VISUALIZATIONS</vt:lpstr>
      <vt:lpstr>QUIZ</vt:lpstr>
      <vt:lpstr>QUIZ</vt:lpstr>
      <vt:lpstr>2D FUNCTIONS</vt:lpstr>
      <vt:lpstr>PLOTTING 3D SURFACES</vt:lpstr>
      <vt:lpstr>PLOTTING 3D SURFACES</vt:lpstr>
      <vt:lpstr>PLOTTING 3D SURFACES</vt:lpstr>
      <vt:lpstr>BAR PLOTS</vt:lpstr>
      <vt:lpstr>BAR PLOTS</vt:lpstr>
      <vt:lpstr>VISUALIZE DATA AS AN IMAGE</vt:lpstr>
      <vt:lpstr>QUIZ</vt:lpstr>
      <vt:lpstr>QUIZ</vt:lpstr>
      <vt:lpstr>VISUALIZE DATA AS AN IMAGE</vt:lpstr>
      <vt:lpstr>STEM AND PIECEWISE PLOTS</vt:lpstr>
      <vt:lpstr>BIBLIOGRAPHY</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416</cp:revision>
  <cp:lastPrinted>2014-01-21T17:53:38Z</cp:lastPrinted>
  <dcterms:created xsi:type="dcterms:W3CDTF">2007-05-10T23:03:35Z</dcterms:created>
  <dcterms:modified xsi:type="dcterms:W3CDTF">2014-12-09T05:10:23Z</dcterms:modified>
</cp:coreProperties>
</file>