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302" r:id="rId3"/>
    <p:sldId id="257" r:id="rId4"/>
    <p:sldId id="258" r:id="rId5"/>
    <p:sldId id="259" r:id="rId6"/>
    <p:sldId id="260" r:id="rId7"/>
    <p:sldId id="287" r:id="rId8"/>
    <p:sldId id="298" r:id="rId9"/>
    <p:sldId id="289" r:id="rId10"/>
    <p:sldId id="299" r:id="rId11"/>
    <p:sldId id="290" r:id="rId12"/>
    <p:sldId id="291" r:id="rId13"/>
    <p:sldId id="288" r:id="rId14"/>
    <p:sldId id="261" r:id="rId15"/>
    <p:sldId id="292" r:id="rId16"/>
    <p:sldId id="301" r:id="rId17"/>
    <p:sldId id="293" r:id="rId18"/>
    <p:sldId id="294" r:id="rId19"/>
    <p:sldId id="262" r:id="rId20"/>
    <p:sldId id="279" r:id="rId21"/>
    <p:sldId id="280" r:id="rId22"/>
    <p:sldId id="281" r:id="rId23"/>
    <p:sldId id="282" r:id="rId24"/>
    <p:sldId id="283" r:id="rId25"/>
    <p:sldId id="295" r:id="rId26"/>
    <p:sldId id="266" r:id="rId27"/>
    <p:sldId id="267" r:id="rId28"/>
    <p:sldId id="264" r:id="rId29"/>
    <p:sldId id="268" r:id="rId30"/>
    <p:sldId id="269" r:id="rId31"/>
    <p:sldId id="270" r:id="rId32"/>
    <p:sldId id="297" r:id="rId33"/>
    <p:sldId id="296" r:id="rId34"/>
    <p:sldId id="265" r:id="rId35"/>
    <p:sldId id="271" r:id="rId36"/>
    <p:sldId id="272" r:id="rId37"/>
    <p:sldId id="273" r:id="rId38"/>
    <p:sldId id="274" r:id="rId39"/>
    <p:sldId id="284" r:id="rId40"/>
    <p:sldId id="285" r:id="rId41"/>
    <p:sldId id="286" r:id="rId42"/>
    <p:sldId id="263" r:id="rId43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8000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44" d="100"/>
          <a:sy n="144" d="100"/>
        </p:scale>
        <p:origin x="-3592" y="-12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A24CDC0-E23D-4414-BDAC-FA8ECAC40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79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341C0D0C-8EA9-4105-977D-D3CB7CD5F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3275" indent="-30797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66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19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72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F38EFFD-D15C-402A-8EBA-4644C52B9636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888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3275" indent="-30797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66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19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72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A1914FC-146A-4E2C-9F11-89A544A8257D}" type="slidenum">
              <a:rPr lang="en-US" altLang="en-US" sz="1300" smtClean="0"/>
              <a:pPr/>
              <a:t>3</a:t>
            </a:fld>
            <a:endParaRPr lang="en-US" altLang="en-US" sz="130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1283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3275" indent="-30797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66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19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72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77BD4B4D-61AC-400F-8779-CEA186199930}" type="slidenum">
              <a:rPr lang="en-US" altLang="en-US" sz="1300" smtClean="0"/>
              <a:pPr/>
              <a:t>42</a:t>
            </a:fld>
            <a:endParaRPr lang="en-US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1372957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en-US" altLang="en-US" smtClean="0"/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628650" y="3879850"/>
            <a:ext cx="80772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School of Engineering Science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Simon Fraser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Burnaby, BC, Canada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9674" y="1770017"/>
            <a:ext cx="8153400" cy="60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549" y="3139444"/>
            <a:ext cx="8077200" cy="457200"/>
          </a:xfrm>
        </p:spPr>
        <p:txBody>
          <a:bodyPr/>
          <a:lstStyle>
            <a:lvl1pPr marL="0" indent="0"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2590800" cy="457200"/>
          </a:xfrm>
          <a:prstGeom prst="rect">
            <a:avLst/>
          </a:prstGeom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accent1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May </a:t>
            </a:r>
            <a:r>
              <a:rPr lang="en-US" smtClean="0"/>
              <a:t>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5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Multimedia  Communications Laboratory</a:t>
            </a:r>
          </a:p>
        </p:txBody>
      </p:sp>
    </p:spTree>
    <p:extLst>
      <p:ext uri="{BB962C8B-B14F-4D97-AF65-F5344CB8AC3E}">
        <p14:creationId xmlns:p14="http://schemas.microsoft.com/office/powerpoint/2010/main" val="164078153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216017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229164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24600"/>
            <a:ext cx="9144000" cy="542925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815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ALL CAPS SLIDE 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Paragraph text Helvetica 16 points/never go under 12 point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Multimedia Communications Laboratory</a:t>
            </a:r>
          </a:p>
        </p:txBody>
      </p:sp>
      <p:sp>
        <p:nvSpPr>
          <p:cNvPr id="1032" name="Rectangle 9"/>
          <p:cNvSpPr>
            <a:spLocks noChangeArrowheads="1"/>
          </p:cNvSpPr>
          <p:nvPr userDrawn="1"/>
        </p:nvSpPr>
        <p:spPr bwMode="auto">
          <a:xfrm>
            <a:off x="8839200" y="0"/>
            <a:ext cx="304800" cy="6324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33" name="Content Placeholder 6"/>
          <p:cNvSpPr txBox="1">
            <a:spLocks/>
          </p:cNvSpPr>
          <p:nvPr userDrawn="1"/>
        </p:nvSpPr>
        <p:spPr bwMode="auto">
          <a:xfrm>
            <a:off x="4440238" y="6467475"/>
            <a:ext cx="82391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fld id="{C470DFE9-F652-4CF9-B482-6319DD52A233}" type="slidenum">
              <a:rPr lang="en-US" altLang="en-US" sz="1200" smtClean="0">
                <a:solidFill>
                  <a:schemeClr val="bg1"/>
                </a:solidFill>
                <a:latin typeface="Helvetica" pitchFamily="34" charset="0"/>
              </a:rPr>
              <a:pPr algn="ctr">
                <a:spcBef>
                  <a:spcPct val="20000"/>
                </a:spcBef>
                <a:buClr>
                  <a:schemeClr val="accent1"/>
                </a:buClr>
                <a:defRPr/>
              </a:pPr>
              <a:t>‹#›</a:t>
            </a:fld>
            <a:endParaRPr lang="en-US" altLang="en-US" sz="1200" smtClean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1770063"/>
            <a:ext cx="8153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cap="all" dirty="0" smtClean="0"/>
              <a:t>STRINGS AND FILE I/O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40075"/>
            <a:ext cx="8077200" cy="457200"/>
          </a:xfrm>
        </p:spPr>
        <p:txBody>
          <a:bodyPr/>
          <a:lstStyle/>
          <a:p>
            <a:pPr eaLnBrk="1" hangingPunct="1"/>
            <a:r>
              <a:rPr lang="en-US" altLang="en-US" smtClean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US" altLang="en-US" sz="2000" dirty="0" smtClean="0"/>
              <a:t> What is the output P of the following command?</a:t>
            </a:r>
            <a:endParaRPr lang="en-US" altLang="en-US" dirty="0" smtClean="0"/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'aardvark'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P=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'f');</a:t>
            </a:r>
            <a:endParaRPr lang="fr-FR" altLang="en-US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>
              <a:cs typeface="Courier New" pitchFamily="49" charset="0"/>
            </a:endParaRPr>
          </a:p>
          <a:p>
            <a:pPr marL="0" indent="0">
              <a:defRPr/>
            </a:pP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Syntax Error</a:t>
            </a: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solidFill>
                  <a:srgbClr val="FF0000"/>
                </a:solidFill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rvrk</a:t>
            </a:r>
            <a:r>
              <a:rPr lang="en-US" alt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solidFill>
                <a:srgbClr val="FF0000"/>
              </a:solidFill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ffrfvfrk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‘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aafdfrk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aada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endParaRPr lang="en-US" altLang="en-US" dirty="0">
              <a:cs typeface="Courier New" pitchFamily="49" charset="0"/>
            </a:endParaRPr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2</a:t>
            </a:r>
            <a:endParaRPr lang="en-US" alt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contenuto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>
              <a:buFontTx/>
              <a:buChar char="•"/>
            </a:pPr>
            <a:r>
              <a:rPr lang="it-IT" altLang="en-US" dirty="0" smtClean="0"/>
              <a:t>Write a simple MATLAB script that inverts any given string:</a:t>
            </a:r>
          </a:p>
          <a:p>
            <a:pPr>
              <a:buFontTx/>
              <a:buChar char="•"/>
            </a:pPr>
            <a:endParaRPr lang="it-IT" altLang="en-US" dirty="0" smtClean="0"/>
          </a:p>
          <a:p>
            <a:pPr>
              <a:buFontTx/>
              <a:buChar char="•"/>
            </a:pPr>
            <a:r>
              <a:rPr lang="it-IT" altLang="en-US" dirty="0" smtClean="0"/>
              <a:t>S1=‘I like the letter E’    </a:t>
            </a:r>
            <a:r>
              <a:rPr lang="it-IT" altLang="en-US" dirty="0" smtClean="0">
                <a:sym typeface="Wingdings" pitchFamily="2" charset="2"/>
              </a:rPr>
              <a:t>    S2=‘E rettel eht ekil I’</a:t>
            </a:r>
            <a:r>
              <a:rPr lang="it-IT" altLang="en-US" dirty="0" smtClean="0"/>
              <a:t> </a:t>
            </a:r>
            <a:endParaRPr lang="en-US" altLang="en-US" dirty="0" smtClean="0"/>
          </a:p>
        </p:txBody>
      </p:sp>
      <p:sp>
        <p:nvSpPr>
          <p:cNvPr id="16387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3</a:t>
            </a:r>
            <a:endParaRPr lang="en-US" alt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it-IT" dirty="0" smtClean="0"/>
              <a:t>Write a </a:t>
            </a:r>
            <a:r>
              <a:rPr lang="it-IT" dirty="0" err="1" smtClean="0"/>
              <a:t>simple</a:t>
            </a:r>
            <a:r>
              <a:rPr lang="it-IT" dirty="0" smtClean="0"/>
              <a:t> MATLAB script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inverts</a:t>
            </a:r>
            <a:r>
              <a:rPr lang="it-IT" dirty="0"/>
              <a:t>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given</a:t>
            </a:r>
            <a:r>
              <a:rPr lang="it-IT" dirty="0" smtClean="0"/>
              <a:t> </a:t>
            </a:r>
            <a:r>
              <a:rPr lang="it-IT" dirty="0" err="1" smtClean="0"/>
              <a:t>string</a:t>
            </a:r>
            <a:r>
              <a:rPr lang="it-IT" dirty="0" smtClean="0"/>
              <a:t>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it-IT" dirty="0" smtClean="0"/>
              <a:t>S1=‘I </a:t>
            </a:r>
            <a:r>
              <a:rPr lang="it-IT" dirty="0" err="1" smtClean="0"/>
              <a:t>like</a:t>
            </a:r>
            <a:r>
              <a:rPr lang="it-IT" dirty="0" smtClean="0"/>
              <a:t> the </a:t>
            </a:r>
            <a:r>
              <a:rPr lang="it-IT" dirty="0" err="1" smtClean="0"/>
              <a:t>letter</a:t>
            </a:r>
            <a:r>
              <a:rPr lang="it-IT" dirty="0" smtClean="0"/>
              <a:t> E’    </a:t>
            </a:r>
            <a:r>
              <a:rPr lang="it-IT" dirty="0" smtClean="0">
                <a:sym typeface="Wingdings" panose="05000000000000000000" pitchFamily="2" charset="2"/>
              </a:rPr>
              <a:t>    S2=‘E </a:t>
            </a:r>
            <a:r>
              <a:rPr lang="it-IT" dirty="0" err="1" smtClean="0">
                <a:sym typeface="Wingdings" panose="05000000000000000000" pitchFamily="2" charset="2"/>
              </a:rPr>
              <a:t>rettel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eht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ekil</a:t>
            </a:r>
            <a:r>
              <a:rPr lang="it-IT" dirty="0" smtClean="0">
                <a:sym typeface="Wingdings" panose="05000000000000000000" pitchFamily="2" charset="2"/>
              </a:rPr>
              <a:t> I’</a:t>
            </a:r>
            <a:r>
              <a:rPr lang="it-IT" dirty="0" smtClean="0"/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it-IT" dirty="0" smtClean="0"/>
          </a:p>
          <a:p>
            <a:pPr marL="0" indent="0">
              <a:defRPr/>
            </a:pPr>
            <a:r>
              <a:rPr lang="it-IT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 Pro Solution </a:t>
            </a:r>
          </a:p>
          <a:p>
            <a:pPr marL="0" indent="0">
              <a:defRPr/>
            </a:pPr>
            <a:r>
              <a:rPr lang="it-IT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S2=s1(</a:t>
            </a:r>
            <a:r>
              <a:rPr lang="it-IT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length</a:t>
            </a:r>
            <a:r>
              <a:rPr lang="it-IT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(s1):-1:1);</a:t>
            </a:r>
            <a:endParaRPr lang="en-US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US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 Amateur solution</a:t>
            </a:r>
          </a:p>
          <a:p>
            <a:pPr marL="0" indent="0">
              <a:defRPr/>
            </a:pP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for ii=1:length(s1)</a:t>
            </a:r>
            <a:endParaRPr lang="en-US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s2(length(s1)+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1-ii)=</a:t>
            </a: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s1(ii</a:t>
            </a:r>
            <a:r>
              <a:rPr lang="en-US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defRPr/>
            </a:pPr>
            <a:r>
              <a:rPr lang="it-IT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en-US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411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3</a:t>
            </a:r>
            <a:endParaRPr lang="en-US" altLang="en-US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0" y="1339641"/>
            <a:ext cx="8821738" cy="45754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FPRINTF</a:t>
            </a:r>
            <a:r>
              <a:rPr lang="en-US" sz="1600" dirty="0" smtClean="0"/>
              <a:t> and </a:t>
            </a:r>
            <a:r>
              <a:rPr 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SPRINTF</a:t>
            </a:r>
            <a:r>
              <a:rPr lang="en-US" sz="1600" dirty="0" smtClean="0"/>
              <a:t> are </a:t>
            </a:r>
            <a:r>
              <a:rPr lang="en-US" sz="1600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String processing libraries</a:t>
            </a:r>
            <a:r>
              <a:rPr lang="en-US" sz="1600" dirty="0" smtClean="0"/>
              <a:t>, common to very many environments, scripting languages, and programming languages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They go all the way back to FORTRAN, COBOL, BASIC (1960) and then C (1970), Java (1990) and any scripting language (Python, TCL, Perl , ….)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FPRINTF stands for «Print Formatted on file»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SPRINTF stands for «Print Formatted on String»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Many languages also have PRINTF, that writes on screen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In MATLAB fprintf writes on screen if no file is specified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FPRINTF/SPRINTF are high level commands based on the same subset of routines. Only the top level interface (or API, Application Program Interface) is different</a:t>
            </a:r>
          </a:p>
          <a:p>
            <a:pPr algn="ctr">
              <a:buFont typeface="Arial" panose="020B0604020202020204" pitchFamily="34" charset="0"/>
              <a:buChar char="•"/>
              <a:defRPr/>
            </a:pPr>
            <a:r>
              <a:rPr lang="en-US" sz="1600" b="1" i="1" u="sng" dirty="0" smtClean="0">
                <a:solidFill>
                  <a:srgbClr val="7030A0"/>
                </a:solidFill>
              </a:rPr>
              <a:t>They are used to produce a «Formatted» string starting from many different data types, that are processed to fit in the string format depending on the user directives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16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The only difference is that fprintf writes on file or screen, </a:t>
            </a:r>
            <a:r>
              <a:rPr lang="en-US" sz="1600" dirty="0" err="1" smtClean="0"/>
              <a:t>sprintf</a:t>
            </a:r>
            <a:r>
              <a:rPr lang="en-US" sz="1600" dirty="0" smtClean="0"/>
              <a:t> on a string variable:    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fprintf(‘I like the letter E’)</a:t>
            </a:r>
            <a:r>
              <a:rPr lang="en-US" sz="1600" b="1" dirty="0" smtClean="0"/>
              <a:t> </a:t>
            </a:r>
            <a:r>
              <a:rPr lang="en-US" sz="1600" b="1" dirty="0" smtClean="0">
                <a:sym typeface="Wingdings" panose="05000000000000000000" pitchFamily="2" charset="2"/>
              </a:rPr>
              <a:t></a:t>
            </a:r>
            <a:r>
              <a:rPr lang="en-US" sz="1600" b="1" dirty="0" smtClean="0"/>
              <a:t> </a:t>
            </a:r>
          </a:p>
          <a:p>
            <a:pPr marL="0" indent="0">
              <a:spcBef>
                <a:spcPts val="300"/>
              </a:spcBef>
              <a:defRPr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s=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sprintf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(‘I like the letter E’);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disp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(s);</a:t>
            </a:r>
            <a:r>
              <a:rPr lang="en-US" sz="1600" dirty="0" smtClean="0"/>
              <a:t>	 </a:t>
            </a:r>
            <a:endParaRPr lang="en-US" sz="1600" dirty="0"/>
          </a:p>
        </p:txBody>
      </p:sp>
      <p:sp>
        <p:nvSpPr>
          <p:cNvPr id="18435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FPRINTF VS. </a:t>
            </a:r>
            <a:r>
              <a:rPr lang="it-IT" altLang="en-US" dirty="0"/>
              <a:t>S</a:t>
            </a:r>
            <a:r>
              <a:rPr lang="it-IT" altLang="en-US" dirty="0" smtClean="0"/>
              <a:t>PRINTF</a:t>
            </a:r>
            <a:endParaRPr lang="en-US" alt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469900" y="1192213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dirty="0" smtClean="0"/>
              <a:t> The following syntax is used: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formatSpec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A1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...,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altLang="en-US" sz="1600" dirty="0" smtClean="0"/>
              <a:t>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formatSpec</a:t>
            </a:r>
            <a:r>
              <a:rPr lang="en-US" altLang="en-US" sz="1600" dirty="0" smtClean="0"/>
              <a:t> is the format of the output field specified as a string.</a:t>
            </a:r>
          </a:p>
          <a:p>
            <a:pPr marL="400050" lvl="1" indent="0"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A1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...,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600" dirty="0" smtClean="0"/>
              <a:t>represents the data arrays that will be placed inside the string.</a:t>
            </a:r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endParaRPr lang="en-US" altLang="en-US" sz="1600" dirty="0" smtClean="0"/>
          </a:p>
          <a:p>
            <a:pPr marL="0" indent="0">
              <a:buFontTx/>
              <a:buChar char="•"/>
            </a:pPr>
            <a:endParaRPr lang="en-US" altLang="en-US" sz="1600" dirty="0" smtClean="0"/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Data is placed inside the string sequentially, starting with the integer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ii</a:t>
            </a:r>
            <a:r>
              <a:rPr lang="en-US" altLang="en-US" sz="1600" dirty="0" smtClean="0"/>
              <a:t> that represents the index of the array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altLang="en-US" sz="1600" dirty="0" smtClean="0"/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We place this output into the string using the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altLang="en-US" sz="1600" dirty="0" smtClean="0"/>
              <a:t> symbol followed by the conversion character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altLang="en-US" sz="1600" dirty="0" smtClean="0"/>
              <a:t>, which formats output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ii</a:t>
            </a:r>
            <a:r>
              <a:rPr lang="en-US" altLang="en-US" sz="1600" dirty="0" smtClean="0"/>
              <a:t> into a signed integer.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The second output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data(ii)</a:t>
            </a:r>
            <a:r>
              <a:rPr lang="en-US" altLang="en-US" sz="1600" dirty="0" smtClean="0"/>
              <a:t> corresponds to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%g</a:t>
            </a:r>
            <a:r>
              <a:rPr lang="en-US" altLang="en-US" sz="1600" dirty="0" smtClean="0"/>
              <a:t> in our format string, which formats floating-point outputs in a compact manner.</a:t>
            </a:r>
          </a:p>
          <a:p>
            <a:pPr marL="0" indent="0">
              <a:buFontTx/>
              <a:buChar char="•"/>
            </a:pPr>
            <a:r>
              <a:rPr lang="it-IT" altLang="en-US" sz="1600" dirty="0" smtClean="0"/>
              <a:t> </a:t>
            </a:r>
            <a:r>
              <a:rPr lang="pt-BR" altLang="en-US" sz="1600" dirty="0" smtClean="0">
                <a:cs typeface="Courier New" pitchFamily="49" charset="0"/>
              </a:rPr>
              <a:t> </a:t>
            </a: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\n </a:t>
            </a:r>
            <a:r>
              <a:rPr lang="pt-BR" altLang="en-US" sz="1600" dirty="0" smtClean="0">
                <a:cs typeface="Courier New" pitchFamily="49" charset="0"/>
              </a:rPr>
              <a:t>is a special newline character.</a:t>
            </a:r>
          </a:p>
          <a:p>
            <a:pPr marL="0" indent="0">
              <a:buFontTx/>
              <a:buChar char="•"/>
            </a:pPr>
            <a:endParaRPr lang="en-US" altLang="en-US" sz="1600" dirty="0" smtClean="0"/>
          </a:p>
          <a:p>
            <a:pPr marL="0" indent="0">
              <a:buFontTx/>
              <a:buChar char="•"/>
            </a:pPr>
            <a:endParaRPr lang="en-US" altLang="en-US" sz="1600" dirty="0" smtClean="0"/>
          </a:p>
          <a:p>
            <a:pPr marL="0" indent="0">
              <a:buFontTx/>
              <a:buChar char="•"/>
            </a:pPr>
            <a:endParaRPr lang="en-US" altLang="en-US" sz="1600" dirty="0" smtClean="0"/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FORMATTING DATA INTO STRINGS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2288" y="2352675"/>
          <a:ext cx="7756525" cy="1554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32425"/>
                <a:gridCol w="2324100"/>
              </a:tblGrid>
              <a:tr h="155416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data = [2.3, 1e-7, pi];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for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ii = 1:length(data)</a:t>
                      </a:r>
                    </a:p>
                    <a:p>
                      <a:r>
                        <a:rPr lang="nn-NO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   str = sprintf(</a:t>
                      </a:r>
                      <a:r>
                        <a:rPr lang="nn-NO" sz="1600" kern="1200" baseline="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'data(%d) = %g\n'</a:t>
                      </a:r>
                      <a:r>
                        <a:rPr lang="nn-NO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,</a:t>
                      </a:r>
                      <a:r>
                        <a:rPr lang="nn-NO" sz="1600" kern="1200" baseline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...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                  ii, data(ii));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   </a:t>
                      </a:r>
                      <a:r>
                        <a:rPr lang="en-US" sz="1600" kern="1200" baseline="0" dirty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disp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(</a:t>
                      </a:r>
                      <a:r>
                        <a:rPr lang="en-US" sz="1600" kern="1200" baseline="0" dirty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str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)</a:t>
                      </a:r>
                    </a:p>
                    <a:p>
                      <a:r>
                        <a:rPr lang="en-US" sz="1600" kern="1200" baseline="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end</a:t>
                      </a:r>
                    </a:p>
                  </a:txBody>
                  <a:tcPr marT="45686" marB="456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latin typeface="Courier New" pitchFamily="49" charset="0"/>
                          <a:cs typeface="Courier New" pitchFamily="49" charset="0"/>
                        </a:rPr>
                        <a:t>data(1) = 2.3</a:t>
                      </a:r>
                    </a:p>
                    <a:p>
                      <a:endParaRPr lang="it-IT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it-IT" sz="1600" dirty="0" smtClean="0">
                          <a:latin typeface="Courier New" pitchFamily="49" charset="0"/>
                          <a:cs typeface="Courier New" pitchFamily="49" charset="0"/>
                        </a:rPr>
                        <a:t>data(2) = 1e-007</a:t>
                      </a:r>
                    </a:p>
                    <a:p>
                      <a:endParaRPr lang="it-IT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it-IT" sz="1600" dirty="0" smtClean="0">
                          <a:latin typeface="Courier New" pitchFamily="49" charset="0"/>
                          <a:cs typeface="Courier New" pitchFamily="49" charset="0"/>
                        </a:rPr>
                        <a:t>data(3) = 3.14159</a:t>
                      </a:r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30213" y="1420813"/>
            <a:ext cx="777240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What is the output of the following MATLAB command?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0" indent="0"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fprintf(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'Not that I have anything against D');</a:t>
            </a: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Not that I have anything against D&gt;&gt;</a:t>
            </a:r>
          </a:p>
          <a:p>
            <a:pPr>
              <a:buFont typeface="+mj-lt"/>
              <a:buAutoNum type="alphaUcPeriod"/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Not that I have anything against D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'Not that I have anything against D'</a:t>
            </a:r>
          </a:p>
          <a:p>
            <a:pPr>
              <a:buFont typeface="+mj-lt"/>
              <a:buAutoNum type="alphaUcPeriod"/>
              <a:defRPr/>
            </a:pPr>
            <a:endParaRPr lang="it-IT" dirty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rabicPeriod"/>
              <a:defRPr/>
            </a:pPr>
            <a:endParaRPr lang="it-IT" dirty="0" smtClean="0"/>
          </a:p>
          <a:p>
            <a:pPr>
              <a:buFont typeface="+mj-lt"/>
              <a:buAutoNum type="alphaUcPeriod"/>
              <a:defRPr/>
            </a:pPr>
            <a:endParaRPr lang="en-US" dirty="0"/>
          </a:p>
        </p:txBody>
      </p:sp>
      <p:sp>
        <p:nvSpPr>
          <p:cNvPr id="2048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4</a:t>
            </a:r>
            <a:endParaRPr lang="en-US" alt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30213" y="1420813"/>
            <a:ext cx="777240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What is the output of the following MATLAB command?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0" indent="0"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fprintf(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'Not that I have anything against D');</a:t>
            </a: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US" dirty="0" smtClean="0">
              <a:solidFill>
                <a:srgbClr val="CC00CC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Not that I have anything against D&gt;&gt;</a:t>
            </a:r>
          </a:p>
          <a:p>
            <a:pPr>
              <a:buFont typeface="+mj-lt"/>
              <a:buAutoNum type="alphaUcPeriod"/>
              <a:defRPr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Not that I have anything against D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'Not that I have anything against D'</a:t>
            </a:r>
          </a:p>
          <a:p>
            <a:pPr>
              <a:buFont typeface="+mj-lt"/>
              <a:buAutoNum type="alphaUcPeriod"/>
              <a:defRPr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That is due to the missing \n at the end of the string.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Note that </a:t>
            </a:r>
            <a:r>
              <a:rPr lang="en-US" dirty="0" err="1" smtClean="0"/>
              <a:t>disp</a:t>
            </a:r>
            <a:r>
              <a:rPr lang="en-US" dirty="0" smtClean="0"/>
              <a:t> is less sophisticated and will add the \n for you, while (f/s)</a:t>
            </a:r>
            <a:r>
              <a:rPr lang="en-US" dirty="0" err="1" smtClean="0"/>
              <a:t>printf</a:t>
            </a:r>
            <a:r>
              <a:rPr lang="en-US" dirty="0" smtClean="0"/>
              <a:t> assumes you know what you are doing and if you don’t add \n there is a reason!</a:t>
            </a:r>
            <a:r>
              <a:rPr lang="en-US" sz="1600" dirty="0" smtClean="0"/>
              <a:t> </a:t>
            </a:r>
          </a:p>
          <a:p>
            <a:pPr>
              <a:buFont typeface="+mj-lt"/>
              <a:buAutoNum type="arabicPeriod"/>
              <a:defRPr/>
            </a:pPr>
            <a:endParaRPr lang="en-US" sz="1600" dirty="0" smtClean="0"/>
          </a:p>
          <a:p>
            <a:pPr>
              <a:buFont typeface="+mj-lt"/>
              <a:buAutoNum type="alphaUcPeriod"/>
              <a:defRPr/>
            </a:pPr>
            <a:endParaRPr lang="en-US" sz="1600" dirty="0"/>
          </a:p>
        </p:txBody>
      </p:sp>
      <p:sp>
        <p:nvSpPr>
          <p:cNvPr id="21507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4</a:t>
            </a:r>
            <a:endParaRPr lang="en-US" alt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contenuto 1"/>
          <p:cNvSpPr>
            <a:spLocks noGrp="1"/>
          </p:cNvSpPr>
          <p:nvPr>
            <p:ph idx="1"/>
          </p:nvPr>
        </p:nvSpPr>
        <p:spPr>
          <a:xfrm>
            <a:off x="360000" y="1260000"/>
            <a:ext cx="7772400" cy="48228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 sz="1600" dirty="0" smtClean="0"/>
              <a:t>Write down the content of variable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 </a:t>
            </a:r>
            <a:r>
              <a:rPr lang="en-US" altLang="en-US" sz="1600" dirty="0" smtClean="0"/>
              <a:t>:</a:t>
            </a:r>
          </a:p>
          <a:p>
            <a:pPr>
              <a:buFontTx/>
              <a:buChar char="•"/>
            </a:pPr>
            <a:endParaRPr lang="en-US" altLang="en-US" sz="1600" dirty="0" smtClean="0"/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dude(3).name='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maude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';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dude(3).gender='f';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dude(3).birth=1960;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s=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(‘%s was born in %d \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n',dude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[3].name, dude[3].birth);</a:t>
            </a:r>
          </a:p>
          <a:p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it-IT" alt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531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QUIZ 5</a:t>
            </a:r>
            <a:endParaRPr lang="en-US" alt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contenuto 1"/>
          <p:cNvSpPr>
            <a:spLocks noGrp="1"/>
          </p:cNvSpPr>
          <p:nvPr>
            <p:ph idx="1"/>
          </p:nvPr>
        </p:nvSpPr>
        <p:spPr>
          <a:xfrm>
            <a:off x="360000" y="1260000"/>
            <a:ext cx="8323263" cy="48228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 sz="1600" dirty="0" smtClean="0"/>
              <a:t>Write down the content of variable</a:t>
            </a:r>
            <a:r>
              <a:rPr lang="en-US" alt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 </a:t>
            </a:r>
            <a:r>
              <a:rPr lang="en-US" altLang="en-US" sz="1600" dirty="0" smtClean="0"/>
              <a:t>:</a:t>
            </a:r>
          </a:p>
          <a:p>
            <a:pPr>
              <a:buFontTx/>
              <a:buChar char="•"/>
            </a:pPr>
            <a:endParaRPr lang="en-US" altLang="en-US" sz="1600" dirty="0" smtClean="0"/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dude(3).name='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maude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';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dude(3).gender='f';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dude(3).birth=1960;</a:t>
            </a:r>
          </a:p>
          <a:p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s=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(‘%s was born in %d \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n',dude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[3].name, dude[3].birth);</a:t>
            </a:r>
          </a:p>
          <a:p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en-US" sz="1600" i="1" dirty="0" smtClean="0">
                <a:solidFill>
                  <a:srgbClr val="FF0000"/>
                </a:solidFill>
              </a:rPr>
              <a:t>SYNTAX ERROR! </a:t>
            </a:r>
            <a:r>
              <a:rPr lang="en-US" altLang="en-US" sz="1600" i="1" dirty="0" smtClean="0">
                <a:solidFill>
                  <a:srgbClr val="FF0000"/>
                </a:solidFill>
              </a:rPr>
              <a:t>dude[3</a:t>
            </a:r>
            <a:r>
              <a:rPr lang="en-US" altLang="en-US" sz="1600" i="1" dirty="0" smtClean="0">
                <a:solidFill>
                  <a:srgbClr val="FF0000"/>
                </a:solidFill>
              </a:rPr>
              <a:t>] should be dude(3), as square brackets are used to define arrays, round brackets to index arrays.</a:t>
            </a:r>
          </a:p>
          <a:p>
            <a:r>
              <a:rPr lang="en-US" altLang="en-US" sz="1600" dirty="0" smtClean="0"/>
              <a:t>If we fix the error, then </a:t>
            </a:r>
          </a:p>
          <a:p>
            <a:endParaRPr lang="en-US" altLang="en-US" sz="1600" dirty="0" smtClean="0"/>
          </a:p>
          <a:p>
            <a:r>
              <a:rPr lang="en-US" altLang="en-US" sz="1600" dirty="0" smtClean="0"/>
              <a:t>			s=‘</a:t>
            </a:r>
            <a:r>
              <a:rPr lang="en-US" altLang="en-US" sz="1600" dirty="0" err="1" smtClean="0"/>
              <a:t>maude</a:t>
            </a:r>
            <a:r>
              <a:rPr lang="en-US" altLang="en-US" sz="1600" dirty="0" smtClean="0"/>
              <a:t> was born in 1960’</a:t>
            </a:r>
          </a:p>
          <a:p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5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QUIZ 5</a:t>
            </a:r>
            <a:endParaRPr lang="en-US" alt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30213" y="1084263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dirty="0" smtClean="0"/>
              <a:t> When formatting floating-point data into a string, it may be necessary to alter the notation or number of decimal places.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The conversion characters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%f </a:t>
            </a:r>
            <a:r>
              <a:rPr lang="en-US" altLang="en-US" sz="1600" dirty="0" smtClean="0"/>
              <a:t>and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%e</a:t>
            </a:r>
            <a:r>
              <a:rPr lang="en-US" altLang="en-US" sz="1600" dirty="0" smtClean="0"/>
              <a:t> format data to fixed-point and exponential notation, respectively.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The field width and precision can be modified for these formats using the syntax: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&lt;field width&gt;.&lt;precision&gt;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&gt;&gt; A = [100*pi, 2.09e-8];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sprintf(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'%.2f \n %12.5f \n %e \n %.2e'</a:t>
            </a: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, A(1),A(1),A(2),A(2))</a:t>
            </a:r>
          </a:p>
          <a:p>
            <a:pPr marL="0" indent="0"/>
            <a:endParaRPr lang="pt-BR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314.16 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    314.15927 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 2.090000e-008 </a:t>
            </a:r>
          </a:p>
          <a:p>
            <a:pPr marL="0" indent="0">
              <a:spcAft>
                <a:spcPts val="1200"/>
              </a:spcAft>
            </a:pP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 2.09e-008</a:t>
            </a:r>
            <a:endParaRPr lang="pt-BR" altLang="en-US" sz="1600" dirty="0" smtClean="0">
              <a:cs typeface="Courier New" pitchFamily="49" charset="0"/>
            </a:endParaRPr>
          </a:p>
          <a:p>
            <a:pPr marL="0" indent="0"/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US" altLang="en-US" sz="1600" dirty="0" smtClean="0"/>
          </a:p>
          <a:p>
            <a:pPr marL="0" indent="0">
              <a:buFontTx/>
              <a:buChar char="•"/>
            </a:pPr>
            <a:endParaRPr lang="en-US" altLang="en-US" sz="1600" dirty="0" smtClean="0"/>
          </a:p>
        </p:txBody>
      </p:sp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FORMATTING OPERATORS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ENSC180 CALENDAR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749268"/>
              </p:ext>
            </p:extLst>
          </p:nvPr>
        </p:nvGraphicFramePr>
        <p:xfrm>
          <a:off x="2221548" y="939165"/>
          <a:ext cx="4168775" cy="53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40"/>
                <a:gridCol w="3536735"/>
              </a:tblGrid>
              <a:tr h="374954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Unit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What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MATLAB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Flow control &amp; Data Structures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3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Plotting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1" kern="1200" baseline="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800" b="1" kern="1200" baseline="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Strings &amp; File IO</a:t>
                      </a:r>
                      <a:endParaRPr lang="en-US" sz="1800" b="1" kern="1200" baseline="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5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Complex Numbers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6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err="1" smtClean="0"/>
                        <a:t>Combinatorics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7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Linear </a:t>
                      </a:r>
                      <a:r>
                        <a:rPr lang="en-US" sz="1800" noProof="0" dirty="0" smtClean="0"/>
                        <a:t>Algebra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8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Statistics &amp; Data Analysis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9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Polynomial Approximation, Curve Fitting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10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Root</a:t>
                      </a:r>
                      <a:r>
                        <a:rPr lang="en-US" sz="1800" baseline="0" noProof="0" dirty="0" smtClean="0"/>
                        <a:t> Finding, Numerical Differentiation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11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Numerical Integration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12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MATLAB executable files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78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215900" y="1265238"/>
            <a:ext cx="8497888" cy="4822825"/>
          </a:xfrm>
        </p:spPr>
        <p:txBody>
          <a:bodyPr/>
          <a:lstStyle/>
          <a:p>
            <a:pPr marL="0" indent="0" algn="ctr"/>
            <a:r>
              <a:rPr lang="en-CA" altLang="en-US" sz="2000" b="1" i="1" u="sng" smtClean="0">
                <a:solidFill>
                  <a:srgbClr val="7030A0"/>
                </a:solidFill>
              </a:rPr>
              <a:t>A regular expression is a string of characters that describes a certain pattern within text.</a:t>
            </a:r>
          </a:p>
          <a:p>
            <a:pPr marL="0" indent="0" algn="ctr"/>
            <a:r>
              <a:rPr lang="en-CA" altLang="en-US" sz="2000" b="1" i="1" u="sng" smtClean="0">
                <a:solidFill>
                  <a:srgbClr val="7030A0"/>
                </a:solidFill>
              </a:rPr>
              <a:t>Regular expressions can be used to find or alter pieces of text that match the described pattern.</a:t>
            </a:r>
          </a:p>
          <a:p>
            <a:pPr marL="0" indent="0" algn="ctr"/>
            <a:endParaRPr lang="en-CA" altLang="en-US" sz="2000" b="1" i="1" u="sng" smtClean="0">
              <a:solidFill>
                <a:srgbClr val="7030A0"/>
              </a:solidFill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The function used to match regular expression is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regexp</a:t>
            </a:r>
            <a:r>
              <a:rPr lang="en-CA" altLang="en-US" sz="1600" smtClean="0"/>
              <a:t>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out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] = regexp(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outselect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CA" altLang="en-US" sz="1600" smtClean="0"/>
              <a:t>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/>
              <a:t> is the string of text that you want to search.</a:t>
            </a:r>
          </a:p>
          <a:p>
            <a:pPr marL="0" indent="0">
              <a:buFontTx/>
              <a:buChar char="•"/>
            </a:pPr>
            <a:r>
              <a:rPr lang="en-CA" altLang="en-US" sz="1600" smtClean="0"/>
              <a:t>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CA" altLang="en-US" sz="1600" smtClean="0"/>
              <a:t> is the regular expression that specifies the pattern you want to match.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outselect</a:t>
            </a:r>
            <a:r>
              <a:rPr lang="en-CA" altLang="en-US" sz="1600" smtClean="0">
                <a:cs typeface="Courier New" pitchFamily="49" charset="0"/>
              </a:rPr>
              <a:t> is the type of output you want from the function, e.g., starting indices of each substring that matches the desired pattern.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>
                <a:cs typeface="Courier New" pitchFamily="49" charset="0"/>
              </a:rPr>
              <a:t> If only starting indices or end indices of the matching substrings are desired, the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outselect</a:t>
            </a:r>
            <a:r>
              <a:rPr lang="en-CA" altLang="en-US" sz="1600" smtClean="0">
                <a:cs typeface="Courier New" pitchFamily="49" charset="0"/>
              </a:rPr>
              <a:t> argument can be omitted: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startIndex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endIndex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] = regexp(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REGULAR EXPRESSIONS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Consider the following string: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str = </a:t>
            </a:r>
            <a:r>
              <a:rPr lang="en-CA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'Food coloring, colours the colorless icing'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We wish to search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/>
              <a:t> for all instances of the word “color” and its derivatives, e.g., “colorful”, without discriminating between British and American spelling (color/colour).</a:t>
            </a:r>
          </a:p>
          <a:p>
            <a:pPr marL="0" indent="0">
              <a:buFontTx/>
              <a:buChar char="•"/>
            </a:pPr>
            <a:r>
              <a:rPr lang="en-CA" altLang="en-US" sz="1600" smtClean="0"/>
              <a:t> Consider the following regular expression: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expr = </a:t>
            </a:r>
            <a:r>
              <a:rPr lang="en-CA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'colou?r\w*'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FontTx/>
              <a:buChar char="•"/>
            </a:pPr>
            <a:r>
              <a:rPr lang="en-CA" altLang="en-US" sz="1600" smtClean="0"/>
              <a:t> It defines the following pattern: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smtClean="0"/>
              <a:t> The first 4 characters must be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colo</a:t>
            </a:r>
            <a:r>
              <a:rPr lang="en-CA" altLang="en-US" sz="1600" smtClean="0"/>
              <a:t>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smtClean="0"/>
              <a:t> This is optionally followed by the letter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u</a:t>
            </a:r>
            <a:r>
              <a:rPr lang="en-CA" altLang="en-US" sz="1600" smtClean="0"/>
              <a:t> which is then followed by the letter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CA" altLang="en-US" sz="1600" smtClean="0"/>
              <a:t>.</a:t>
            </a:r>
          </a:p>
          <a:p>
            <a:pPr marL="400050" lvl="1" indent="0">
              <a:spcAft>
                <a:spcPts val="1200"/>
              </a:spcAft>
              <a:buFont typeface="Arial" pitchFamily="34" charset="0"/>
              <a:buChar char="•"/>
            </a:pPr>
            <a:r>
              <a:rPr lang="en-CA" altLang="en-US" sz="1600" smtClean="0"/>
              <a:t>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\w</a:t>
            </a:r>
            <a:r>
              <a:rPr lang="en-CA" altLang="en-US" sz="1600" smtClean="0"/>
              <a:t> denotes an alphabetic, numeric, or underscore character (a to z, A to Z, 0 to 9, and _) and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CA" altLang="en-US" sz="1600" smtClean="0"/>
              <a:t> denotes 0 or more times consecutively. Hence, it can end in any number of word characters.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&gt;&gt; startInd = regexp(str, expr)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startInd =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     6    16    28</a:t>
            </a:r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REGULAR EXPRESSIONS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dirty="0" smtClean="0"/>
              <a:t> Useful </a:t>
            </a:r>
            <a:r>
              <a:rPr lang="en-CA" altLang="en-US" sz="1600" dirty="0" err="1" smtClean="0"/>
              <a:t>metacharacters</a:t>
            </a:r>
            <a:r>
              <a:rPr lang="en-CA" altLang="en-US" sz="1600" dirty="0" smtClean="0"/>
              <a:t>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[c1c2c3]</a:t>
            </a:r>
            <a:r>
              <a:rPr lang="en-CA" altLang="en-US" sz="1600" dirty="0" smtClean="0"/>
              <a:t> – any character contained within the brackets, e.g.,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'[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kf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#]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ind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CA" altLang="en-US" sz="1600" dirty="0" smtClean="0"/>
              <a:t> matches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'kind'</a:t>
            </a:r>
            <a:r>
              <a:rPr lang="en-CA" altLang="en-US" sz="1600" dirty="0" smtClean="0"/>
              <a:t>,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'find'</a:t>
            </a:r>
            <a:r>
              <a:rPr lang="en-CA" altLang="en-US" sz="1600" dirty="0" smtClean="0"/>
              <a:t>, or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'#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ind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CA" altLang="en-US" sz="1600" dirty="0" smtClean="0"/>
              <a:t>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[^c1c2c3]</a:t>
            </a:r>
            <a:r>
              <a:rPr lang="en-CA" altLang="en-US" sz="1600" dirty="0" smtClean="0"/>
              <a:t> – any character not contained within the brackets, e.g.,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'[^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kf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ind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CA" altLang="en-US" sz="1600" dirty="0" smtClean="0"/>
              <a:t> can match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'mind'</a:t>
            </a:r>
            <a:r>
              <a:rPr lang="en-CA" altLang="en-US" sz="1600" dirty="0" smtClean="0">
                <a:solidFill>
                  <a:srgbClr val="CC00CC"/>
                </a:solidFill>
                <a:cs typeface="Courier New" pitchFamily="49" charset="0"/>
              </a:rPr>
              <a:t> </a:t>
            </a:r>
            <a:r>
              <a:rPr lang="en-CA" altLang="en-US" sz="1600" dirty="0" smtClean="0">
                <a:cs typeface="Courier New" pitchFamily="49" charset="0"/>
              </a:rPr>
              <a:t>or</a:t>
            </a:r>
            <a:r>
              <a:rPr lang="en-CA" altLang="en-US" sz="1600" dirty="0" smtClean="0">
                <a:solidFill>
                  <a:srgbClr val="CC00CC"/>
                </a:solidFill>
                <a:cs typeface="Courier New" pitchFamily="49" charset="0"/>
              </a:rPr>
              <a:t>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'#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ind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CA" altLang="en-US" sz="1600" dirty="0" smtClean="0">
                <a:solidFill>
                  <a:srgbClr val="CC00CC"/>
                </a:solidFill>
                <a:cs typeface="Courier New" pitchFamily="49" charset="0"/>
              </a:rPr>
              <a:t> </a:t>
            </a:r>
            <a:r>
              <a:rPr lang="en-CA" altLang="en-US" sz="1600" dirty="0" smtClean="0">
                <a:cs typeface="Courier New" pitchFamily="49" charset="0"/>
              </a:rPr>
              <a:t>but not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'kind'</a:t>
            </a:r>
            <a:r>
              <a:rPr lang="en-CA" altLang="en-US" sz="1600" dirty="0" smtClean="0">
                <a:solidFill>
                  <a:srgbClr val="CC00CC"/>
                </a:solidFill>
                <a:cs typeface="Courier New" pitchFamily="49" charset="0"/>
              </a:rPr>
              <a:t> </a:t>
            </a:r>
            <a:r>
              <a:rPr lang="en-CA" altLang="en-US" sz="1600" dirty="0" smtClean="0">
                <a:cs typeface="Courier New" pitchFamily="49" charset="0"/>
              </a:rPr>
              <a:t>or</a:t>
            </a:r>
            <a:r>
              <a:rPr lang="en-CA" altLang="en-US" sz="1600" dirty="0" smtClean="0">
                <a:solidFill>
                  <a:srgbClr val="CC00CC"/>
                </a:solidFill>
                <a:cs typeface="Courier New" pitchFamily="49" charset="0"/>
              </a:rPr>
              <a:t>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'find'</a:t>
            </a:r>
            <a:r>
              <a:rPr lang="en-CA" altLang="en-US" sz="1600" dirty="0" smtClean="0">
                <a:cs typeface="Courier New" pitchFamily="49" charset="0"/>
              </a:rPr>
              <a:t>.</a:t>
            </a:r>
            <a:endParaRPr lang="en-CA" altLang="en-US" sz="1600" dirty="0" smtClean="0"/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\w</a:t>
            </a:r>
            <a:r>
              <a:rPr lang="en-CA" altLang="en-US" sz="1600" dirty="0" smtClean="0"/>
              <a:t> – any alphabetic, numeric or underscore character.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\W</a:t>
            </a:r>
            <a:r>
              <a:rPr lang="en-CA" altLang="en-US" sz="1600" dirty="0" smtClean="0"/>
              <a:t> – any character that is not alphabetic, numeric, or underscore.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\s</a:t>
            </a:r>
            <a:r>
              <a:rPr lang="en-CA" altLang="en-US" sz="1600" dirty="0" smtClean="0"/>
              <a:t> – any whitespace character.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CA" altLang="en-US" sz="1600" dirty="0" smtClean="0"/>
              <a:t> – any single character, including whitespace.</a:t>
            </a:r>
            <a:br>
              <a:rPr lang="en-CA" altLang="en-US" sz="1600" dirty="0" smtClean="0"/>
            </a:br>
            <a:endParaRPr lang="en-CA" altLang="en-US" sz="1600" dirty="0" smtClean="0"/>
          </a:p>
          <a:p>
            <a:pPr marL="0" indent="0">
              <a:buFontTx/>
              <a:buChar char="•"/>
            </a:pPr>
            <a:r>
              <a:rPr lang="en-CA" altLang="en-US" sz="1600" dirty="0" smtClean="0"/>
              <a:t> Useful quantifiers: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expr*</a:t>
            </a:r>
            <a:r>
              <a:rPr lang="en-CA" altLang="en-US" sz="1600" dirty="0" smtClean="0"/>
              <a:t> - match 0 or more times consecutively.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expr?</a:t>
            </a:r>
            <a:r>
              <a:rPr lang="en-CA" altLang="en-US" sz="1600" dirty="0" smtClean="0"/>
              <a:t> – match 0 times or 1 time.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dirty="0" smtClean="0"/>
              <a:t>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expr{</a:t>
            </a:r>
            <a:r>
              <a:rPr lang="en-CA" altLang="en-US" sz="1600" dirty="0" err="1" smtClean="0">
                <a:latin typeface="Courier New" pitchFamily="49" charset="0"/>
                <a:cs typeface="Courier New" pitchFamily="49" charset="0"/>
              </a:rPr>
              <a:t>m,n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CA" altLang="en-US" sz="1600" dirty="0" smtClean="0"/>
              <a:t> – match at least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en-CA" altLang="en-US" sz="1600" dirty="0" smtClean="0"/>
              <a:t> times, but no more than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CA" altLang="en-US" sz="1600" dirty="0" smtClean="0"/>
              <a:t> times consecutively, e.g., 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'\w{3,6}</a:t>
            </a:r>
            <a:r>
              <a:rPr lang="en-CA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ing</a:t>
            </a:r>
            <a:r>
              <a:rPr lang="en-CA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[\s,.]'</a:t>
            </a:r>
            <a:r>
              <a:rPr lang="en-CA" altLang="en-US" sz="1600" dirty="0" smtClean="0"/>
              <a:t> matches all 6 to 9 letter words that end in “</a:t>
            </a:r>
            <a:r>
              <a:rPr lang="en-CA" altLang="en-US" sz="1600" dirty="0" err="1" smtClean="0"/>
              <a:t>ing</a:t>
            </a:r>
            <a:r>
              <a:rPr lang="en-CA" altLang="en-US" sz="1600" dirty="0" smtClean="0"/>
              <a:t>” followed by a whitespace , comma, or period</a:t>
            </a:r>
          </a:p>
          <a:p>
            <a:pPr marL="400050" lvl="1" indent="0">
              <a:buFont typeface="Arial" pitchFamily="34" charset="0"/>
              <a:buChar char="•"/>
            </a:pPr>
            <a:endParaRPr lang="en-CA" altLang="en-US" sz="1600" dirty="0" smtClean="0"/>
          </a:p>
        </p:txBody>
      </p:sp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REGULAR EXPRESSIONS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dirty="0" smtClean="0"/>
              <a:t> Grouping operators </a:t>
            </a:r>
            <a:r>
              <a:rPr lang="en-CA" altLang="en-US" sz="16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CA" altLang="en-US" sz="1600" dirty="0" smtClean="0"/>
              <a:t> can be used to search for consecutive patterns.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dirty="0" smtClean="0"/>
              <a:t> For example, we wish to match two consecutive patterns of a vowel followed by a </a:t>
            </a:r>
            <a:r>
              <a:rPr lang="en-CA" altLang="en-US" sz="1600" dirty="0" err="1" smtClean="0"/>
              <a:t>nonvowel</a:t>
            </a:r>
            <a:r>
              <a:rPr lang="en-CA" altLang="en-US" sz="1600" dirty="0" smtClean="0"/>
              <a:t>.</a:t>
            </a:r>
          </a:p>
          <a:p>
            <a:pPr marL="0" indent="0"/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&gt;&gt; startIndex = regexp(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'refrigerator'</a:t>
            </a: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'[aeiou][^aeiou]{2}'</a:t>
            </a: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startIndex =</a:t>
            </a:r>
          </a:p>
          <a:p>
            <a:pPr marL="0" indent="0">
              <a:spcAft>
                <a:spcPts val="1200"/>
              </a:spcAft>
            </a:pP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     2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nn-NO" altLang="en-US" sz="1600" dirty="0" smtClean="0"/>
              <a:t> Without grouping, 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'[aeiou][^aeiou]{2}'</a:t>
            </a:r>
            <a:r>
              <a:rPr lang="nn-NO" altLang="en-US" sz="1600" dirty="0" smtClean="0"/>
              <a:t> matches one vowel, followed by two nonvowels. Here, it matches</a:t>
            </a:r>
            <a:r>
              <a:rPr lang="en-CA" altLang="en-US" sz="1600" dirty="0" smtClean="0"/>
              <a:t> “</a:t>
            </a:r>
            <a:r>
              <a:rPr lang="nn-NO" altLang="en-US" sz="1600" dirty="0" smtClean="0"/>
              <a:t>efr” in </a:t>
            </a:r>
            <a:r>
              <a:rPr lang="en-CA" altLang="en-US" sz="1600" dirty="0" smtClean="0"/>
              <a:t>“</a:t>
            </a:r>
            <a:r>
              <a:rPr lang="nn-NO" altLang="en-US" sz="1600" dirty="0" smtClean="0"/>
              <a:t>refrigerator”.</a:t>
            </a:r>
          </a:p>
          <a:p>
            <a:pPr marL="0" indent="0"/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&gt;&gt; startIndex = regexp(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'refrigerator'</a:t>
            </a: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'([aeiou][^aeiou]){2}'</a:t>
            </a: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startIndex =</a:t>
            </a:r>
          </a:p>
          <a:p>
            <a:pPr marL="0" indent="0">
              <a:spcAft>
                <a:spcPts val="1200"/>
              </a:spcAft>
            </a:pPr>
            <a:r>
              <a:rPr lang="nn-NO" altLang="en-US" sz="1600" dirty="0" smtClean="0">
                <a:latin typeface="Courier New" pitchFamily="49" charset="0"/>
                <a:cs typeface="Courier New" pitchFamily="49" charset="0"/>
              </a:rPr>
              <a:t>     5     9</a:t>
            </a:r>
          </a:p>
          <a:p>
            <a:pPr marL="0" indent="0">
              <a:buFontTx/>
              <a:buChar char="•"/>
            </a:pPr>
            <a:r>
              <a:rPr lang="nn-NO" altLang="en-US" sz="1600" dirty="0" smtClean="0"/>
              <a:t> Using the grouping operator, we obtain our desired match.</a:t>
            </a:r>
          </a:p>
          <a:p>
            <a:pPr marL="0" indent="0">
              <a:buFontTx/>
              <a:buChar char="•"/>
            </a:pPr>
            <a:r>
              <a:rPr lang="nn-NO" altLang="en-US" sz="1600" dirty="0" smtClean="0"/>
              <a:t> </a:t>
            </a:r>
            <a:r>
              <a:rPr lang="nn-NO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'([aeiou][^aeiou]){2}'</a:t>
            </a:r>
            <a:r>
              <a:rPr lang="nn-NO" altLang="en-US" sz="1600" dirty="0" smtClean="0"/>
              <a:t> – a vowel followed by a nonvowel, twice in a row, matches </a:t>
            </a:r>
            <a:r>
              <a:rPr lang="en-CA" altLang="en-US" sz="1600" dirty="0" smtClean="0"/>
              <a:t>“</a:t>
            </a:r>
            <a:r>
              <a:rPr lang="nn-NO" altLang="en-US" sz="1600" dirty="0" smtClean="0"/>
              <a:t>iger” and </a:t>
            </a:r>
            <a:r>
              <a:rPr lang="en-CA" altLang="en-US" sz="1600" dirty="0" smtClean="0"/>
              <a:t>“</a:t>
            </a:r>
            <a:r>
              <a:rPr lang="nn-NO" altLang="en-US" sz="1600" dirty="0" smtClean="0"/>
              <a:t>ator” in </a:t>
            </a:r>
            <a:r>
              <a:rPr lang="en-CA" altLang="en-US" sz="1600" dirty="0" smtClean="0"/>
              <a:t>“</a:t>
            </a:r>
            <a:r>
              <a:rPr lang="nn-NO" altLang="en-US" sz="1600" dirty="0" smtClean="0"/>
              <a:t>refrigerator”.</a:t>
            </a:r>
            <a:endParaRPr lang="en-CA" altLang="en-US" sz="1600" dirty="0" smtClean="0"/>
          </a:p>
        </p:txBody>
      </p:sp>
      <p:sp>
        <p:nvSpPr>
          <p:cNvPr id="286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REGULAR EXPRESSIONS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To replace the text within a string that matches the desired regular expression use the 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regexprep</a:t>
            </a:r>
            <a:r>
              <a:rPr lang="en-CA" altLang="en-US" sz="1600" smtClean="0"/>
              <a:t> function.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newStr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 = regexprep(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replace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CA" altLang="en-US" sz="1600" smtClean="0"/>
              <a:t> The parts of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smtClean="0"/>
              <a:t> that match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CA" altLang="en-US" sz="1600" smtClean="0"/>
              <a:t> are replaced by the string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replace</a:t>
            </a:r>
            <a:r>
              <a:rPr lang="en-CA" altLang="en-US" sz="1600" smtClean="0"/>
              <a:t> and the resulting string is outputted in </a:t>
            </a:r>
            <a:r>
              <a:rPr lang="en-CA" altLang="en-US" sz="1600" i="1" smtClean="0">
                <a:latin typeface="Courier New" pitchFamily="49" charset="0"/>
                <a:cs typeface="Courier New" pitchFamily="49" charset="0"/>
              </a:rPr>
              <a:t>newStr</a:t>
            </a:r>
            <a:r>
              <a:rPr lang="en-CA" altLang="en-US" sz="1600" smtClean="0"/>
              <a:t>.</a:t>
            </a:r>
          </a:p>
          <a:p>
            <a:pPr marL="0" indent="0">
              <a:buFontTx/>
              <a:buChar char="•"/>
            </a:pPr>
            <a:endParaRPr lang="en-CA" altLang="en-US" sz="160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smtClean="0"/>
              <a:t> For example, replace all instances of “color” with the British spelling “colour”: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&gt;&gt; str = </a:t>
            </a:r>
            <a:r>
              <a:rPr lang="en-CA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'Food coloring, colours the colorless icing'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&gt;&gt; newStr = regexprep(str, </a:t>
            </a:r>
            <a:r>
              <a:rPr lang="en-CA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'color'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'colour'</a:t>
            </a:r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newStr =</a:t>
            </a:r>
          </a:p>
          <a:p>
            <a:pPr marL="0" indent="0"/>
            <a:r>
              <a:rPr lang="en-CA" altLang="en-US" sz="1600" smtClean="0">
                <a:latin typeface="Courier New" pitchFamily="49" charset="0"/>
                <a:cs typeface="Courier New" pitchFamily="49" charset="0"/>
              </a:rPr>
              <a:t>Food colouring, colours the colourless icing</a:t>
            </a:r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REGULAR EXPRESSIONS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68288" y="2744788"/>
            <a:ext cx="8391525" cy="1008062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CA" altLang="en-US" sz="1600" dirty="0"/>
              <a:t> MATLAB Variables are handled by the tool as part of its internal database. </a:t>
            </a:r>
            <a:r>
              <a:rPr lang="en-CA" altLang="en-US" sz="1600" dirty="0" smtClean="0"/>
              <a:t>It may in the computer memory, or it may be swapped to the </a:t>
            </a:r>
            <a:r>
              <a:rPr lang="en-CA" altLang="en-US" sz="1600" dirty="0"/>
              <a:t>hard disk but that is all handled by MATLAB, that keeps those variable easily </a:t>
            </a:r>
            <a:r>
              <a:rPr lang="en-CA" altLang="en-US" sz="1600" b="1" i="1" u="sng" dirty="0" smtClean="0"/>
              <a:t>IMPLICITLY</a:t>
            </a:r>
            <a:r>
              <a:rPr lang="en-CA" altLang="en-US" sz="1600" dirty="0" smtClean="0"/>
              <a:t> accessible </a:t>
            </a:r>
            <a:r>
              <a:rPr lang="en-CA" altLang="en-US" sz="1600" dirty="0"/>
              <a:t>for us at any time</a:t>
            </a:r>
            <a:r>
              <a:rPr lang="en-CA" altLang="en-US" sz="1600" dirty="0" smtClean="0"/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  <a:defRPr/>
            </a:pPr>
            <a:endParaRPr lang="en-CA" altLang="en-US" sz="1600" dirty="0" smtClean="0"/>
          </a:p>
          <a:p>
            <a:pPr marL="0" indent="0">
              <a:spcAft>
                <a:spcPts val="1200"/>
              </a:spcAft>
              <a:buFontTx/>
              <a:buChar char="•"/>
              <a:defRPr/>
            </a:pPr>
            <a:endParaRPr lang="en-CA" altLang="en-US" sz="1600" dirty="0" smtClean="0"/>
          </a:p>
          <a:p>
            <a:pPr marL="0" indent="0">
              <a:spcAft>
                <a:spcPts val="1200"/>
              </a:spcAft>
              <a:buFontTx/>
              <a:buChar char="•"/>
              <a:defRPr/>
            </a:pPr>
            <a:endParaRPr lang="en-CA" altLang="en-US" sz="1600" dirty="0"/>
          </a:p>
          <a:p>
            <a:pPr marL="0" indent="0">
              <a:spcAft>
                <a:spcPts val="1200"/>
              </a:spcAft>
              <a:defRPr/>
            </a:pPr>
            <a:endParaRPr lang="en-CA" altLang="en-US" sz="1600" dirty="0"/>
          </a:p>
        </p:txBody>
      </p:sp>
      <p:sp>
        <p:nvSpPr>
          <p:cNvPr id="307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mtClean="0"/>
              <a:t>FILE I/O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30727" name="AutoShape 5" descr="data:image/jpeg;base64,/9j/4AAQSkZJRgABAQAAAQABAAD/2wCEAAkGBxQSEhUUExQUFRQXFxQUFxYVFxQYFBgYFBcXFxQXFBgYHSggGBolHBQUITEhJSkrLi4uFx8zODMsNygtLisBCgoKDg0OGxAQGy0kHyQsLCwsLCw0LCwsLCwsLCwsLCwsLCwsLC0sLCwsLCwsLCwsLCwsLCwsLCwsLCwsLCwsLP/AABEIAOEA4QMBIgACEQEDEQH/xAAcAAABBQEBAQAAAAAAAAAAAAAAAwQFBgcCAQj/xABPEAABAwIDBAUIBQcJBwUBAAABAAIDBBEFEiEGMUFREyJhcZEHFCMygZKhsUJSYnLBM3OCorLC0RUkNGOTo7PS4UNTZIPD0/AXJaS08Rb/xAAaAQACAwEBAAAAAAAAAAAAAAAAAwIEBQEG/8QALxEAAgIBAwEGBAYDAAAAAAAAAAECAxEEITESEyJBUXGBBTJhwRQVI5Gx8EKh4f/aAAwDAQACEQMRAD8A3FCEIAEIQgAQhCABCEIAEIQgAQhCABCEIAEIQgAQhCABCEIAEIQgAQhCABCEIAEIQgAQhCABCEIAEIQgAQheXQB6hCRLiD3qEp9PJ1IWQvL6rm57l1ySOHaFzn5LpdTT4AEIQugCEIQAIQhAAheErkyKMpqPIYO0JIThHTaqHbw8zuGKoXmZepiaZwEIQugCEIQAIQhAAhCEACFzmXJ7VFyAUSb+zReZvaki/VIsvikSSOzLfsXjz7Um4LkqpK6XiSSO82/U9iVM9gmhC9ASo6ma4JdKHLpdF42XVJWXlkx3zzk50ociRd503YlFYhdLBFoHyLlr1y4KKx7HoKJmeZ4bf1W73OPJrRqT3JTnOUjuETjCu1kuHbcz1FWzUxRF4a1mhcbkC8nAb/VHt5LRKpkv0Z7d8bD/AAWkoSilkgyUckntVcqG1o9Spg7M9M8/sztTbpMUG5+HyHkWVEXxDnpVlPUCZaMiLqrtxTE2+vR0sn5qqcD7BJEB8U9pccmc5rJKGpjzOAzZqaSMcdS2XNw+ruVZ6aS4JdRYGJYJKNqVVilNR3IsEIQnHAQhCABCEIAEIXhCAAhN5DZKOZ2rkhVLstYJIRvZBKYY1icUGXO7rEgtY0OfI4XDXFrGAuNs44W1HNUPHdqaiVxyRuhjbfV/rG32QfxSadNOyWPAnkn6/wApmGwvdG6ou9hLSGxykXG8B2XKdeIJTQ+VnDbaySk8xE78VM7Iu6ejY49Z13NJNidDcDsFiNAn0lIxtyQAACSSBoBvJKtrTQWzINsqn/qthpOj5v7M/wAUszyl0J3Go/sJD8gpt1Sxugv7GpP+UG83eCh+X1PwDrYwZ5QKM7vOj3UtSfkxLt20pjuZWHuoqv8A7ac/ygz65+K6Fa36x+K7+Aq+odbE2bW0/wBWsHfQ134RLqbbClYxzz5zZvA0lY1x4ADPEBvIXXn4H0j8UrHi9vpn23Uloq1wg6mUms2zr6sllPEKKLcZahrjMfuttYH2EfaCrmI4aIyXOl84ndo6V7s8gHJov1Rr8VtUOJi1yQR2KsbfObJCCQHAZrXAPIj5FWaYqElhHMmbYNHaqhsLBr2e3rt1Wzy1TXbnBYzhb7zssSLyxNvoSM0jBcZr7u24Wj1WzD76Vs472Up+UQTr/mRwnJBu1CXhiKq0uz049Wtff7UMR/ZslYsFrh6tdF+lSuv4tqB8klnSzPbqlIj1mj7x8LD94qvsoa0etUQu7o5G/OQqTw4SiSz8jrMvcFwtmPK32Eux4i2CJfpEs0prm1S8Yt3KpRY2yTQoheB116raeSAIQhdAEIQgAQheOQwEZHpMldFt0kJWgkX1Bse+wd8iFmz6pMYhrjzj0EhHrZH27w0lvxWWbQ1eZ3Y4H4q/Yzj7S0sZqbkE/RHA957B7bLKJJrthO/QA940PyWvoItckGaZ5MKr0D2cQWv94Fn/AEvipvaIAwSau1Y8aOcN7ewqoeTiWxe3mJP1HMt/iOVvxHrQvH2H/sldsX6jOSWzKDHCaiJj+nqGucxpOWVwF7clHy7Myk6VVT7ZCU5wSa1JEbbm290kH5JWXGnM1tcJ6h5Ga54e7I9+yVWNW1k/vO/ikf8A+erhurph7X/5lN0217CbHRSsWLMcNLKDg/FDFZ5MqI2dxHhWyH2v/io+ugxCAgPq3gHcTci/I5ty1jB61vECyc7Q4fHUQPaWtOl9yXmKeGh3eccp/wAGHzbQVrR/TCW3NwGR3BGuoLVe3zukoQXuzkFt3WDb5wWg2Gg1eNyyrG6d0cjmO4G1+Y4X7Vouzs2bDn3+jG1/9mQ4/spzjFZx4YJUybWWyq4DL6VvZPF8JWLSdtJcQzjzN0YZYD1mF1+JLXM03kaOO4blltFCDO5pvpI3cXD6beRWzVOy8YHVlqG/85zv8TMo3/OOKLnx0j12/wByD8kvD/Lg3kW/5Z/fCtDtmyDpV1X/AMY/OFOWYAcv9JqPCm/7KVlEWskXhk2JF8LZr5XSAPcGMGVjWl5JcJHWuWtZ+mrnTH0j+QbGPbd5Pwc1RcWDAb5ZXd5YP2WhP8JiDTMBfSQDXX/ZRH5kqvqX3GSisDxLRyWCQ1XQKya7HF5Q5ocRFdsB1TcOslonX4q9TYnhPkW0KIQhWyIIQhAAuXX4LpC41kDzKs7x6rd5zUAuOVsgGUaA+ghPW4nfu3di0VZLtHL/ADytbykYfGnhH7qbTFOeDowrKzcNw104Kstd6Fp5SSDweVK1T9R3FRMQvA/smk+d/wAVfSxJHC77ES2maObnt96Jzz/hfBXxwuxw7HD4FZxsa+1RH95h95kjP3lpUQ9YKrftNnWZhs+y9GwcWvmb/eOPyITeqLm6EL3A3lsczfqzyD4N/wBU9lcCNQrEDJnuyu1GUm+4qQopANL+1JYlRixI/wBUwilLRqLhN5Fl8wart1SVbMOqA4ZTyI+CyvDMRAI8FbcKxPrjvCq21+KLNVmNmULyk04bKSNL2UtsN16KVnOKZviD/FNPKTqL9qdeTI3hePvjxUnx7D6OPcrEmk5cNzsrvEgr6CqtywL6LTxETfFrQD8QtmrqarJNpYwL6AsJPjmSrt2vQskViNLiQkcYailMZJLWywvDmg7mksPWtz0TimhxHKM81H7IJj/1RdElFVnfOwdzHf5l0MLmI604Pcw/50vpXmA6xPFJKdkfUdPI64HRRPyFwALWkNLjHm3BzjlFjcjS8xhw6rzzlk/VOT9xRNHg7gQTM89wA+d1IYUfQ7yby1B1/PSKpqmlWyUeR0XarolJOKM6wu03Y7AtdOITxTKNOo+CuaaeZJkJIcoQha4oEIQgAQhCABY/tOLYpWN+s2nf4xlp+S2BZFt4wsxi/CSkjdfgSyR4I9gA8Uyl4mgK7iBs5qZUo9DP2Tv+TU/xxlg08iVH4ebxVH50nxAV98oCwbNSZXsd/WUg96ojYf2lq0HrFZJgg6jXcpKT4VUJWuQ+uVV1Pzs6ZPSejmrGcBOT71/4J094yjcva9hZXVoA0d0Trc75wo6rB0y6HkrFe6Mq3aRxWneQfYmLBcb7Ime4jXelWUhLUzAsYGIg3adeSeYXiJ6TekhGQbJvSURL+2660GSW22AdDmvwunHku/Jv73KI2om9ERfUBo+SnvJZF6Fx5lyRPZ+33Lum49yskeif9kTD3XuC32bUL5/qHWZP96pH965fQDvV9gVe1/L6FsbTBcncEpONFWtqcVdTmI2eWucGgRhpe5x3Nbm6oOm86AAqC3OstlPwUds/MDSQuGoe3P77i/8AeTDCMaL5ZWC7mRwxSnMG5o5H5yYXlvVccrWu42vvIIXmxx/9uoh/w0H7DVl/ErHGt4GVRyyb6VdNemyAV52NrLbgh4x2qeQvUU1ycRyq3pdV0yFTrJJhtxSibtkzcLpwF6KqaktuCq0CEITTgJOWSy7KbzgqE20tjqEHVB5rMPKnTTNkirC/PFGXMLQ0B8bZBrdwNnMuBa4uCdSb6X+vnawEvcGtG9ziAB3kqjYrtMDcQNfUDgWC0Jv/AFr7NI7iVnrUzhLKWSyqlJclaxaob0N3G1g06gh4DtGkji08HC4PAlR2EA5agfa/AKxOdJUub56WiOMl0cEfB3Bzpd5I5Cw3JhSUo/nZFyOlIBNrnqNOthbitjS6xXNeaE2VuHI8wp1oD96m/wDsRLW4m9YrIYxlpz2yUY8auALY6feVPUfOxZn+108NPVPfK7LmiZazXOJIfJ9UHmqNiO0kbz6OOR3I2sPxPwWs7S7K+eSh3TywgMDbQ9GHO6xPWL2nQX0t29ihD5NKa/Xknf8Afkd+7Zcha0sCZUxk8szSTE5naCC3eHH55UpFjdS3hCPvZR85VqcGwFEzdCwnm4Zj4uuncWzcLPVaG9zWgfBd7Vvlh2EUZRHicx3x05v9WVo/eK9dWzjdDD7JLn5rXjgzOBJ8F6zC4+OZSVr8zn4eBiVfXulGWWLKLjrNz8O9uqvPkueOjybvV32uSblxtwGoGvIq31mzkUg0JXmFYCIToTvuhzUluxkK1Dgxqp1bVffn+M3+q+g7aewL57h1ZUHm53604X0QRrZKs/x9ETG0w0ULtAICxjZ9AZG5CCWuEl7MyubqDc25a6qwSN0UZiNG2VuV4BB52UUdIiPoYcOqTTtyhjKoO1zEyMa5rnOfcl5uN5N+61g92XZahpR/w8H7DUy2phEWFVTW6AQSgcLXaRp4qUwYZaaAcoYR4MaFk/EtkNp5Hbmcl4Y1zmXQkKx+iPTks7o8AXTV21t0BijCrcHIc0shBUgCmEDVIBei0iahgp2cghCFbIHiZ4lO4ANYAZHXDc3qgDVz3W1LRyG8kC4vcOZn2CqO0880c0FSxrpY42zRTRsF5Mk3RO6RjfpFroRdo1IcbJVk0tiSjkVq8EiBEkt55d4fLZ2X80z1Y/0QDzJ3qr45n1IOnIqWqtoqbhURgn6Lzlf3ZHWdfssq7iuL3BDWvIPFwLG+LxcjtAKxtQnKWcGhRiKIH+UspIfu8R/opTAmNe2osR1nl4ANzbIxvzBVRxWQknUD7o0+KjaWpdG67X5bm1xw71oaSPZvrRHUd7ktWP0j4clS0ktY+ASx3sHtZK2Rlu3M0ePffaNnsUiq4Wzwuux4/SaR6zHjg4FfPMmMVLrNc+4zNcAcliWm4N7G+5d4didTRlzoJA0P9ZjTdpPA5dNRru+S0ZvqfVHgo9J9ITMtu+CaPkPPxXzw/amtefy8ncD+C7hxSqcetUSj2kfJRQKJ9BF446e1dgcjfwWMUFKJLZ56h3P0jwPEFS9PRtc5rWNcSbkNc+R1wOd3aDmeF+5TjBtZ4QNYNIknjDQ7MLEXBB/8sox+0MANi8e2yzvaLZ19MAXsaGm5zWvGcxJPW+jv3Ot7VBGhB4WPcLLNs1M+ppPHt/0u06WM1nk2mPFIHatlb4p10tgSCDodxXz/AFzTHqG6cdB4p3ge0vRHK/QcHNuCO/LY2T6rptZluvoQu0yg8Z/c9omehd9p7B71QAvoV28rBKCRmeGIEn+cUbdbah1TGSQRw1K32Qaq1OcXhryRUcWng8tomdQ1PGk8j8UhO5o9YtHe4BK7SK5Z1RbKx5Q3ZcKqz/VEeLmhTEcGWNg5MYPAAKB2+qmS0M8IIdnDWXHa9gU42uzcLLK191VqST8/sWqqrIvOBMvISkcqHtBSBFlgWddZbSUkPWuTqI5ioxj06hkVrSyy8CLIYJJslinQcmNM8Ep4F6Kh7FKSFEIQrRAQqhooSdyn5G3Ch6mLmqGsg3uixQ0nuMXSlQeO0gmBBGqnJWqHqJCDzWDe5RNWiKkZ7iuAubfS4105Kp1NI5vA+1bK97T6wUNi2AxyAllr8lZ03xNx2sG2aSM9uDO8JxborMlbmjve302H60ZO49m4rQsLoqWrDGvY3M/SOVnVZIfqn6kv2Dv4X1tUsRwG1zZI4ZUyUhJDekhd+Vhd6rgOI5OHBw1Hy2atTF96t+398TPu0VkFvuvM0Co8lIdqMzTwIcA4fgVHu8nNUw9WYH78Vz4tOqmtl/KHGCyIvknjdo0uDnVMR+pKGgmVg3CQa7r5tXKw1+3EMZs4tZ+dlp4v1Xv6T9VWu38jPwyo0WwlQbdJO63KKIN/WeXW8E+osPnFRJS0LIo+i6PzipnzSdd7A9jGi4Mrw1zTcnKL2XdR5SIzo2SO/DoY6mpPt6sTR7xUBS7VyedVJijqXiQQyOb6Gn9IG9GXOuJCGljIgLa9U34KM9Rt3nj1ZKNcpcLJoTtnJHi1RX1EgIsWMbTRR+wCMuHvKrY75PxC0PopTpcmGV4yv4kMeR1Dy4diZuxOpkN+gjZxtJV1ko9xpY34JJrJySS+njJO+Glia735M7ie1Z92r07WJNP03LtOk1KeYpr/AEQrzHPmjcZGPFw+N3Rh44HUN1b9ppt2qMxDZ1rtY9Owq2zUHSOY+V8kr2eq55AI7AWAdXs3Jc07L62ae8fJZa1XZy/Sbx5G1CuMofrpZ8ym4fgj4nRyBrnlksTsrRc9Vwdp7q0Or2ir3j0dMYxuzSyxsv22iznxsnGF0gB3PPYGOv8AEWVgmoBl6zS3teY2j9pWa5ai9Npfyv4aMu90Vz2+33KIRWP/ACtQ0dkbCT70rnD9VdMw/wCs+Vx7XlvwZlHwVjnFOx4Y6aLpCMzWMLpZCDcB2Rjc1tD4FRWN0L4WitpXmpj1E0HWyuDOq/owSTFK0g3YALkEEXUPwGpm98L9vtuTWtoitk2INw5pFiCRcHUuOrXBw3nsXNPVSVUjoqd3RxMOWWdoaXZ/93BcFtxcXeQbbgL7lsPpanEoWyB8NLSyA/0dxmqHDcW9IQGwneDYEgiysNDh0VNG2KFgYxosB8ySdSSdSUqdEqFmby/DyX1Iy1Kt2isDKPZ1keokqS7fd1TUE37i/L7LW7F5S1LmyuhkOYhoka6wBc0ktIdbTMCBqALhw7VITVbWNc55DWtBcSdwA1KaYfTFznTvBDnhrWtO9kbblrT9olxce8DXLcok3cm2RXc2HQ0TiMoZDdLxwFN0+mlyRssiLU7TdSzNyZQRp80aLf08OlGfN5Z6hCFZFgmlXBmKdrwhRnFSWGdTwV+eLeoqaHmFaJocxI4qOqYbLF1WlzuX6NRjYrpprncmk9IeBUtWPA3qNldcaFY04pPY2Kpye5GVlO62oVXroi6Xoo+q4NzPd9UE2aAPrGx7rK7lzuOvxVa2ioHZ+nisH5cj2n1XtGo1+i4c1Y0tmJYft5Z+o6yx9PG3jjnH0/vpuQ1Js5A5+V+ZxN7XcbOI32tbXsUsNjIDrksBxaXAD23VepKhr3ObM90JPqON7MeNQbjTRa3sJiUc8bS6KJsrS6KTKxvVlZv132O8dhWwtNqJvPaNf31Mi3VUQyo1plVodmP93NMRyaWyfJjiFL0Gyr47hkT+sbue8gFzvtGQhx8EvFjDJ5ZpXz1hiiuSImzMhYGDUgxhucaEkku48EypcJMbJ6yoohM3rlj53xvmdC4AgzFnSdVtzcsJOUXDSdE38ti9pybK/wCYWJ5ikhYMhBc19XStcz1w2TpCzWxDwAMvius8LYnTEVTmM3kQiJpN7N/LWIBNhmNgN5IGqSfFJQ0eZ1RSPhJax2VplLYZnWFgXtFQQ1wbuBcNesRldzUQRwRQwRVNXVxyERywtDWyuhIILmvEbTkG45nag2zXsDOPw/Tx/wAf3Fy1t8uZDyqqehpzP5nEGhzGl0075OjzEDPM1rHBrRfe0nUi9hdw8xLFXU8cIM1NEZn9H6CJpmZpo5jJHuEjAdHOynLcG2+zWqih84p4oqXMxjXOfBXTNdEGDSKSLry+kDhbQGwOoBLU9p6l/n5836ClIiaJIxG+Zk7b9WSO3RhpZqznqLgjKVajTCPEUV3OT5bOH1L5pIos1dVxjM2cREwFj7XY4ywtiaeRizAjM025qUdEZ6syQUkckUWaFza6TrxzNtd0FxK+O4JDgQA6zXDQ3c4pKd/nc8080sDrRt9GYoqeZgzdG/rhzjINQ7rXGnAhc4HhjC+Z0zDNM95HTB8l5WBoEby27WRvaOp1basuLAhTwQE8ExB3TVEzamjpS8mN9HJcls0NwXPcXtyvLcgJY0tIAIvvMjgGNUczHTBr4TUuZ0mdsvQ9L+TaWyW6IlxDQHNIz9TiQF1h+FMpqV0FR5plIe1ziWxGRricpls0DpLWu4b3XIAT6iMElN5tNIKhpjMT3OcJOkbaxL5GtaLkcbA38UAUzEicIqTO0HzOZ4bUxjdG92jKhg4X3EDf2ki1xlINiCCCAQRqCDuISe0VJDLD0RN2FvROFyTlIsDc6kjQ35hVjyb1Lwyagn1lpHZWndmid6hHYOH2XNVLW6ftI5HUz6WTGJ0vSNbpcNkjeW/WDHZgNe0NNuNrKQp5L7mvv9x4+JFvilDTlOadizqKMPDRZssytiGm2jayZsTYi5zr6XF9OJtcBviexO3Y3JGbOpg/TNammZM627Vrgwj5dt1Q9sZX0lZHKbhvqlw3jW4seF7kX7loezuN08jBkLWk2uBpc8zzPaVr0RTiVLOdhKn2piEgjeHRPdq1kjHRvP3Q8Wfv+iSrDFKHC7TcKN2iwuKqgdHIGuaRcXsRcbv/ANVZ8mdXJmqKd7i8RZHMc43fleXgNefpEGN1jvsRe+9WFHYgXtCELhwF4V6hACDouKj65ilXtuE1mjBBuq90MrAyEsMquIUeZR76bL7FZZqe3amMtOvPX6dp5NinU7YK/I63ApKoYHts5TdTT2UeYh3KnJOLL8LIyRTK7Dujz5hmaXBxBHDK1txfS+ncb+1OtlMTEFcG3HRVLQARuEseg04Gwt36KeqqdsjSHb//AD4KiY7hb425mGzmESe79JvaNO8DsC3Ph+uz3JmZrdK8dcTYpsCOs1OXNdIC14BGl9HFt9L7+CbVGxFqToaclhAGVsss8kRA/wBnIwuLeiOoLQLDeBoutktr4X0rJJHgFwF28Q9ujx4hPJ9s4QbZmNvuzuAcfutvc+wLaz1bmQ0xtPsa0NY4PZT9C4PaYI2MAG57LAC7XNuCO47wFAVmMYe57S/pHSRPJaXyFgvazhzcCCLgAjQclO1GKzTCzYZ3tOmkfRt77zllx3XSFNgMlySynj5EufK72taGAHucVztYR+ZncNkFNtDG9wMNK5zm3yubA4lubR2WSUBuunJeOdiEmohMbeLpqgsaO9sXVt7VcIsJA9eWQj6rAyJvsLB0g99KNpYWkERtLhuc+73+++7vikz1daJKuTKRTYRO6586jF9D5nTmV1+2QZwO8hS1Pso4kF3nch/rqgxxnvZE75sVrFWUo2pSHrk+CXZNEHRbLCPWNlNCeJZGXuP6foz43T5+G85ZD3CMD2dUuHipJst0nIwrkrptbAorO5HCgj3EPd9+SVw90uy/BJwbN0vnPnPRN6Qx9ERYZCM18xZaxfoBm32Fk+yFOKdmqXXObe7JSUcDiOlA3ADuH8F2ILJwwWC6V1VoT1EXjeBxVTC2RoNxbd81n83kzmifemnLW8naj2agrVEKfQs5QKTM4g2RxMaeeRBvN0TnOHsEgBVq2V2cbRtf13SSyOzSSOtmcdw0GgA4AaBTqFNtsiCEIXABCEIAEnJHdKIXGsgNH0901NGDfh2qUIXjmXSZURlyTU2iAnpCN9iFHS0QVqfDomEtKs3UaJPgt1aloqFVQm9xqmM+GdK0tNwdwdp+OiuUlLZJmm7FmPS2ReUaC1qccMz/AGT2U6GaZk0fSQdV8Ti45bm+ZrmA6m2XeLadtleqOBkQtExkY5Ma1o/VC6dCumRJ87b5vcq9FaWw6jkKW3pOFidwNJGiu01SfJVnJIQfGUi6IqSkjOnxXrafeSnvTZIKzBFBiWY1PWUoJ1SzKUBdjpWdlaM4xZOcl12+nHBLNbYWViFWNmKchERAcF2yIBKITlFIjkEIQpHAQhCABCEIAEIQgAQhCABCEIAEIQgDyy5dECu0LjSYDSSkvuSJoipFCU6IMkptEYaMr2Kl5qSXIZqo/h45O9oxnJByTmCPKF06O5uu0yMEnk43k5yLpCEzBE8DV6hCABCEIAEIQgAQhCABCEIAEIQgAQhCABCEIAEIQgAQhCABCEIAEIQgAQhCABCEIAEIQgAQhCABCEIAEIQgAQhCABCEIAEIQgAQhCAP/9k="/>
          <p:cNvSpPr>
            <a:spLocks noChangeAspect="1" noChangeArrowheads="1"/>
          </p:cNvSpPr>
          <p:nvPr/>
        </p:nvSpPr>
        <p:spPr bwMode="auto">
          <a:xfrm>
            <a:off x="328613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latin typeface="Arial" pitchFamily="34" charset="0"/>
            </a:endParaRPr>
          </a:p>
        </p:txBody>
      </p:sp>
      <p:sp>
        <p:nvSpPr>
          <p:cNvPr id="4" name="Freccia bidirezionale orizzontale 3"/>
          <p:cNvSpPr/>
          <p:nvPr/>
        </p:nvSpPr>
        <p:spPr bwMode="auto">
          <a:xfrm>
            <a:off x="5715000" y="1625600"/>
            <a:ext cx="1281113" cy="42545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307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103313"/>
            <a:ext cx="2833687" cy="139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246063" y="3937000"/>
            <a:ext cx="3022600" cy="1323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fileID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=</a:t>
            </a: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fopen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(‘File’,…);</a:t>
            </a:r>
          </a:p>
          <a:p>
            <a:pPr>
              <a:defRPr/>
            </a:pP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[…]</a:t>
            </a:r>
          </a:p>
          <a:p>
            <a:pPr>
              <a:defRPr/>
            </a:pP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fread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/</a:t>
            </a: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fwrite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(</a:t>
            </a: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fileID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,…);</a:t>
            </a:r>
          </a:p>
          <a:p>
            <a:pPr>
              <a:defRPr/>
            </a:pP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[…]</a:t>
            </a:r>
          </a:p>
          <a:p>
            <a:pPr>
              <a:defRPr/>
            </a:pP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fclose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(</a:t>
            </a:r>
            <a:r>
              <a:rPr lang="it-IT" sz="1600" dirty="0" err="1">
                <a:latin typeface="Courier New" pitchFamily="49" charset="0"/>
                <a:ea typeface="+mn-ea"/>
                <a:cs typeface="Courier New" pitchFamily="49" charset="0"/>
              </a:rPr>
              <a:t>fileID</a:t>
            </a:r>
            <a:r>
              <a:rPr lang="it-IT" sz="1600" dirty="0">
                <a:latin typeface="Courier New" pitchFamily="49" charset="0"/>
                <a:ea typeface="+mn-ea"/>
                <a:cs typeface="Courier New" pitchFamily="49" charset="0"/>
              </a:rPr>
              <a:t>);</a:t>
            </a:r>
            <a:endParaRPr lang="en-US" sz="1600" dirty="0"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9" name="Freccia a destra 8"/>
          <p:cNvSpPr/>
          <p:nvPr/>
        </p:nvSpPr>
        <p:spPr bwMode="auto">
          <a:xfrm>
            <a:off x="3268663" y="4311964"/>
            <a:ext cx="3411747" cy="3381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" name="Rettangolo arrotondato 1"/>
          <p:cNvSpPr/>
          <p:nvPr/>
        </p:nvSpPr>
        <p:spPr bwMode="auto">
          <a:xfrm>
            <a:off x="7096125" y="1366837"/>
            <a:ext cx="1447800" cy="9429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ttangolo arrotondato 15"/>
          <p:cNvSpPr/>
          <p:nvPr/>
        </p:nvSpPr>
        <p:spPr bwMode="auto">
          <a:xfrm>
            <a:off x="6863589" y="4009546"/>
            <a:ext cx="1447800" cy="9429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011227" y="4065535"/>
            <a:ext cx="1210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File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7290873" y="1422825"/>
            <a:ext cx="1058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Work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Space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57176" y="5557391"/>
            <a:ext cx="8372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1200"/>
              </a:spcAft>
              <a:buClr>
                <a:srgbClr val="9E0927"/>
              </a:buClr>
              <a:buFontTx/>
              <a:buChar char="•"/>
              <a:defRPr/>
            </a:pPr>
            <a:r>
              <a:rPr lang="en-CA" altLang="en-US" sz="16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At 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times, we may want to Create/Read/Write </a:t>
            </a:r>
            <a:r>
              <a:rPr lang="en-CA" altLang="en-US" sz="1600" b="1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EXPLICITLY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 FILES on the 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file system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. To </a:t>
            </a:r>
            <a:r>
              <a:rPr lang="en-CA" altLang="en-US" sz="16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do that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, we use explicit FILE HANDLING commands in our scripts</a:t>
            </a:r>
          </a:p>
        </p:txBody>
      </p:sp>
      <p:sp>
        <p:nvSpPr>
          <p:cNvPr id="19" name="Rettangolo arrotondato 1"/>
          <p:cNvSpPr/>
          <p:nvPr/>
        </p:nvSpPr>
        <p:spPr bwMode="auto">
          <a:xfrm>
            <a:off x="4127484" y="1368097"/>
            <a:ext cx="1447800" cy="94297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CasellaDiTesto 17"/>
          <p:cNvSpPr txBox="1"/>
          <p:nvPr/>
        </p:nvSpPr>
        <p:spPr>
          <a:xfrm>
            <a:off x="4120446" y="1597896"/>
            <a:ext cx="1461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MATLAB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2" name="Rettangolo arrotondato 1"/>
          <p:cNvSpPr/>
          <p:nvPr/>
        </p:nvSpPr>
        <p:spPr bwMode="auto">
          <a:xfrm>
            <a:off x="4174086" y="4021864"/>
            <a:ext cx="1447800" cy="942975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CasellaDiTesto 17"/>
          <p:cNvSpPr txBox="1"/>
          <p:nvPr/>
        </p:nvSpPr>
        <p:spPr>
          <a:xfrm>
            <a:off x="4167048" y="4251663"/>
            <a:ext cx="1461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MATLAB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8123237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To open a file for read/write access, use the command </a:t>
            </a:r>
            <a:r>
              <a:rPr lang="en-US" altLang="en-US" sz="1600" dirty="0" err="1" smtClean="0"/>
              <a:t>fopen</a:t>
            </a:r>
            <a:r>
              <a:rPr lang="en-US" altLang="en-US" sz="1600" dirty="0" smtClean="0"/>
              <a:t>: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fileID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fopen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permission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permission</a:t>
            </a:r>
            <a:r>
              <a:rPr lang="en-US" altLang="en-US" sz="1600" dirty="0" smtClean="0"/>
              <a:t> is a string that can specify: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en-US" sz="1600" dirty="0" smtClean="0"/>
              <a:t> – open file for reading.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w</a:t>
            </a:r>
            <a:r>
              <a:rPr lang="en-US" altLang="en-US" sz="1600" dirty="0" smtClean="0"/>
              <a:t> – open or create new file for writing (discard existing contents, if any).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US" altLang="en-US" sz="1600" dirty="0" smtClean="0"/>
              <a:t>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/>
              <a:t> – open or create new file for writing and append data to the end of file.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Adding a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altLang="en-US" sz="1600" dirty="0" smtClean="0"/>
              <a:t> allows both reading and writing to the above specifications, e.g., 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r+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600" dirty="0" smtClean="0"/>
              <a:t>opens a new file for reading and writing.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Attaching the letter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t</a:t>
            </a:r>
            <a:r>
              <a:rPr lang="en-US" altLang="en-US" sz="1600" dirty="0" smtClean="0"/>
              <a:t> to the permission, e.g. 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rt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smtClean="0">
                <a:solidFill>
                  <a:srgbClr val="CC00CC"/>
                </a:solidFill>
              </a:rPr>
              <a:t> </a:t>
            </a:r>
            <a:r>
              <a:rPr lang="en-US" altLang="en-US" sz="1600" dirty="0" smtClean="0"/>
              <a:t>or 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wt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pt-BR" altLang="en-US" sz="1600" dirty="0" smtClean="0">
                <a:cs typeface="Courier New" pitchFamily="49" charset="0"/>
              </a:rPr>
              <a:t>, opens the file in text mode.</a:t>
            </a:r>
          </a:p>
          <a:p>
            <a:pPr marL="0" indent="0">
              <a:buFontTx/>
              <a:buChar char="•"/>
            </a:pPr>
            <a:r>
              <a:rPr lang="pt-BR" altLang="en-US" sz="1600" dirty="0" smtClean="0">
                <a:solidFill>
                  <a:srgbClr val="FF00FF"/>
                </a:solidFill>
                <a:cs typeface="Courier New" pitchFamily="49" charset="0"/>
              </a:rPr>
              <a:t> </a:t>
            </a:r>
            <a:r>
              <a:rPr lang="pt-BR" altLang="en-US" sz="1600" dirty="0" smtClean="0">
                <a:cs typeface="Courier New" pitchFamily="49" charset="0"/>
              </a:rPr>
              <a:t>Similarly, attach the letter </a:t>
            </a: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pt-BR" altLang="en-US" sz="1600" dirty="0" smtClean="0">
                <a:cs typeface="Courier New" pitchFamily="49" charset="0"/>
              </a:rPr>
              <a:t> to the permission to open the file in binary mode.</a:t>
            </a:r>
          </a:p>
          <a:p>
            <a:pPr marL="0" indent="0">
              <a:buFontTx/>
              <a:buChar char="•"/>
            </a:pPr>
            <a:endParaRPr lang="pt-BR" altLang="en-US" sz="1600" dirty="0" smtClean="0"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pt-BR" altLang="en-US" sz="1600" dirty="0" smtClean="0">
                <a:cs typeface="Courier New" pitchFamily="49" charset="0"/>
              </a:rPr>
              <a:t> Afterwards, close the file with fclose: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fclose(</a:t>
            </a:r>
            <a:r>
              <a:rPr lang="pt-BR" altLang="en-US" sz="1600" i="1" dirty="0" smtClean="0">
                <a:latin typeface="Courier New" pitchFamily="49" charset="0"/>
                <a:cs typeface="Courier New" pitchFamily="49" charset="0"/>
              </a:rPr>
              <a:t>fileID</a:t>
            </a: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)	</a:t>
            </a:r>
            <a:r>
              <a:rPr lang="pt-BR" altLang="en-US" sz="16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%closes the file with specific identifier</a:t>
            </a:r>
          </a:p>
          <a:p>
            <a:pPr marL="0" indent="0"/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fclose(</a:t>
            </a:r>
            <a:r>
              <a:rPr lang="pt-B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'all'</a:t>
            </a:r>
            <a:r>
              <a:rPr lang="pt-BR" altLang="en-US" sz="1600" dirty="0" smtClean="0">
                <a:latin typeface="Courier New" pitchFamily="49" charset="0"/>
                <a:cs typeface="Courier New" pitchFamily="49" charset="0"/>
              </a:rPr>
              <a:t>)	</a:t>
            </a:r>
            <a:r>
              <a:rPr lang="pt-BR" altLang="en-US" sz="160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%closes all open files</a:t>
            </a:r>
            <a:endParaRPr lang="en-US" altLang="en-US" sz="1600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LOW LEVEL I/O 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8275637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US" altLang="en-US" sz="1600" dirty="0" smtClean="0"/>
              <a:t> You can save files in Binary form, but it may make sense to use TEXT for so that they are human-readable. The only drawback of using text files is the SIZE of the file itself</a:t>
            </a:r>
          </a:p>
          <a:p>
            <a:pPr marL="0" indent="0">
              <a:spcAft>
                <a:spcPts val="1200"/>
              </a:spcAft>
              <a:defRPr/>
            </a:pPr>
            <a:endParaRPr lang="en-US" altLang="en-US" sz="16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/>
              <a:t>To read data from text files, use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US" altLang="en-US" sz="1600" dirty="0" smtClean="0"/>
              <a:t> function: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fileID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format,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sizeA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format</a:t>
            </a:r>
            <a:r>
              <a:rPr lang="en-US" altLang="en-US" sz="1600" dirty="0" smtClean="0">
                <a:cs typeface="Courier New" pitchFamily="49" charset="0"/>
              </a:rPr>
              <a:t> specifies the type of field to read with specifies similar to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600" dirty="0" smtClean="0">
                <a:cs typeface="Courier New" pitchFamily="49" charset="0"/>
              </a:rPr>
              <a:t>function, e.g.,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%d</a:t>
            </a:r>
            <a:r>
              <a:rPr lang="en-US" altLang="en-US" sz="1600" dirty="0" smtClean="0">
                <a:cs typeface="Courier New" pitchFamily="49" charset="0"/>
              </a:rPr>
              <a:t> reads in signed integers,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%f</a:t>
            </a:r>
            <a:r>
              <a:rPr lang="en-US" altLang="en-US" sz="1600" dirty="0" smtClean="0">
                <a:cs typeface="Courier New" pitchFamily="49" charset="0"/>
              </a:rPr>
              <a:t> reads in floating-point numbers.</a:t>
            </a: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To skip fields, insert an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altLang="en-US" sz="1600" dirty="0" smtClean="0">
                <a:cs typeface="Courier New" pitchFamily="49" charset="0"/>
              </a:rPr>
              <a:t> after the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en-US" altLang="en-US" sz="1600" dirty="0" smtClean="0">
                <a:cs typeface="Courier New" pitchFamily="49" charset="0"/>
              </a:rPr>
              <a:t>, e.g.,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%*d</a:t>
            </a:r>
            <a:r>
              <a:rPr lang="en-US" altLang="en-US" sz="1600" dirty="0" smtClean="0">
                <a:cs typeface="Courier New" pitchFamily="49" charset="0"/>
              </a:rPr>
              <a:t> skips integers.</a:t>
            </a: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To skip a set of specific characters insert them in format, e.g., to only read the floating point number in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'sin(45) = 0.7071'</a:t>
            </a:r>
            <a:r>
              <a:rPr lang="en-US" altLang="en-US" sz="1600" dirty="0" smtClean="0">
                <a:cs typeface="Courier New" pitchFamily="49" charset="0"/>
              </a:rPr>
              <a:t>, specify a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format</a:t>
            </a:r>
            <a:r>
              <a:rPr lang="en-US" altLang="en-US" sz="1600" dirty="0" smtClean="0">
                <a:cs typeface="Courier New" pitchFamily="49" charset="0"/>
              </a:rPr>
              <a:t> of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'sin(45) = %f'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  <a:defRPr/>
            </a:pPr>
            <a:endParaRPr lang="en-US" altLang="en-US" sz="1600" dirty="0" smtClean="0">
              <a:cs typeface="Courier New" pitchFamily="49" charset="0"/>
            </a:endParaRP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sizeA</a:t>
            </a:r>
            <a:r>
              <a:rPr lang="en-US" altLang="en-US" sz="1600" dirty="0" smtClean="0">
                <a:cs typeface="Courier New" pitchFamily="49" charset="0"/>
              </a:rPr>
              <a:t> specifies how many elements to read into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Specifying an integer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altLang="en-US" sz="1600" dirty="0" smtClean="0">
                <a:cs typeface="Courier New" pitchFamily="49" charset="0"/>
              </a:rPr>
              <a:t> will read at most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altLang="en-US" sz="1600" dirty="0" smtClean="0">
                <a:cs typeface="Courier New" pitchFamily="49" charset="0"/>
              </a:rPr>
              <a:t> elements into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  <a:defRPr/>
            </a:pPr>
            <a:r>
              <a:rPr lang="en-US" altLang="en-US" sz="1600" dirty="0" smtClean="0">
                <a:cs typeface="Courier New" pitchFamily="49" charset="0"/>
              </a:rPr>
              <a:t> Specifying 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[M, N]</a:t>
            </a:r>
            <a:r>
              <a:rPr lang="en-US" altLang="en-US" sz="1600" dirty="0" smtClean="0">
                <a:cs typeface="Courier New" pitchFamily="49" charset="0"/>
              </a:rPr>
              <a:t> will read at most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M*N</a:t>
            </a:r>
            <a:r>
              <a:rPr lang="en-US" altLang="en-US" sz="1600" dirty="0" smtClean="0">
                <a:cs typeface="Courier New" pitchFamily="49" charset="0"/>
              </a:rPr>
              <a:t> elements in column order into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  <a:defRPr/>
            </a:pPr>
            <a:endParaRPr lang="en-US" altLang="en-US" sz="1600" dirty="0" smtClean="0"/>
          </a:p>
        </p:txBody>
      </p:sp>
      <p:sp>
        <p:nvSpPr>
          <p:cNvPr id="327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LOW LEVEL I/O (TEXT FILES)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Assume we have the following data in a text file called example_data.txt: 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Trajectory Data</a:t>
            </a:r>
          </a:p>
          <a:p>
            <a:pPr marL="0" indent="0"/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numData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 5</a:t>
            </a:r>
          </a:p>
          <a:p>
            <a:pPr marL="0" indent="0"/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Time	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XPos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YPos</a:t>
            </a:r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1.00	16.29	3.15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1.50	18.12	19.41	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2.00	2.54	19.14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2.50	18.26	9.71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3.00	12.64	16.00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We are aware of the file’s formatting ahead of time and we wish to read in all numerical data contained within.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First, open the file for reading in text mode and store the file identifier: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fid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fopen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'example_data.txt'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rt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US" altLang="en-US" sz="1600" dirty="0" smtClean="0">
              <a:cs typeface="Courier New" pitchFamily="49" charset="0"/>
            </a:endParaRPr>
          </a:p>
        </p:txBody>
      </p:sp>
      <p:sp>
        <p:nvSpPr>
          <p:cNvPr id="337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TEXT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Trajectory Data </a:t>
            </a:r>
            <a:r>
              <a:rPr lang="en-US" altLang="en-US" sz="16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%Skip 2 strings and go to next line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numData = 5	</a:t>
            </a:r>
            <a:r>
              <a:rPr lang="en-US" altLang="en-US" sz="16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%Skip 'numData = ' and read the integer</a:t>
            </a:r>
            <a:endParaRPr lang="en-US" altLang="en-US" sz="1600" smtClean="0">
              <a:solidFill>
                <a:srgbClr val="008000"/>
              </a:solidFill>
            </a:endParaRP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The first task is to read the integer after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numData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This involves skipping through the two strings at the start, moving to the next line, and reading what comes after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'numData = '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/>
            <a:r>
              <a:rPr lang="pt-BR" altLang="en-US" sz="1600" smtClean="0">
                <a:latin typeface="Courier New" pitchFamily="49" charset="0"/>
                <a:cs typeface="Courier New" pitchFamily="49" charset="0"/>
              </a:rPr>
              <a:t>N = fscanf(fid, </a:t>
            </a:r>
            <a:r>
              <a:rPr lang="pt-BR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'%*s %*s \n numData = %d'</a:t>
            </a:r>
            <a:r>
              <a:rPr lang="pt-BR" altLang="en-US" sz="1600" smtClean="0">
                <a:latin typeface="Courier New" pitchFamily="49" charset="0"/>
                <a:cs typeface="Courier New" pitchFamily="49" charset="0"/>
              </a:rPr>
              <a:t>, 1)</a:t>
            </a:r>
          </a:p>
          <a:p>
            <a:pPr marL="0" indent="0"/>
            <a:r>
              <a:rPr lang="pt-BR" altLang="en-US" sz="1600" smtClean="0">
                <a:latin typeface="Courier New" pitchFamily="49" charset="0"/>
                <a:cs typeface="Courier New" pitchFamily="49" charset="0"/>
              </a:rPr>
              <a:t>N =</a:t>
            </a:r>
          </a:p>
          <a:p>
            <a:pPr marL="0" indent="0">
              <a:spcAft>
                <a:spcPts val="1200"/>
              </a:spcAft>
            </a:pPr>
            <a:r>
              <a:rPr lang="pt-BR" altLang="en-US" sz="1600" smtClean="0">
                <a:latin typeface="Courier New" pitchFamily="49" charset="0"/>
                <a:cs typeface="Courier New" pitchFamily="49" charset="0"/>
              </a:rPr>
              <a:t>     5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Skip through the first two strings by specifying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%*s</a:t>
            </a:r>
            <a:r>
              <a:rPr lang="en-US" altLang="en-US" sz="1600" smtClean="0">
                <a:cs typeface="Courier New" pitchFamily="49" charset="0"/>
              </a:rPr>
              <a:t> twice and move to the next line with special character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\n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Specify the literal characters to skip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'numData = '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Data is only read when into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altLang="en-US" sz="1600" smtClean="0">
                <a:cs typeface="Courier New" pitchFamily="49" charset="0"/>
              </a:rPr>
              <a:t> once the specifier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%d</a:t>
            </a:r>
            <a:r>
              <a:rPr lang="en-US" altLang="en-US" sz="1600" smtClean="0">
                <a:cs typeface="Courier New" pitchFamily="49" charset="0"/>
              </a:rPr>
              <a:t> is reached.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altLang="en-US" sz="1600" smtClean="0">
                <a:cs typeface="Courier New" pitchFamily="49" charset="0"/>
              </a:rPr>
              <a:t> is a scalar; only one integer is read in.</a:t>
            </a:r>
          </a:p>
        </p:txBody>
      </p:sp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TEXT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CHARACTERS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81125"/>
            <a:ext cx="7772400" cy="4822825"/>
          </a:xfrm>
        </p:spPr>
        <p:txBody>
          <a:bodyPr/>
          <a:lstStyle/>
          <a:p>
            <a:pPr marL="0" indent="0" eaLnBrk="1" hangingPunct="1">
              <a:buFontTx/>
              <a:buChar char="•"/>
            </a:pPr>
            <a:r>
              <a:rPr lang="en-US" altLang="en-US" sz="1600" smtClean="0"/>
              <a:t> A character is represented in ASCII using a numeric code between 0 to 255.</a:t>
            </a:r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r>
              <a:rPr lang="en-US" altLang="en-US" sz="1600" smtClean="0"/>
              <a:t> We see above that the character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altLang="en-US" sz="1600" smtClean="0"/>
              <a:t> is represented by MATLAB as 104 and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en-US" altLang="en-US" sz="1600" smtClean="0"/>
              <a:t> is represented as 72.</a:t>
            </a:r>
          </a:p>
          <a:p>
            <a:pPr marL="0" indent="0" eaLnBrk="1" hangingPunct="1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In MATLAB’s default character encoding scheme, each character occupies two bytes.</a:t>
            </a:r>
          </a:p>
          <a:p>
            <a:pPr marL="0" indent="0" eaLnBrk="1" hangingPunct="1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whos</a:t>
            </a:r>
          </a:p>
          <a:p>
            <a:pPr marL="0" indent="0" eaLnBrk="1" hangingPunct="1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  Name      Size            Bytes  Class    Attributes</a:t>
            </a:r>
          </a:p>
          <a:p>
            <a:pPr marL="0" indent="0" eaLnBrk="1" hangingPunct="1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  s1        1x1                 2  char               </a:t>
            </a:r>
          </a:p>
          <a:p>
            <a:pPr marL="0" indent="0" eaLnBrk="1" hangingPunct="1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  s2        1x1                 2  char</a:t>
            </a:r>
          </a:p>
          <a:p>
            <a:pPr marL="0" indent="0" eaLnBrk="1" hangingPunct="1">
              <a:buFontTx/>
              <a:buChar char="•"/>
            </a:pPr>
            <a:endParaRPr lang="en-US" altLang="en-US" sz="1600" smtClean="0"/>
          </a:p>
          <a:p>
            <a:pPr marL="0" indent="0" eaLnBrk="1" hangingPunct="1">
              <a:buFontTx/>
              <a:buChar char="•"/>
            </a:pPr>
            <a:endParaRPr lang="en-US" altLang="en-US" smtClean="0"/>
          </a:p>
          <a:p>
            <a:pPr lvl="4" eaLnBrk="1" hangingPunct="1"/>
            <a:endParaRPr lang="en-US" altLang="en-US" smtClean="0"/>
          </a:p>
        </p:txBody>
      </p:sp>
      <p:sp>
        <p:nvSpPr>
          <p:cNvPr id="8197" name="Rectangle 14"/>
          <p:cNvSpPr>
            <a:spLocks noChangeArrowheads="1"/>
          </p:cNvSpPr>
          <p:nvPr/>
        </p:nvSpPr>
        <p:spPr bwMode="auto">
          <a:xfrm>
            <a:off x="1165225" y="-76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latin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1200" y="1893888"/>
          <a:ext cx="7554913" cy="179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5212"/>
                <a:gridCol w="3949701"/>
              </a:tblGrid>
              <a:tr h="83509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s1 =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'h'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s1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s2 =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'H'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s2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60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uint16(s1)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104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uint16(s2)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ans =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72</a:t>
                      </a:r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8047037" cy="4822825"/>
          </a:xfrm>
        </p:spPr>
        <p:txBody>
          <a:bodyPr/>
          <a:lstStyle/>
          <a:p>
            <a:pPr>
              <a:defRPr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numData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= 5</a:t>
            </a:r>
          </a:p>
          <a:p>
            <a:pPr>
              <a:defRPr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Time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XPos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YPos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1200"/>
              </a:spcAft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1.00	16.29	3.15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cs typeface="Courier New" pitchFamily="49" charset="0"/>
              </a:rPr>
              <a:t> The file pointer is positioned after the last element read, which is currently after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cs typeface="Courier New" pitchFamily="49" charset="0"/>
              </a:rPr>
              <a:t> The next task is to advance the pointer so that it is positioned right before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1.00</a:t>
            </a:r>
            <a:r>
              <a:rPr 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fscanf(fid, '\n \n %*s \n', 3)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1600" dirty="0" smtClean="0"/>
              <a:t> Skip two lines, bringing the pointer right behind Time.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1600" dirty="0" smtClean="0"/>
              <a:t> Skip three strings by specifying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%*s </a:t>
            </a:r>
            <a:r>
              <a:rPr lang="pt-BR" sz="1600" dirty="0" smtClean="0"/>
              <a:t>and a </a:t>
            </a:r>
            <a:r>
              <a:rPr lang="pt-BR" sz="1600" i="1" dirty="0" smtClean="0">
                <a:latin typeface="Courier New" pitchFamily="49" charset="0"/>
                <a:cs typeface="Courier New" pitchFamily="49" charset="0"/>
              </a:rPr>
              <a:t>sizeA</a:t>
            </a:r>
            <a:r>
              <a:rPr lang="pt-BR" sz="1600" dirty="0" smtClean="0"/>
              <a:t> of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pt-BR" sz="1600" dirty="0" smtClean="0"/>
              <a:t>, and then go to next line.</a:t>
            </a:r>
          </a:p>
          <a:p>
            <a:pPr marL="0" indent="0">
              <a:spcAft>
                <a:spcPts val="1200"/>
              </a:spcAft>
              <a:defRPr/>
            </a:pPr>
            <a:endParaRPr lang="en-US" sz="1600" dirty="0" smtClean="0">
              <a:cs typeface="Courier New" pitchFamily="49" charset="0"/>
            </a:endParaRPr>
          </a:p>
        </p:txBody>
      </p:sp>
      <p:sp>
        <p:nvSpPr>
          <p:cNvPr id="358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TEXT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000" y="1368000"/>
            <a:ext cx="8518525" cy="4822825"/>
          </a:xfrm>
        </p:spPr>
        <p:txBody>
          <a:bodyPr/>
          <a:lstStyle/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Time	</a:t>
            </a:r>
            <a:r>
              <a:rPr lang="es-ES" sz="1600" dirty="0" err="1" smtClean="0">
                <a:latin typeface="Courier New" pitchFamily="49" charset="0"/>
                <a:cs typeface="Courier New" pitchFamily="49" charset="0"/>
              </a:rPr>
              <a:t>XPos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s-ES" sz="1600" dirty="0" err="1" smtClean="0">
                <a:latin typeface="Courier New" pitchFamily="49" charset="0"/>
                <a:cs typeface="Courier New" pitchFamily="49" charset="0"/>
              </a:rPr>
              <a:t>YPos</a:t>
            </a:r>
            <a:endParaRPr lang="es-E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1.00	16.29	3.15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1.50	18.12	19.41	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2.00	2.54	19.14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2.50	18.26	9.71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3.00	12.64	16.00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US" sz="2000" dirty="0" smtClean="0"/>
              <a:t> </a:t>
            </a:r>
            <a:r>
              <a:rPr lang="en-US" dirty="0" smtClean="0"/>
              <a:t>Write the </a:t>
            </a:r>
            <a:r>
              <a:rPr lang="en-US" dirty="0" err="1" smtClean="0"/>
              <a:t>scanf</a:t>
            </a:r>
            <a:r>
              <a:rPr lang="en-US" dirty="0" smtClean="0"/>
              <a:t> operation that is capable of reading the data array above</a:t>
            </a:r>
            <a:endParaRPr lang="it-IT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endParaRPr lang="it-IT" sz="16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For ii=1:N; data = fscanf(fid, </a:t>
            </a:r>
            <a:r>
              <a:rPr lang="it-IT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 %f %f'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); end;</a:t>
            </a:r>
          </a:p>
          <a:p>
            <a:pPr>
              <a:buFont typeface="+mj-lt"/>
              <a:buAutoNum type="alphaUcPeriod"/>
              <a:defRPr/>
            </a:pPr>
            <a:r>
              <a:rPr lang="it-IT" sz="1400" dirty="0">
                <a:latin typeface="Courier New" pitchFamily="49" charset="0"/>
                <a:cs typeface="Courier New" pitchFamily="49" charset="0"/>
              </a:rPr>
              <a:t>d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ata=</a:t>
            </a:r>
            <a:r>
              <a:rPr lang="it-IT" sz="14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 smtClean="0">
                <a:latin typeface="Courier New" pitchFamily="49" charset="0"/>
                <a:cs typeface="Courier New" pitchFamily="49" charset="0"/>
              </a:rPr>
              <a:t>fid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</a:t>
            </a:r>
            <a:r>
              <a:rPr lang="it-IT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‘%f %f %f\n %f %f %f\n %f %f %f\n %f </a:t>
            </a:r>
            <a:r>
              <a:rPr lang="it-IT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%f %f\n %f %f %</a:t>
            </a:r>
            <a:r>
              <a:rPr lang="it-IT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f\n’);</a:t>
            </a:r>
            <a:endParaRPr lang="it-IT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sz="1400" dirty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fscanf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'%f'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 [3, N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]);</a:t>
            </a:r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sz="1400" dirty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fscanf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'%f'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 [3, N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])';</a:t>
            </a:r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sz="1400" dirty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fscanf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it-IT" sz="1400" dirty="0" err="1">
                <a:latin typeface="Courier New" pitchFamily="49" charset="0"/>
                <a:cs typeface="Courier New" pitchFamily="49" charset="0"/>
              </a:rPr>
              <a:t>fid</a:t>
            </a:r>
            <a:r>
              <a:rPr lang="it-IT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it-IT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</a:t>
            </a:r>
            <a:r>
              <a:rPr lang="it-IT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f %f </a:t>
            </a:r>
            <a:r>
              <a:rPr lang="it-IT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%</a:t>
            </a:r>
            <a:r>
              <a:rPr lang="it-IT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f‘, [3 </a:t>
            </a:r>
            <a:r>
              <a:rPr lang="it-IT" sz="1400" dirty="0" smtClean="0">
                <a:latin typeface="Courier New" pitchFamily="49" charset="0"/>
                <a:cs typeface="Courier New" pitchFamily="49" charset="0"/>
              </a:rPr>
              <a:t>N]);</a:t>
            </a:r>
            <a:endParaRPr lang="it-IT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endParaRPr lang="it-IT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1200"/>
              </a:spcAft>
              <a:defRPr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QUIZ 6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000" y="1368000"/>
            <a:ext cx="8518525" cy="5254625"/>
          </a:xfrm>
        </p:spPr>
        <p:txBody>
          <a:bodyPr/>
          <a:lstStyle/>
          <a:p>
            <a:pPr marL="0" indent="0"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Time	</a:t>
            </a:r>
            <a:r>
              <a:rPr lang="en-CA" sz="1600" dirty="0" err="1" smtClean="0">
                <a:latin typeface="Courier New" pitchFamily="49" charset="0"/>
                <a:cs typeface="Courier New" pitchFamily="49" charset="0"/>
              </a:rPr>
              <a:t>XPos</a:t>
            </a: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sz="1600" dirty="0" err="1" smtClean="0">
                <a:latin typeface="Courier New" pitchFamily="49" charset="0"/>
                <a:cs typeface="Courier New" pitchFamily="49" charset="0"/>
              </a:rPr>
              <a:t>YPos</a:t>
            </a:r>
            <a:endParaRPr lang="en-CA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1.00	16.29	3.15</a:t>
            </a:r>
          </a:p>
          <a:p>
            <a:pPr marL="0" indent="0"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1.50	18.12	19.41	</a:t>
            </a:r>
          </a:p>
          <a:p>
            <a:pPr marL="0" indent="0"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2.00	2.54	19.14</a:t>
            </a:r>
          </a:p>
          <a:p>
            <a:pPr marL="0" indent="0"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2.50	18.26	9.71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n-CA" sz="1600" dirty="0" smtClean="0">
                <a:latin typeface="Courier New" pitchFamily="49" charset="0"/>
                <a:cs typeface="Courier New" pitchFamily="49" charset="0"/>
              </a:rPr>
              <a:t>3.00	12.64	16.00</a:t>
            </a: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CA" sz="2000" dirty="0" smtClean="0"/>
              <a:t> </a:t>
            </a:r>
            <a:r>
              <a:rPr lang="en-CA" dirty="0" smtClean="0"/>
              <a:t>Write the </a:t>
            </a:r>
            <a:r>
              <a:rPr lang="en-CA" dirty="0" err="1" smtClean="0"/>
              <a:t>scanf</a:t>
            </a:r>
            <a:r>
              <a:rPr lang="en-CA" dirty="0" smtClean="0"/>
              <a:t> operation that is capable of reading the data array above</a:t>
            </a:r>
            <a:endParaRPr lang="en-CA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endParaRPr lang="en-CA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For ii=1:N; data = 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(fid, </a:t>
            </a:r>
            <a:r>
              <a:rPr lang="en-CA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 %f %f'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); end;</a:t>
            </a:r>
          </a:p>
          <a:p>
            <a:pPr>
              <a:buFont typeface="+mj-lt"/>
              <a:buAutoNum type="alphaUcPeriod"/>
              <a:defRPr/>
            </a:pP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data=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fid,</a:t>
            </a:r>
            <a:r>
              <a:rPr lang="en-CA" sz="14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</a:t>
            </a:r>
            <a:r>
              <a:rPr lang="en-CA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 %f %f\n %f %f %f\n %f %f %f\n %f %f %f\n %f %f </a:t>
            </a:r>
            <a:r>
              <a:rPr lang="en-CA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%f\n');</a:t>
            </a:r>
            <a:endParaRPr lang="en-CA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(fid, </a:t>
            </a:r>
            <a:r>
              <a:rPr lang="en-CA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'%f'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, [3, N]);</a:t>
            </a:r>
          </a:p>
          <a:p>
            <a:pPr>
              <a:buFont typeface="+mj-lt"/>
              <a:buAutoNum type="alphaUcPeriod"/>
              <a:defRPr/>
            </a:pPr>
            <a:r>
              <a:rPr lang="en-CA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CA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fscanf</a:t>
            </a:r>
            <a:r>
              <a:rPr lang="en-CA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(fid, '%f', [3, N])';</a:t>
            </a:r>
          </a:p>
          <a:p>
            <a:pPr>
              <a:buFont typeface="+mj-lt"/>
              <a:buAutoNum type="alphaUcPeriod"/>
              <a:defRPr/>
            </a:pP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fscanf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(fid, </a:t>
            </a:r>
            <a:r>
              <a:rPr lang="en-CA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 %f </a:t>
            </a:r>
            <a:r>
              <a:rPr lang="en-CA" sz="1400" dirty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%f', </a:t>
            </a:r>
            <a:r>
              <a:rPr lang="en-CA" sz="14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[3 N]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defRPr/>
            </a:pPr>
            <a:endParaRPr lang="en-CA" sz="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n-CA" sz="1400" dirty="0" smtClean="0"/>
              <a:t>Note: A will create an empty variable, as you keep rewriting on data but only the first round is significant. The formats are all legal, even though C/D are preferable as more readable. Any solution without the [3 N] will create a single vector, rather than a matrix. The 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'</a:t>
            </a:r>
            <a:r>
              <a:rPr lang="en-CA" sz="1400" dirty="0" smtClean="0"/>
              <a:t> after round brackets in solution D is necessary to transpose data, as values are stored in data by columns</a:t>
            </a:r>
          </a:p>
          <a:p>
            <a:pPr>
              <a:buFont typeface="+mj-lt"/>
              <a:buAutoNum type="alphaUcPeriod"/>
              <a:defRPr/>
            </a:pPr>
            <a:endParaRPr lang="en-CA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1200"/>
              </a:spcAft>
              <a:defRPr/>
            </a:pPr>
            <a:endParaRPr lang="en-CA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8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QUIZ 6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Time	</a:t>
            </a:r>
            <a:r>
              <a:rPr lang="es-ES" sz="1600" dirty="0" err="1" smtClean="0">
                <a:latin typeface="Courier New" pitchFamily="49" charset="0"/>
                <a:cs typeface="Courier New" pitchFamily="49" charset="0"/>
              </a:rPr>
              <a:t>XPos</a:t>
            </a: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s-ES" sz="1600" dirty="0" err="1" smtClean="0">
                <a:latin typeface="Courier New" pitchFamily="49" charset="0"/>
                <a:cs typeface="Courier New" pitchFamily="49" charset="0"/>
              </a:rPr>
              <a:t>YPos</a:t>
            </a:r>
            <a:endParaRPr lang="es-E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1.00	16.29	3.15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1.50	18.12	19.41	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2.00	2.54	19.14</a:t>
            </a:r>
          </a:p>
          <a:p>
            <a:pPr marL="0" indent="0"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2.50	18.26	9.71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s-ES" sz="1600" dirty="0" smtClean="0">
                <a:latin typeface="Courier New" pitchFamily="49" charset="0"/>
                <a:cs typeface="Courier New" pitchFamily="49" charset="0"/>
              </a:rPr>
              <a:t>3.00	12.64	16.00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US" sz="1600" dirty="0" smtClean="0"/>
              <a:t> Finally, read in the remaining numerical data into a matrix.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Since we know the format of the data file ahead of time, we know there are three columns of data and number of rows specified by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numData</a:t>
            </a:r>
            <a:r>
              <a:rPr lang="en-US" sz="1600" dirty="0" smtClean="0"/>
              <a:t>.</a:t>
            </a:r>
          </a:p>
          <a:p>
            <a:pPr>
              <a:defRPr/>
            </a:pPr>
            <a:r>
              <a:rPr lang="it-IT" sz="1600" dirty="0" smtClean="0">
                <a:latin typeface="Courier New" pitchFamily="49" charset="0"/>
                <a:cs typeface="Courier New" pitchFamily="49" charset="0"/>
              </a:rPr>
              <a:t>data = fscanf(fid, </a:t>
            </a:r>
            <a:r>
              <a:rPr lang="it-IT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'%f'</a:t>
            </a:r>
            <a:r>
              <a:rPr lang="it-IT" sz="1600" dirty="0" smtClean="0">
                <a:latin typeface="Courier New" pitchFamily="49" charset="0"/>
                <a:cs typeface="Courier New" pitchFamily="49" charset="0"/>
              </a:rPr>
              <a:t>, [3, </a:t>
            </a:r>
            <a:r>
              <a:rPr lang="it-IT" sz="1600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it-IT" sz="1600" dirty="0" smtClean="0">
                <a:latin typeface="Courier New" pitchFamily="49" charset="0"/>
                <a:cs typeface="Courier New" pitchFamily="49" charset="0"/>
              </a:rPr>
              <a:t>])';</a:t>
            </a:r>
          </a:p>
          <a:p>
            <a:pPr>
              <a:spcAft>
                <a:spcPts val="1200"/>
              </a:spcAft>
              <a:defRPr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fclose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(fid);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Since the floating-point elements are read in column order, transpose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sz="1600" dirty="0" smtClean="0"/>
              <a:t>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Close the file after finishing.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US" sz="1600" dirty="0" smtClean="0"/>
          </a:p>
        </p:txBody>
      </p:sp>
      <p:sp>
        <p:nvSpPr>
          <p:cNvPr id="389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TEXT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dirty="0" smtClean="0"/>
              <a:t> The low-level file I/O functions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fread</a:t>
            </a:r>
            <a:r>
              <a:rPr lang="en-US" altLang="en-US" sz="1600" dirty="0" smtClean="0"/>
              <a:t> and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fwrite</a:t>
            </a:r>
            <a:r>
              <a:rPr lang="en-US" altLang="en-US" sz="1600" dirty="0" smtClean="0"/>
              <a:t> offer the most control over reading and writing data to files.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These functions operate directly at the bit-level.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For example, we wish to read the first 10 bytes of our example_data.txt: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&gt;&gt; fid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fopen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'example_data.txt'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bytesData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fread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(fid, 10, 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'uint8'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bytesData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=</a:t>
            </a:r>
          </a:p>
          <a:p>
            <a:pPr marL="0" indent="0">
              <a:spcAft>
                <a:spcPts val="1200"/>
              </a:spcAft>
            </a:pP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    84   114    97   106   101    99   116   111   114   121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fr-FR" altLang="en-US" sz="1600" dirty="0" smtClean="0"/>
              <a:t> This corresponds to ASCII codes for the </a:t>
            </a:r>
            <a:r>
              <a:rPr lang="fr-FR" altLang="en-US" sz="1600" dirty="0" err="1" smtClean="0"/>
              <a:t>word</a:t>
            </a:r>
            <a:r>
              <a:rPr lang="fr-FR" altLang="en-US" sz="1600" dirty="0" smtClean="0"/>
              <a:t> </a:t>
            </a:r>
            <a:r>
              <a:rPr lang="en-US" altLang="en-US" sz="1600" dirty="0" smtClean="0"/>
              <a:t>“Trajectory”: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&gt;&gt; uint8(</a:t>
            </a:r>
            <a:r>
              <a:rPr lang="fr-F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fr-FR" altLang="en-US" sz="1600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Trajectory</a:t>
            </a:r>
            <a:r>
              <a:rPr lang="fr-F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endParaRPr lang="fr-FR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0" indent="0">
              <a:spcAft>
                <a:spcPts val="1200"/>
              </a:spcAft>
            </a:pP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   84  114   97  106  101   99  116  111  114  121</a:t>
            </a:r>
          </a:p>
          <a:p>
            <a:pPr marL="0" indent="0"/>
            <a:endParaRPr lang="fr-FR" altLang="en-US" sz="1600" dirty="0" smtClean="0"/>
          </a:p>
        </p:txBody>
      </p:sp>
      <p:sp>
        <p:nvSpPr>
          <p:cNvPr id="399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LOW LEVEL I/O (BINARY FILES)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 idx="1"/>
          </p:nvPr>
        </p:nvSpPr>
        <p:spPr>
          <a:xfrm>
            <a:off x="684001" y="1440000"/>
            <a:ext cx="8155200" cy="4838137"/>
          </a:xfrm>
        </p:spPr>
        <p:txBody>
          <a:bodyPr/>
          <a:lstStyle/>
          <a:p>
            <a:pPr marL="0" indent="0">
              <a:spcAft>
                <a:spcPts val="600"/>
              </a:spcAft>
              <a:buFontTx/>
              <a:buChar char="•"/>
            </a:pPr>
            <a:r>
              <a:rPr lang="en-US" altLang="en-US" dirty="0" smtClean="0"/>
              <a:t> </a:t>
            </a:r>
            <a:r>
              <a:rPr lang="en-US" altLang="en-US" sz="1600" dirty="0" smtClean="0"/>
              <a:t>Excel file are such a common format to describe dataset that MATLAB offers a specific set of commands for them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To import data from an Excel spreadsheet, use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xslread</a:t>
            </a:r>
            <a:r>
              <a:rPr lang="en-US" altLang="en-US" sz="1600" dirty="0" smtClean="0">
                <a:cs typeface="Courier New" pitchFamily="49" charset="0"/>
              </a:rPr>
              <a:t> </a:t>
            </a:r>
            <a:r>
              <a:rPr lang="en-US" altLang="en-US" sz="1600" dirty="0" smtClean="0"/>
              <a:t>function: 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	[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txt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raw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]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xlsread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sheet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xlRange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This reads data from the specified worksheet,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sheet</a:t>
            </a:r>
            <a:r>
              <a:rPr lang="en-US" altLang="en-US" sz="1600" dirty="0" smtClean="0">
                <a:cs typeface="Courier New" pitchFamily="49" charset="0"/>
              </a:rPr>
              <a:t>,</a:t>
            </a:r>
            <a:r>
              <a:rPr lang="en-US" altLang="en-US" sz="1600" i="1" dirty="0" smtClean="0">
                <a:cs typeface="Courier New" pitchFamily="49" charset="0"/>
              </a:rPr>
              <a:t> </a:t>
            </a:r>
            <a:r>
              <a:rPr lang="en-US" altLang="en-US" sz="1600" dirty="0" smtClean="0">
                <a:cs typeface="Courier New" pitchFamily="49" charset="0"/>
              </a:rPr>
              <a:t>and range,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xlRange</a:t>
            </a:r>
            <a:r>
              <a:rPr lang="en-US" altLang="en-US" sz="1600" i="1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i="1" dirty="0" smtClean="0">
                <a:cs typeface="Courier New" pitchFamily="49" charset="0"/>
              </a:rPr>
              <a:t> </a:t>
            </a:r>
            <a:r>
              <a:rPr lang="en-US" altLang="en-US" sz="1600" dirty="0" smtClean="0">
                <a:cs typeface="Courier New" pitchFamily="49" charset="0"/>
              </a:rPr>
              <a:t>Numeric data is returned in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altLang="en-US" sz="1600" dirty="0" smtClean="0">
                <a:cs typeface="Courier New" pitchFamily="49" charset="0"/>
              </a:rPr>
              <a:t>, text fields are returned in cell array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txt</a:t>
            </a:r>
            <a:r>
              <a:rPr lang="en-US" altLang="en-US" sz="1600" dirty="0" smtClean="0">
                <a:cs typeface="Courier New" pitchFamily="49" charset="0"/>
              </a:rPr>
              <a:t>, and unprocessed data (numbers and text) is returned in cell array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raw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To export data to an excel spreadsheet, use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xslwrite</a:t>
            </a:r>
            <a:r>
              <a:rPr lang="en-US" altLang="en-US" sz="1600" dirty="0" smtClean="0">
                <a:cs typeface="Courier New" pitchFamily="49" charset="0"/>
              </a:rPr>
              <a:t> function: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xlswrite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sheet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xlRange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Writes the data in array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cs typeface="Courier New" pitchFamily="49" charset="0"/>
              </a:rPr>
              <a:t> to the specified worksheet,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sheet</a:t>
            </a:r>
            <a:r>
              <a:rPr lang="en-US" altLang="en-US" sz="1600" dirty="0" smtClean="0">
                <a:cs typeface="Courier New" pitchFamily="49" charset="0"/>
              </a:rPr>
              <a:t>,</a:t>
            </a:r>
            <a:r>
              <a:rPr lang="en-US" altLang="en-US" sz="1600" i="1" dirty="0" smtClean="0">
                <a:cs typeface="Courier New" pitchFamily="49" charset="0"/>
              </a:rPr>
              <a:t> </a:t>
            </a:r>
            <a:r>
              <a:rPr lang="en-US" altLang="en-US" sz="1600" dirty="0" smtClean="0">
                <a:cs typeface="Courier New" pitchFamily="49" charset="0"/>
              </a:rPr>
              <a:t>and range, </a:t>
            </a:r>
            <a:r>
              <a:rPr lang="en-US" altLang="en-US" sz="1600" i="1" dirty="0" err="1" smtClean="0">
                <a:latin typeface="Courier New" pitchFamily="49" charset="0"/>
                <a:cs typeface="Courier New" pitchFamily="49" charset="0"/>
              </a:rPr>
              <a:t>xlRange</a:t>
            </a:r>
            <a:r>
              <a:rPr lang="en-US" altLang="en-US" sz="1600" dirty="0" smtClean="0">
                <a:cs typeface="Courier New" pitchFamily="49" charset="0"/>
              </a:rPr>
              <a:t>, of Excel file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The array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1600" dirty="0" smtClean="0">
                <a:cs typeface="Courier New" pitchFamily="49" charset="0"/>
              </a:rPr>
              <a:t> can be a cell array if text data or mixed data (text and numbers) needs to be written.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</a:t>
            </a:r>
            <a:r>
              <a:rPr lang="en-US" altLang="en-US" sz="1600" i="1" u="sng" dirty="0" smtClean="0">
                <a:solidFill>
                  <a:srgbClr val="7030A0"/>
                </a:solidFill>
                <a:cs typeface="Courier New" pitchFamily="49" charset="0"/>
              </a:rPr>
              <a:t>Can only be a cell array of text and numbers. NOT A CELL ARRAY OF CELL ARRAYS!</a:t>
            </a:r>
          </a:p>
        </p:txBody>
      </p:sp>
      <p:sp>
        <p:nvSpPr>
          <p:cNvPr id="409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EXCEL FILES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smtClean="0"/>
              <a:t> Assume we have the data from the previous example formatted into a spreadsheet called example_data.xlsx:</a:t>
            </a:r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r>
              <a:rPr lang="en-US" altLang="en-US" sz="1600" smtClean="0"/>
              <a:t> We wish to read in the data of the object’s position and calculate its distance from the origin at each time.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Afterwards, we wish to record this distance in the column to the right of “YPos”.</a:t>
            </a:r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EXCEL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0" y="2230438"/>
            <a:ext cx="33147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smtClean="0"/>
              <a:t> The desired data, XPos and YPos, lies in columns B to C and rows 5 to 9, i.e., range B5:C9. 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The data is on worksheet 1, so this time we may omit the </a:t>
            </a:r>
            <a:r>
              <a:rPr lang="en-US" altLang="en-US" sz="1600" i="1" smtClean="0">
                <a:latin typeface="Courier New" pitchFamily="49" charset="0"/>
                <a:cs typeface="Courier New" pitchFamily="49" charset="0"/>
              </a:rPr>
              <a:t>sheet</a:t>
            </a:r>
            <a:r>
              <a:rPr lang="en-US" altLang="en-US" sz="1600" smtClean="0"/>
              <a:t> parameter.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We only want to retrieve numerical data, so we only need to specify the first output.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pos = xlsread(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'example_data.xlsx'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'B5:C9'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430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EXAMPLE: EXCEL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3490913"/>
            <a:ext cx="334327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470400" y="3492500"/>
          <a:ext cx="3873500" cy="1930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73500"/>
              </a:tblGrid>
              <a:tr h="1930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pos =</a:t>
                      </a:r>
                    </a:p>
                    <a:p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16.2900    3.1500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18.1200   19.4100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2.5400   19.1400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18.2600    9.7100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12.6400   16.0000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smtClean="0"/>
              <a:t> First, we need to label the new column we want to write containing distance data.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Specify strings as a cell array, otherwise all characters are written in separate, adjacent cells.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The column label is placed in cell D4 and the data vector will begin in cell D5.</a:t>
            </a:r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xlswrite(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'example_data.xlsx'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, {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'Dist'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}, 1,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'D4'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xlswrite(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'example_data.xlsx'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, dist, 1,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'D5'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EXCEL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2787650"/>
            <a:ext cx="33147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356100" y="2755900"/>
          <a:ext cx="4279900" cy="2530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79900"/>
              </a:tblGrid>
              <a:tr h="253047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dist = </a:t>
                      </a:r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sqrt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(pos(:,1).^2 + 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...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          pos(:,2).^2)</a:t>
                      </a:r>
                    </a:p>
                    <a:p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dist =</a:t>
                      </a:r>
                    </a:p>
                    <a:p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16.5918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26.5534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19.3078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20.6812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20.3904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31" marB="4573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8153400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/>
              <a:t> Images can be read into MATLAB using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imread</a:t>
            </a:r>
            <a:r>
              <a:rPr lang="en-US" altLang="en-US" sz="1600" dirty="0" smtClean="0"/>
              <a:t> function.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	I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imread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This reads an image with the specified filename into a matrix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en-US" sz="160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The argument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cs typeface="Courier New" pitchFamily="49" charset="0"/>
              </a:rPr>
              <a:t> can also contain a path to the desired image.</a:t>
            </a:r>
          </a:p>
          <a:p>
            <a:pPr marL="0" indent="0">
              <a:buFontTx/>
              <a:buChar char="•"/>
            </a:pPr>
            <a:endParaRPr lang="en-US" altLang="en-US" sz="1600" dirty="0" smtClean="0"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Image data can be outputted using the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imwrite</a:t>
            </a:r>
            <a:r>
              <a:rPr lang="en-US" altLang="en-US" sz="1600" dirty="0" smtClean="0">
                <a:cs typeface="Courier New" pitchFamily="49" charset="0"/>
              </a:rPr>
              <a:t> function.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imwrite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format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This writes the image data in matrix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en-US" sz="1600" dirty="0" smtClean="0"/>
              <a:t> to a file specified by filename.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If a file extension is included in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dirty="0" smtClean="0"/>
              <a:t>, the format of the output is inferred from it.</a:t>
            </a:r>
          </a:p>
          <a:p>
            <a:pPr marL="0" indent="0">
              <a:buFontTx/>
              <a:buChar char="•"/>
            </a:pPr>
            <a:r>
              <a:rPr lang="en-US" altLang="en-US" sz="1600" dirty="0" smtClean="0"/>
              <a:t> Otherwise, specify the format of the output in the string argument </a:t>
            </a:r>
            <a:r>
              <a:rPr lang="en-US" altLang="en-US" sz="1600" i="1" dirty="0" smtClean="0">
                <a:latin typeface="Courier New" pitchFamily="49" charset="0"/>
                <a:cs typeface="Courier New" pitchFamily="49" charset="0"/>
              </a:rPr>
              <a:t>format</a:t>
            </a:r>
            <a:r>
              <a:rPr lang="en-US" altLang="en-US" sz="1600" dirty="0" smtClean="0"/>
              <a:t>.</a:t>
            </a:r>
          </a:p>
        </p:txBody>
      </p:sp>
      <p:sp>
        <p:nvSpPr>
          <p:cNvPr id="450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IMAGES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smtClean="0"/>
              <a:t> Unlike C++, MATLAB is not a strongly-typed language. </a:t>
            </a:r>
            <a:r>
              <a:rPr lang="en-US" altLang="en-US" sz="1600" i="1" u="sng" smtClean="0"/>
              <a:t>This means that you can assign to an operator a value of a different type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Since characters have this numeric representation, many of MATLAB’s operators are valid with characters.</a:t>
            </a:r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/>
            <a:endParaRPr lang="en-US" altLang="en-US" sz="1600" smtClean="0"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This sort of freedom may yield unexpected results, since it’s not intuitively obvious what will occur in these situations.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It’s generally unnecessary to operate on characters in this manner; proceed with caution.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CHARACTERS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1200" y="3829050"/>
          <a:ext cx="7554913" cy="835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5212"/>
                <a:gridCol w="3949701"/>
              </a:tblGrid>
              <a:tr h="8350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'b'</a:t>
                      </a:r>
                      <a:r>
                        <a:rPr lang="en-US" sz="1600" dirty="0" smtClean="0">
                          <a:solidFill>
                            <a:srgbClr val="FF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 </a:t>
                      </a:r>
                      <a:r>
                        <a:rPr lang="en-US" sz="1600" dirty="0" smtClean="0">
                          <a:solidFill>
                            <a:srgbClr val="FF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'a'</a:t>
                      </a:r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1</a:t>
                      </a:r>
                    </a:p>
                  </a:txBody>
                  <a:tcPr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'b'</a:t>
                      </a:r>
                      <a:r>
                        <a:rPr lang="en-US" sz="1600" dirty="0" smtClean="0">
                          <a:solidFill>
                            <a:srgbClr val="FF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'c'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0</a:t>
                      </a:r>
                    </a:p>
                  </a:txBody>
                  <a:tcPr marT="45711" marB="457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1200" y="2705100"/>
          <a:ext cx="7554913" cy="835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5212"/>
                <a:gridCol w="3949701"/>
              </a:tblGrid>
              <a:tr h="835025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'h'</a:t>
                      </a:r>
                      <a:r>
                        <a:rPr lang="en-US" sz="1600" dirty="0" smtClean="0">
                          <a:solidFill>
                            <a:srgbClr val="FF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 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'H'</a:t>
                      </a:r>
                    </a:p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176</a:t>
                      </a:r>
                    </a:p>
                  </a:txBody>
                  <a:tcPr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'h'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*3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312</a:t>
                      </a:r>
                    </a:p>
                  </a:txBody>
                  <a:tcPr marT="45711" marB="457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Example: read an RGB image in jpeg format and display it:</a:t>
            </a:r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img = imread(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'football.jpg'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figure, imshow(img)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The matrix img is a 256x320x3 matrix.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256x320 corresponds to the image’s resolution.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img is a 3D matrix because the image is colored; the 1st, 2nd, and 3rd indices of the 3rd dimension correspond to red, blue, and green information, respectively.</a:t>
            </a:r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Set all red and blue values to 0 and write the result to an output image:</a:t>
            </a:r>
          </a:p>
          <a:p>
            <a:pPr marL="0" indent="0"/>
            <a:r>
              <a:rPr lang="de-DE" altLang="en-US" sz="1600" smtClean="0">
                <a:latin typeface="Courier New" pitchFamily="49" charset="0"/>
                <a:cs typeface="Courier New" pitchFamily="49" charset="0"/>
              </a:rPr>
              <a:t>&gt;&gt; img(:,:,1) = 0;</a:t>
            </a:r>
          </a:p>
          <a:p>
            <a:pPr marL="0" indent="0"/>
            <a:r>
              <a:rPr lang="de-DE" altLang="en-US" sz="1600" smtClean="0">
                <a:latin typeface="Courier New" pitchFamily="49" charset="0"/>
                <a:cs typeface="Courier New" pitchFamily="49" charset="0"/>
              </a:rPr>
              <a:t>&gt;&gt; img(:,:,3) = 0;</a:t>
            </a:r>
          </a:p>
          <a:p>
            <a:pPr marL="0" indent="0"/>
            <a:r>
              <a:rPr lang="de-DE" altLang="en-US" sz="1600" smtClean="0">
                <a:latin typeface="Courier New" pitchFamily="49" charset="0"/>
                <a:cs typeface="Courier New" pitchFamily="49" charset="0"/>
              </a:rPr>
              <a:t>&gt;&gt; imwrite(img, </a:t>
            </a:r>
            <a:r>
              <a:rPr lang="de-DE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'football_green.jpg'</a:t>
            </a:r>
            <a:r>
              <a:rPr lang="de-DE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de-DE" altLang="en-US" sz="1600" smtClean="0">
                <a:latin typeface="Courier New" pitchFamily="49" charset="0"/>
                <a:cs typeface="Courier New" pitchFamily="49" charset="0"/>
              </a:rPr>
              <a:t>&gt;&gt; figure, imshow(img)    </a:t>
            </a:r>
            <a:r>
              <a:rPr lang="de-DE" altLang="en-US" sz="16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%display result</a:t>
            </a:r>
          </a:p>
          <a:p>
            <a:pPr marL="0" indent="0"/>
            <a:endParaRPr lang="en-US" altLang="en-US" sz="1600" smtClean="0"/>
          </a:p>
        </p:txBody>
      </p:sp>
      <p:sp>
        <p:nvSpPr>
          <p:cNvPr id="4608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IMAGES</a:t>
            </a:r>
          </a:p>
        </p:txBody>
      </p:sp>
      <p:pic>
        <p:nvPicPr>
          <p:cNvPr id="46084" name="Picture 3" descr="D:\SFU\Work &amp; Co-op\ENSC180 - Course development\Basics\foot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1539875"/>
            <a:ext cx="18288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4" descr="D:\SFU\Work &amp; Co-op\ENSC180 - Course development\Basics\football_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4514850"/>
            <a:ext cx="18288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Videos can be loaded to be played directly in MATLAB using the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implay</a:t>
            </a:r>
            <a:r>
              <a:rPr lang="en-US" altLang="en-US" sz="1600" smtClean="0"/>
              <a:t> function.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implay(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'foreman.mp4'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spcAft>
                <a:spcPts val="1200"/>
              </a:spcAft>
            </a:pPr>
            <a:endParaRPr lang="en-US" altLang="en-US" sz="160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Frames from a video can be read (along with other</a:t>
            </a:r>
            <a:br>
              <a:rPr lang="en-US" altLang="en-US" sz="1600" smtClean="0"/>
            </a:br>
            <a:r>
              <a:rPr lang="en-US" altLang="en-US" sz="1600" smtClean="0"/>
              <a:t> information) using the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VideoReader</a:t>
            </a:r>
            <a:r>
              <a:rPr lang="en-US" altLang="en-US" sz="1600" smtClean="0"/>
              <a:t> function.</a:t>
            </a:r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videoObj = VideoReader(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'foreman.mp4'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frame = read(videoObj, 130); </a:t>
            </a:r>
            <a:r>
              <a:rPr lang="en-US" altLang="en-US" sz="16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%read frame 130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solidFill>
                  <a:srgbClr val="008000"/>
                </a:solidFill>
                <a:cs typeface="Courier New" pitchFamily="49" charset="0"/>
              </a:rPr>
              <a:t> </a:t>
            </a:r>
            <a:r>
              <a:rPr lang="en-US" altLang="en-US" sz="1600" smtClean="0">
                <a:cs typeface="Courier New" pitchFamily="49" charset="0"/>
              </a:rPr>
              <a:t>Individual frames can be written to an output video file using:</a:t>
            </a:r>
            <a:br>
              <a:rPr lang="en-US" altLang="en-US" sz="1600" smtClean="0">
                <a:cs typeface="Courier New" pitchFamily="49" charset="0"/>
              </a:rPr>
            </a:br>
            <a:r>
              <a:rPr lang="en-US" altLang="en-US" sz="1600" i="1" smtClean="0">
                <a:latin typeface="Courier New" pitchFamily="49" charset="0"/>
                <a:cs typeface="Courier New" pitchFamily="49" charset="0"/>
              </a:rPr>
              <a:t>writerObj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 = VideoWriter(</a:t>
            </a:r>
            <a:r>
              <a:rPr lang="en-US" altLang="en-US" sz="1600" i="1" smtClean="0"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en-US" sz="1600" i="1" smtClean="0">
                <a:latin typeface="Courier New" pitchFamily="49" charset="0"/>
                <a:cs typeface="Courier New" pitchFamily="49" charset="0"/>
              </a:rPr>
              <a:t>profile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altLang="en-US" sz="1600" smtClean="0">
                <a:cs typeface="Courier New" pitchFamily="49" charset="0"/>
              </a:rPr>
              <a:t>, where profile is the output format (e.g.,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'AVI'</a:t>
            </a:r>
            <a:r>
              <a:rPr lang="en-US" altLang="en-US" sz="1600" smtClean="0">
                <a:cs typeface="Courier New" pitchFamily="49" charset="0"/>
              </a:rPr>
              <a:t>,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60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'MPEG-4'</a:t>
            </a:r>
            <a:r>
              <a:rPr lang="en-US" altLang="en-US" sz="1600" smtClean="0">
                <a:cs typeface="Courier New" pitchFamily="49" charset="0"/>
              </a:rPr>
              <a:t> etc.).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Open the file for writing using the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open</a:t>
            </a:r>
            <a:r>
              <a:rPr lang="en-US" altLang="en-US" sz="1600" smtClean="0">
                <a:cs typeface="Courier New" pitchFamily="49" charset="0"/>
              </a:rPr>
              <a:t> method, e.g.,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open(writerObj)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Write a frame using the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writeVideo</a:t>
            </a:r>
            <a:r>
              <a:rPr lang="en-US" altLang="en-US" sz="1600" smtClean="0">
                <a:cs typeface="Courier New" pitchFamily="49" charset="0"/>
              </a:rPr>
              <a:t> method, e.g.,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writeVideo(frame)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US" altLang="en-US" sz="1600" smtClean="0">
                <a:cs typeface="Courier New" pitchFamily="49" charset="0"/>
              </a:rPr>
              <a:t> Close the file using the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close</a:t>
            </a:r>
            <a:r>
              <a:rPr lang="en-US" altLang="en-US" sz="1600" smtClean="0">
                <a:cs typeface="Courier New" pitchFamily="49" charset="0"/>
              </a:rPr>
              <a:t> method, .e.g.,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close(writerObj)</a:t>
            </a:r>
            <a:r>
              <a:rPr lang="en-US" altLang="en-US" sz="1600" smtClean="0">
                <a:cs typeface="Courier New" pitchFamily="49" charset="0"/>
              </a:rPr>
              <a:t>.</a:t>
            </a:r>
          </a:p>
          <a:p>
            <a:pPr marL="0" indent="0"/>
            <a:endParaRPr lang="en-US" altLang="en-US" sz="1600" smtClean="0">
              <a:solidFill>
                <a:srgbClr val="008000"/>
              </a:solidFill>
              <a:cs typeface="Courier New" pitchFamily="49" charset="0"/>
            </a:endParaRPr>
          </a:p>
        </p:txBody>
      </p:sp>
      <p:sp>
        <p:nvSpPr>
          <p:cNvPr id="471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VIDEOS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1809750"/>
            <a:ext cx="2395537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000" y="1440000"/>
            <a:ext cx="7772400" cy="4822825"/>
          </a:xfrm>
        </p:spPr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US" sz="1600" dirty="0" smtClean="0"/>
              <a:t> When specifying a simple filename to a MATLAB function, the script that contains the call to the function requires that the file be placed in script’s directory.</a:t>
            </a: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US" sz="1600" dirty="0" smtClean="0"/>
              <a:t> It can be cumbersome and inefficient to place input files directly inside your current folder.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Use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600" dirty="0" smtClean="0"/>
              <a:t> to create filenames that include their location:</a:t>
            </a:r>
          </a:p>
          <a:p>
            <a:pPr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filename = </a:t>
            </a:r>
            <a:r>
              <a:rPr 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'example.txt'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path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'C:\\ENSC180\\inputs\\%s'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filename);</a:t>
            </a:r>
          </a:p>
          <a:p>
            <a:pPr marL="0" indent="0"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path =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C:\ENSC180\inputs\example.txt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Since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1600" dirty="0" smtClean="0"/>
              <a:t> is used to specify special characters,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\\</a:t>
            </a:r>
            <a:r>
              <a:rPr lang="en-US" sz="1600" dirty="0" smtClean="0"/>
              <a:t> is needed in </a:t>
            </a:r>
            <a:r>
              <a:rPr lang="en-US" sz="1600" i="1" dirty="0" err="1" smtClean="0">
                <a:latin typeface="Courier New" pitchFamily="49" charset="0"/>
                <a:cs typeface="Courier New" pitchFamily="49" charset="0"/>
              </a:rPr>
              <a:t>formatSpec</a:t>
            </a:r>
            <a:r>
              <a:rPr lang="en-US" sz="1600" dirty="0" smtClean="0"/>
              <a:t> to specifically type in a backslash.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Using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path</a:t>
            </a:r>
            <a:r>
              <a:rPr lang="en-US" sz="1600" dirty="0" smtClean="0"/>
              <a:t>, the file example.txt can be accessed without having to be moved.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600" dirty="0" smtClean="0"/>
              <a:t> Files in subfolders can be accessed in a similar manner without a full path, for example, if we are currently in folder ENSC180: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path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sprintf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'.\\inputs\\%s'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, filename);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1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SPECIFYING FILEPATHS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309563" y="1447800"/>
            <a:ext cx="8389937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altLang="en-US" sz="1600" smtClean="0"/>
              <a:t> A string is simply an array (row vector) of numeric codes that represent each of the characters.</a:t>
            </a:r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endParaRPr lang="en-US" altLang="en-US" sz="1600" smtClean="0"/>
          </a:p>
          <a:p>
            <a:pPr marL="0" indent="0">
              <a:buFontTx/>
              <a:buChar char="•"/>
            </a:pPr>
            <a:r>
              <a:rPr lang="en-US" altLang="en-US" sz="1600" smtClean="0"/>
              <a:t> As a result, the general rules and syntax for matrices apply here.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smtClean="0"/>
              <a:t> For example, in this case we may concatenate horizontally:</a:t>
            </a:r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&gt;&gt; s3 = [s1 s2]</a:t>
            </a:r>
          </a:p>
          <a:p>
            <a:pPr marL="0" indent="0"/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s3 =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ExampleString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However, vertical concatenation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[s1; s2]</a:t>
            </a:r>
            <a:r>
              <a:rPr lang="en-US" altLang="en-US" sz="1600" smtClean="0"/>
              <a:t> will yield an error because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s1</a:t>
            </a:r>
            <a:r>
              <a:rPr lang="en-US" altLang="en-US" sz="1600" smtClean="0"/>
              <a:t> is 1x7 and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s2</a:t>
            </a:r>
            <a:r>
              <a:rPr lang="en-US" altLang="en-US" sz="1600" smtClean="0"/>
              <a:t> is 1x6.</a:t>
            </a:r>
          </a:p>
          <a:p>
            <a:pPr marL="0" indent="0">
              <a:buFontTx/>
              <a:buChar char="•"/>
            </a:pPr>
            <a:r>
              <a:rPr lang="en-US" altLang="en-US" sz="1600" smtClean="0"/>
              <a:t> If it’s necessary to store many strings into a matrix format, cell arrays are the best option: </a:t>
            </a:r>
            <a:r>
              <a:rPr lang="en-US" altLang="en-US" sz="1600" smtClean="0">
                <a:latin typeface="Courier New" pitchFamily="49" charset="0"/>
                <a:cs typeface="Courier New" pitchFamily="49" charset="0"/>
              </a:rPr>
              <a:t>{s1; s2}</a:t>
            </a:r>
            <a:r>
              <a:rPr lang="en-US" altLang="en-US" sz="1600" smtClean="0"/>
              <a:t>.</a:t>
            </a: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STRINGS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1200" y="2198688"/>
          <a:ext cx="7554913" cy="835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5212"/>
                <a:gridCol w="3949701"/>
              </a:tblGrid>
              <a:tr h="835025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s1 =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'Example'</a:t>
                      </a:r>
                    </a:p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s1 =</a:t>
                      </a:r>
                    </a:p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Example</a:t>
                      </a:r>
                    </a:p>
                  </a:txBody>
                  <a:tcPr marT="45711" marB="457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s2 =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'String'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s2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String</a:t>
                      </a:r>
                    </a:p>
                  </a:txBody>
                  <a:tcPr marT="45711" marB="4571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188913" y="1447800"/>
            <a:ext cx="8510587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dirty="0" smtClean="0"/>
              <a:t> M</a:t>
            </a:r>
            <a:r>
              <a:rPr lang="en-US" altLang="en-US" sz="1600" dirty="0" smtClean="0"/>
              <a:t>any numerical and logical operators can be applied to strings.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'aardvark'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fr-F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'a'</a:t>
            </a:r>
            <a:r>
              <a:rPr lang="fr-FR" altLang="en-US" sz="1600" dirty="0" smtClean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== </a:t>
            </a:r>
            <a:r>
              <a:rPr lang="fr-FR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endParaRPr lang="fr-FR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     1     1     0     0     0     1     0     0</a:t>
            </a:r>
            <a:br>
              <a:rPr lang="fr-FR" altLang="en-US" sz="1600" dirty="0" smtClean="0">
                <a:latin typeface="Courier New" pitchFamily="49" charset="0"/>
                <a:cs typeface="Courier New" pitchFamily="49" charset="0"/>
              </a:rPr>
            </a:br>
            <a:endParaRPr lang="fr-FR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== 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'a'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) = </a:t>
            </a:r>
            <a:r>
              <a:rPr lang="en-US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'Z'</a:t>
            </a:r>
          </a:p>
          <a:p>
            <a:pPr marL="0" indent="0"/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sz="160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>
              <a:spcAft>
                <a:spcPts val="1200"/>
              </a:spcAft>
            </a:pPr>
            <a:r>
              <a:rPr lang="en-US" altLang="en-US" sz="1600" dirty="0" err="1" smtClean="0">
                <a:latin typeface="Courier New" pitchFamily="49" charset="0"/>
                <a:cs typeface="Courier New" pitchFamily="49" charset="0"/>
              </a:rPr>
              <a:t>ZZrdvZrk</a:t>
            </a:r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US" altLang="en-US" sz="1600" dirty="0" smtClean="0">
                <a:cs typeface="Courier New" pitchFamily="49" charset="0"/>
              </a:rPr>
              <a:t> </a:t>
            </a:r>
            <a:r>
              <a:rPr lang="en-US" altLang="en-US" sz="1600" b="1" i="1" u="sng" dirty="0" smtClean="0">
                <a:cs typeface="Courier New" pitchFamily="49" charset="0"/>
              </a:rPr>
              <a:t>Note that the </a:t>
            </a:r>
            <a:r>
              <a:rPr lang="en-US" altLang="en-US" sz="1600" b="1" i="1" u="sng" dirty="0" smtClean="0">
                <a:latin typeface="Courier New" pitchFamily="49" charset="0"/>
                <a:cs typeface="Courier New" pitchFamily="49" charset="0"/>
              </a:rPr>
              <a:t>==</a:t>
            </a:r>
            <a:r>
              <a:rPr lang="en-US" altLang="en-US" sz="1600" b="1" i="1" u="sng" dirty="0" smtClean="0">
                <a:cs typeface="Courier New" pitchFamily="49" charset="0"/>
              </a:rPr>
              <a:t> operator produces a logical array instead of a </a:t>
            </a:r>
            <a:r>
              <a:rPr lang="en-US" altLang="en-US" sz="1600" b="1" i="1" u="sng" dirty="0" err="1" smtClean="0">
                <a:cs typeface="Courier New" pitchFamily="49" charset="0"/>
              </a:rPr>
              <a:t>boolean</a:t>
            </a:r>
            <a:r>
              <a:rPr lang="en-US" altLang="en-US" sz="1600" b="1" i="1" u="sng" dirty="0" smtClean="0">
                <a:cs typeface="Courier New" pitchFamily="49" charset="0"/>
              </a:rPr>
              <a:t> output. This can have undesired consequences when testing the equality of two strings.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US" altLang="en-US" sz="1600" b="1" i="1" u="sng" dirty="0" smtClean="0">
                <a:cs typeface="Courier New" pitchFamily="49" charset="0"/>
              </a:rPr>
              <a:t> To check equality, use the </a:t>
            </a:r>
            <a:r>
              <a:rPr lang="en-US" altLang="en-US" sz="1600" b="1" i="1" u="sng" dirty="0" err="1" smtClean="0">
                <a:latin typeface="Courier New" pitchFamily="49" charset="0"/>
                <a:cs typeface="Courier New" pitchFamily="49" charset="0"/>
              </a:rPr>
              <a:t>strcmp</a:t>
            </a:r>
            <a:r>
              <a:rPr lang="en-US" altLang="en-US" sz="1600" b="1" i="1" u="sng" dirty="0" smtClean="0">
                <a:cs typeface="Courier New" pitchFamily="49" charset="0"/>
              </a:rPr>
              <a:t> function: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fr-FR" altLang="en-US" sz="1600" dirty="0" err="1" smtClean="0">
                <a:latin typeface="Courier New" pitchFamily="49" charset="0"/>
                <a:cs typeface="Courier New" pitchFamily="49" charset="0"/>
              </a:rPr>
              <a:t>strcmp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FR" altLang="en-US" sz="160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'a'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fr-FR" altLang="en-US" sz="160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0" indent="0"/>
            <a:r>
              <a:rPr lang="fr-FR" altLang="en-US" sz="1600" dirty="0" smtClean="0">
                <a:latin typeface="Courier New" pitchFamily="49" charset="0"/>
                <a:cs typeface="Courier New" pitchFamily="49" charset="0"/>
              </a:rPr>
              <a:t>     0</a:t>
            </a:r>
            <a:endParaRPr lang="en-US" alt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STRINGS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US" altLang="en-US" sz="2000" dirty="0" smtClean="0"/>
              <a:t> What is the output of the following command?</a:t>
            </a:r>
            <a:endParaRPr lang="en-US" altLang="en-US" dirty="0" smtClean="0"/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'aardvark'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find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=='a',5,‘last')</a:t>
            </a:r>
          </a:p>
          <a:p>
            <a:pPr marL="0" indent="0">
              <a:defRPr/>
            </a:pPr>
            <a:endParaRPr lang="it-IT" altLang="en-US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>
              <a:cs typeface="Courier New" pitchFamily="49" charset="0"/>
            </a:endParaRPr>
          </a:p>
          <a:p>
            <a:pPr marL="0" indent="0">
              <a:defRPr/>
            </a:pP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Syntax Error</a:t>
            </a: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1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1 2 6 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1 2 6 0 0 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‘</a:t>
            </a:r>
            <a:r>
              <a:rPr lang="en-US" altLang="en-US" dirty="0" err="1" smtClean="0">
                <a:cs typeface="Courier New" pitchFamily="49" charset="0"/>
              </a:rPr>
              <a:t>aaa</a:t>
            </a:r>
            <a:r>
              <a:rPr lang="en-US" altLang="en-US" dirty="0" smtClean="0">
                <a:cs typeface="Courier New" pitchFamily="49" charset="0"/>
              </a:rPr>
              <a:t>’</a:t>
            </a:r>
          </a:p>
          <a:p>
            <a:pPr>
              <a:buFont typeface="+mj-lt"/>
              <a:buAutoNum type="alphaUcPeriod"/>
              <a:defRPr/>
            </a:pPr>
            <a:endParaRPr lang="en-US" altLang="en-US" dirty="0">
              <a:cs typeface="Courier New" pitchFamily="49" charset="0"/>
            </a:endParaRPr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QUIZ 1</a:t>
            </a:r>
            <a:endParaRPr lang="en-US" alt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US" altLang="en-US" sz="2000" dirty="0" smtClean="0"/>
              <a:t> What is the output of the following command?</a:t>
            </a:r>
            <a:endParaRPr lang="en-US" altLang="en-US" dirty="0" smtClean="0"/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'aardvark'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find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=='a',5,‘last')</a:t>
            </a:r>
          </a:p>
          <a:p>
            <a:pPr marL="0" indent="0">
              <a:defRPr/>
            </a:pPr>
            <a:endParaRPr lang="it-IT" altLang="en-US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>
              <a:cs typeface="Courier New" pitchFamily="49" charset="0"/>
            </a:endParaRPr>
          </a:p>
          <a:p>
            <a:pPr marL="0" indent="0">
              <a:defRPr/>
            </a:pP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Syntax Error</a:t>
            </a: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1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solidFill>
                  <a:srgbClr val="FF0000"/>
                </a:solidFill>
                <a:cs typeface="Courier New" pitchFamily="49" charset="0"/>
              </a:rPr>
              <a:t>1 2 6 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1 2 6 0 0 </a:t>
            </a: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‘</a:t>
            </a:r>
            <a:r>
              <a:rPr lang="en-US" altLang="en-US" dirty="0" err="1" smtClean="0">
                <a:cs typeface="Courier New" pitchFamily="49" charset="0"/>
              </a:rPr>
              <a:t>aaa</a:t>
            </a:r>
            <a:r>
              <a:rPr lang="en-US" altLang="en-US" dirty="0" smtClean="0">
                <a:cs typeface="Courier New" pitchFamily="49" charset="0"/>
              </a:rPr>
              <a:t>’</a:t>
            </a:r>
          </a:p>
          <a:p>
            <a:pPr>
              <a:buFont typeface="+mj-lt"/>
              <a:buAutoNum type="alphaUcPeriod"/>
              <a:defRPr/>
            </a:pPr>
            <a:endParaRPr lang="en-US" altLang="en-US" dirty="0">
              <a:cs typeface="Courier New" pitchFamily="49" charset="0"/>
            </a:endParaRP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1</a:t>
            </a:r>
            <a:endParaRPr lang="en-US" alt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US" altLang="en-US" sz="2000" dirty="0" smtClean="0"/>
              <a:t> What is the output P of the following command?</a:t>
            </a:r>
            <a:endParaRPr lang="en-US" altLang="en-US" dirty="0" smtClean="0"/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US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'aardvark'</a:t>
            </a:r>
            <a:r>
              <a:rPr lang="en-US" alt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defRPr/>
            </a:pP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&gt;&gt; P=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FR" altLang="en-US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FR" altLang="en-US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'f');</a:t>
            </a:r>
            <a:endParaRPr lang="fr-FR" altLang="en-US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it-IT" altLang="en-US" dirty="0">
              <a:cs typeface="Courier New" pitchFamily="49" charset="0"/>
            </a:endParaRPr>
          </a:p>
          <a:p>
            <a:pPr marL="0" indent="0">
              <a:defRPr/>
            </a:pP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Syntax Error</a:t>
            </a: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rvrk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ffrfvfrk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it-IT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‘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aafdfrk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r>
              <a:rPr lang="en-US" altLang="en-US" dirty="0" smtClean="0">
                <a:cs typeface="Courier New" pitchFamily="49" charset="0"/>
              </a:rPr>
              <a:t>P=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r>
              <a:rPr lang="en-US" altLang="en-US" dirty="0" err="1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aada</a:t>
            </a:r>
            <a:r>
              <a:rPr lang="en-US" altLang="en-US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</a:t>
            </a:r>
            <a:endParaRPr lang="en-US" altLang="en-US" dirty="0" smtClean="0">
              <a:cs typeface="Courier New" pitchFamily="49" charset="0"/>
            </a:endParaRPr>
          </a:p>
          <a:p>
            <a:pPr>
              <a:buFont typeface="+mj-lt"/>
              <a:buAutoNum type="alphaUcPeriod"/>
              <a:defRPr/>
            </a:pPr>
            <a:endParaRPr lang="en-US" altLang="en-US" dirty="0">
              <a:cs typeface="Courier New" pitchFamily="49" charset="0"/>
            </a:endParaRPr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QUIZ 2</a:t>
            </a:r>
            <a:endParaRPr lang="en-US" alt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U_Template_Beta_0.2">
  <a:themeElements>
    <a:clrScheme name="SFU_Template_Beta_0.2 13">
      <a:dk1>
        <a:srgbClr val="000000"/>
      </a:dk1>
      <a:lt1>
        <a:srgbClr val="FFFFFF"/>
      </a:lt1>
      <a:dk2>
        <a:srgbClr val="FFFFFF"/>
      </a:dk2>
      <a:lt2>
        <a:srgbClr val="464847"/>
      </a:lt2>
      <a:accent1>
        <a:srgbClr val="9E0927"/>
      </a:accent1>
      <a:accent2>
        <a:srgbClr val="003874"/>
      </a:accent2>
      <a:accent3>
        <a:srgbClr val="FFFFFF"/>
      </a:accent3>
      <a:accent4>
        <a:srgbClr val="000000"/>
      </a:accent4>
      <a:accent5>
        <a:srgbClr val="CCAAAC"/>
      </a:accent5>
      <a:accent6>
        <a:srgbClr val="003268"/>
      </a:accent6>
      <a:hlink>
        <a:srgbClr val="006AA8"/>
      </a:hlink>
      <a:folHlink>
        <a:srgbClr val="BA2B48"/>
      </a:folHlink>
    </a:clrScheme>
    <a:fontScheme name="SFU_Template_Beta_0.2">
      <a:majorFont>
        <a:latin typeface="DINPro-Medium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SFU_Template_Beta_0.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3">
        <a:dk1>
          <a:srgbClr val="000000"/>
        </a:dk1>
        <a:lt1>
          <a:srgbClr val="FFFFFF"/>
        </a:lt1>
        <a:dk2>
          <a:srgbClr val="FFFFFF"/>
        </a:dk2>
        <a:lt2>
          <a:srgbClr val="464847"/>
        </a:lt2>
        <a:accent1>
          <a:srgbClr val="9E0927"/>
        </a:accent1>
        <a:accent2>
          <a:srgbClr val="003874"/>
        </a:accent2>
        <a:accent3>
          <a:srgbClr val="FFFFFF"/>
        </a:accent3>
        <a:accent4>
          <a:srgbClr val="000000"/>
        </a:accent4>
        <a:accent5>
          <a:srgbClr val="CCAAAC"/>
        </a:accent5>
        <a:accent6>
          <a:srgbClr val="003268"/>
        </a:accent6>
        <a:hlink>
          <a:srgbClr val="006AA8"/>
        </a:hlink>
        <a:folHlink>
          <a:srgbClr val="BA2B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HD:Users:jenn:Documents:in progress:PowerPoint Template:SFU_Template_Beta_0.2.pot</Template>
  <TotalTime>6890</TotalTime>
  <Words>3678</Words>
  <Application>Microsoft Office PowerPoint</Application>
  <PresentationFormat>On-screen Show (4:3)</PresentationFormat>
  <Paragraphs>623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ＭＳ Ｐゴシック</vt:lpstr>
      <vt:lpstr>Arial</vt:lpstr>
      <vt:lpstr>Courier New</vt:lpstr>
      <vt:lpstr>DINPro-Medium</vt:lpstr>
      <vt:lpstr>Helvetica</vt:lpstr>
      <vt:lpstr>Times</vt:lpstr>
      <vt:lpstr>Wingdings</vt:lpstr>
      <vt:lpstr>SFU_Template_Beta_0.2</vt:lpstr>
      <vt:lpstr>STRINGS AND FILE I/O</vt:lpstr>
      <vt:lpstr>ENSC180 CALENDAR</vt:lpstr>
      <vt:lpstr>CHARACTERS</vt:lpstr>
      <vt:lpstr>CHARACTERS</vt:lpstr>
      <vt:lpstr>STRINGS</vt:lpstr>
      <vt:lpstr>STRINGS</vt:lpstr>
      <vt:lpstr>QUIZ 1</vt:lpstr>
      <vt:lpstr>QUIZ 1</vt:lpstr>
      <vt:lpstr>QUIZ 2</vt:lpstr>
      <vt:lpstr>QUIZ 2</vt:lpstr>
      <vt:lpstr>QUIZ 3</vt:lpstr>
      <vt:lpstr>QUIZ 3</vt:lpstr>
      <vt:lpstr>FPRINTF VS. SPRINTF</vt:lpstr>
      <vt:lpstr>FORMATTING DATA INTO STRINGS</vt:lpstr>
      <vt:lpstr>QUIZ 4</vt:lpstr>
      <vt:lpstr>QUIZ 4</vt:lpstr>
      <vt:lpstr>QUIZ 5</vt:lpstr>
      <vt:lpstr>QUIZ 5</vt:lpstr>
      <vt:lpstr>FORMATTING OPERATORS</vt:lpstr>
      <vt:lpstr>REGULAR EXPRESSIONS</vt:lpstr>
      <vt:lpstr>REGULAR EXPRESSIONS</vt:lpstr>
      <vt:lpstr>REGULAR EXPRESSIONS</vt:lpstr>
      <vt:lpstr>REGULAR EXPRESSIONS</vt:lpstr>
      <vt:lpstr>REGULAR EXPRESSIONS</vt:lpstr>
      <vt:lpstr>FILE I/O</vt:lpstr>
      <vt:lpstr>LOW LEVEL I/O </vt:lpstr>
      <vt:lpstr>LOW LEVEL I/O (TEXT FILES)</vt:lpstr>
      <vt:lpstr>EXAMPLE: TEXT FILES</vt:lpstr>
      <vt:lpstr>EXAMPLE: TEXT FILES</vt:lpstr>
      <vt:lpstr>EXAMPLE: TEXT FILES</vt:lpstr>
      <vt:lpstr>QUIZ 6</vt:lpstr>
      <vt:lpstr>QUIZ 6</vt:lpstr>
      <vt:lpstr>EXAMPLE: TEXT FILES</vt:lpstr>
      <vt:lpstr>LOW LEVEL I/O (BINARY FILES)</vt:lpstr>
      <vt:lpstr>EXCEL FILES</vt:lpstr>
      <vt:lpstr>EXAMPLE: EXCEL FILES</vt:lpstr>
      <vt:lpstr>EXAMPLE: EXCEL FILES</vt:lpstr>
      <vt:lpstr>EXCEL FILES</vt:lpstr>
      <vt:lpstr>IMAGES</vt:lpstr>
      <vt:lpstr>IMAGES</vt:lpstr>
      <vt:lpstr>VIDEOS</vt:lpstr>
      <vt:lpstr>SPECIFYING FILEPATHS</vt:lpstr>
    </vt:vector>
  </TitlesOfParts>
  <Company>Simon Fraser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Jennifer Conroy</dc:creator>
  <cp:lastModifiedBy>Beth Bezaire</cp:lastModifiedBy>
  <cp:revision>278</cp:revision>
  <cp:lastPrinted>2014-01-30T23:50:02Z</cp:lastPrinted>
  <dcterms:created xsi:type="dcterms:W3CDTF">2007-05-10T23:03:35Z</dcterms:created>
  <dcterms:modified xsi:type="dcterms:W3CDTF">2015-03-27T01:46:46Z</dcterms:modified>
</cp:coreProperties>
</file>