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0"/>
  </p:notesMasterIdLst>
  <p:handoutMasterIdLst>
    <p:handoutMasterId r:id="rId21"/>
  </p:handoutMasterIdLst>
  <p:sldIdLst>
    <p:sldId id="256" r:id="rId2"/>
    <p:sldId id="279" r:id="rId3"/>
    <p:sldId id="269" r:id="rId4"/>
    <p:sldId id="271" r:id="rId5"/>
    <p:sldId id="263" r:id="rId6"/>
    <p:sldId id="259" r:id="rId7"/>
    <p:sldId id="272" r:id="rId8"/>
    <p:sldId id="260" r:id="rId9"/>
    <p:sldId id="273" r:id="rId10"/>
    <p:sldId id="264" r:id="rId11"/>
    <p:sldId id="261" r:id="rId12"/>
    <p:sldId id="275" r:id="rId13"/>
    <p:sldId id="276" r:id="rId14"/>
    <p:sldId id="266" r:id="rId15"/>
    <p:sldId id="277" r:id="rId16"/>
    <p:sldId id="265" r:id="rId17"/>
    <p:sldId id="278" r:id="rId18"/>
    <p:sldId id="267" r:id="rId19"/>
  </p:sldIdLst>
  <p:sldSz cx="9144000" cy="6858000" type="screen4x3"/>
  <p:notesSz cx="7099300" cy="10234613"/>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43" autoAdjust="0"/>
    <p:restoredTop sz="94647" autoAdjust="0"/>
  </p:normalViewPr>
  <p:slideViewPr>
    <p:cSldViewPr snapToGrid="0">
      <p:cViewPr varScale="1">
        <p:scale>
          <a:sx n="81" d="100"/>
          <a:sy n="81" d="100"/>
        </p:scale>
        <p:origin x="490" y="58"/>
      </p:cViewPr>
      <p:guideLst>
        <p:guide orient="horz" pos="2160"/>
        <p:guide pos="2880"/>
      </p:guideLst>
    </p:cSldViewPr>
  </p:slideViewPr>
  <p:outlineViewPr>
    <p:cViewPr>
      <p:scale>
        <a:sx n="33" d="100"/>
        <a:sy n="33" d="100"/>
      </p:scale>
      <p:origin x="154" y="19603"/>
    </p:cViewPr>
  </p:outlineViewPr>
  <p:notesTextViewPr>
    <p:cViewPr>
      <p:scale>
        <a:sx n="100" d="100"/>
        <a:sy n="100" d="100"/>
      </p:scale>
      <p:origin x="0" y="0"/>
    </p:cViewPr>
  </p:notesTextViewPr>
  <p:notesViewPr>
    <p:cSldViewPr snapToGrid="0">
      <p:cViewPr varScale="1">
        <p:scale>
          <a:sx n="144" d="100"/>
          <a:sy n="144" d="100"/>
        </p:scale>
        <p:origin x="-3592" y="-120"/>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1" y="0"/>
            <a:ext cx="3076363" cy="511731"/>
          </a:xfrm>
          <a:prstGeom prst="rect">
            <a:avLst/>
          </a:prstGeom>
          <a:noFill/>
          <a:ln>
            <a:noFill/>
          </a:ln>
          <a:extLst>
            <a:ext uri="{FAA26D3D-D897-4be2-8F04-BA451C77F1D7}"/>
          </a:extLst>
        </p:spPr>
        <p:txBody>
          <a:bodyPr vert="horz" wrap="square" lIns="94768" tIns="47384" rIns="94768" bIns="47384"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30723" name="Rectangle 3"/>
          <p:cNvSpPr>
            <a:spLocks noGrp="1" noChangeArrowheads="1"/>
          </p:cNvSpPr>
          <p:nvPr>
            <p:ph type="dt" sz="quarter" idx="1"/>
          </p:nvPr>
        </p:nvSpPr>
        <p:spPr bwMode="auto">
          <a:xfrm>
            <a:off x="4022937" y="0"/>
            <a:ext cx="3076363" cy="511731"/>
          </a:xfrm>
          <a:prstGeom prst="rect">
            <a:avLst/>
          </a:prstGeom>
          <a:noFill/>
          <a:ln>
            <a:noFill/>
          </a:ln>
          <a:extLst>
            <a:ext uri="{FAA26D3D-D897-4be2-8F04-BA451C77F1D7}"/>
          </a:extLst>
        </p:spPr>
        <p:txBody>
          <a:bodyPr vert="horz" wrap="square" lIns="94768" tIns="47384" rIns="94768" bIns="47384"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30724" name="Rectangle 4"/>
          <p:cNvSpPr>
            <a:spLocks noGrp="1" noChangeArrowheads="1"/>
          </p:cNvSpPr>
          <p:nvPr>
            <p:ph type="ftr" sz="quarter" idx="2"/>
          </p:nvPr>
        </p:nvSpPr>
        <p:spPr bwMode="auto">
          <a:xfrm>
            <a:off x="1" y="9722882"/>
            <a:ext cx="3076363" cy="511731"/>
          </a:xfrm>
          <a:prstGeom prst="rect">
            <a:avLst/>
          </a:prstGeom>
          <a:noFill/>
          <a:ln>
            <a:noFill/>
          </a:ln>
          <a:extLst>
            <a:ext uri="{FAA26D3D-D897-4be2-8F04-BA451C77F1D7}"/>
          </a:extLst>
        </p:spPr>
        <p:txBody>
          <a:bodyPr vert="horz" wrap="square" lIns="94768" tIns="47384" rIns="94768" bIns="47384"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30725" name="Rectangle 5"/>
          <p:cNvSpPr>
            <a:spLocks noGrp="1" noChangeArrowheads="1"/>
          </p:cNvSpPr>
          <p:nvPr>
            <p:ph type="sldNum" sz="quarter" idx="3"/>
          </p:nvPr>
        </p:nvSpPr>
        <p:spPr bwMode="auto">
          <a:xfrm>
            <a:off x="4022937" y="9722882"/>
            <a:ext cx="3076363" cy="511731"/>
          </a:xfrm>
          <a:prstGeom prst="rect">
            <a:avLst/>
          </a:prstGeom>
          <a:noFill/>
          <a:ln>
            <a:noFill/>
          </a:ln>
          <a:extLst>
            <a:ext uri="{FAA26D3D-D897-4be2-8F04-BA451C77F1D7}"/>
          </a:extLst>
        </p:spPr>
        <p:txBody>
          <a:bodyPr vert="horz" wrap="square" lIns="94768" tIns="47384" rIns="94768" bIns="47384" numCol="1" anchor="b" anchorCtr="0" compatLnSpc="1">
            <a:prstTxWarp prst="textNoShape">
              <a:avLst/>
            </a:prstTxWarp>
          </a:bodyPr>
          <a:lstStyle>
            <a:lvl1pPr algn="r">
              <a:defRPr sz="1200"/>
            </a:lvl1pPr>
          </a:lstStyle>
          <a:p>
            <a:pPr>
              <a:defRPr/>
            </a:pPr>
            <a:fld id="{AAA43016-7B68-45E7-B777-252B4CF5692F}" type="slidenum">
              <a:rPr lang="en-US"/>
              <a:pPr>
                <a:defRPr/>
              </a:pPr>
              <a:t>‹#›</a:t>
            </a:fld>
            <a:endParaRPr lang="en-US"/>
          </a:p>
        </p:txBody>
      </p:sp>
    </p:spTree>
    <p:extLst>
      <p:ext uri="{BB962C8B-B14F-4D97-AF65-F5344CB8AC3E}">
        <p14:creationId xmlns:p14="http://schemas.microsoft.com/office/powerpoint/2010/main" val="16136224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0"/>
            <a:ext cx="3076363" cy="511731"/>
          </a:xfrm>
          <a:prstGeom prst="rect">
            <a:avLst/>
          </a:prstGeom>
          <a:noFill/>
          <a:ln>
            <a:noFill/>
          </a:ln>
          <a:extLst>
            <a:ext uri="{FAA26D3D-D897-4be2-8F04-BA451C77F1D7}"/>
          </a:extLst>
        </p:spPr>
        <p:txBody>
          <a:bodyPr vert="horz" wrap="square" lIns="94768" tIns="47384" rIns="94768" bIns="47384"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5123" name="Rectangle 3"/>
          <p:cNvSpPr>
            <a:spLocks noGrp="1" noChangeArrowheads="1"/>
          </p:cNvSpPr>
          <p:nvPr>
            <p:ph type="dt" idx="1"/>
          </p:nvPr>
        </p:nvSpPr>
        <p:spPr bwMode="auto">
          <a:xfrm>
            <a:off x="4022937" y="0"/>
            <a:ext cx="3076363" cy="511731"/>
          </a:xfrm>
          <a:prstGeom prst="rect">
            <a:avLst/>
          </a:prstGeom>
          <a:noFill/>
          <a:ln>
            <a:noFill/>
          </a:ln>
          <a:extLst>
            <a:ext uri="{FAA26D3D-D897-4be2-8F04-BA451C77F1D7}"/>
          </a:extLst>
        </p:spPr>
        <p:txBody>
          <a:bodyPr vert="horz" wrap="square" lIns="94768" tIns="47384" rIns="94768" bIns="47384"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46574" y="4861442"/>
            <a:ext cx="5206154" cy="4605576"/>
          </a:xfrm>
          <a:prstGeom prst="rect">
            <a:avLst/>
          </a:prstGeom>
          <a:noFill/>
          <a:ln>
            <a:noFill/>
          </a:ln>
          <a:extLst>
            <a:ext uri="{FAA26D3D-D897-4be2-8F04-BA451C77F1D7}"/>
          </a:extLst>
        </p:spPr>
        <p:txBody>
          <a:bodyPr vert="horz" wrap="square" lIns="94768" tIns="47384" rIns="94768" bIns="473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1" y="9722882"/>
            <a:ext cx="3076363" cy="511731"/>
          </a:xfrm>
          <a:prstGeom prst="rect">
            <a:avLst/>
          </a:prstGeom>
          <a:noFill/>
          <a:ln>
            <a:noFill/>
          </a:ln>
          <a:extLst>
            <a:ext uri="{FAA26D3D-D897-4be2-8F04-BA451C77F1D7}"/>
          </a:extLst>
        </p:spPr>
        <p:txBody>
          <a:bodyPr vert="horz" wrap="square" lIns="94768" tIns="47384" rIns="94768" bIns="47384"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5127" name="Rectangle 7"/>
          <p:cNvSpPr>
            <a:spLocks noGrp="1" noChangeArrowheads="1"/>
          </p:cNvSpPr>
          <p:nvPr>
            <p:ph type="sldNum" sz="quarter" idx="5"/>
          </p:nvPr>
        </p:nvSpPr>
        <p:spPr bwMode="auto">
          <a:xfrm>
            <a:off x="4022937" y="9722882"/>
            <a:ext cx="3076363" cy="511731"/>
          </a:xfrm>
          <a:prstGeom prst="rect">
            <a:avLst/>
          </a:prstGeom>
          <a:noFill/>
          <a:ln>
            <a:noFill/>
          </a:ln>
          <a:extLst>
            <a:ext uri="{FAA26D3D-D897-4be2-8F04-BA451C77F1D7}"/>
          </a:extLst>
        </p:spPr>
        <p:txBody>
          <a:bodyPr vert="horz" wrap="square" lIns="94768" tIns="47384" rIns="94768" bIns="47384" numCol="1" anchor="b" anchorCtr="0" compatLnSpc="1">
            <a:prstTxWarp prst="textNoShape">
              <a:avLst/>
            </a:prstTxWarp>
          </a:bodyPr>
          <a:lstStyle>
            <a:lvl1pPr algn="r">
              <a:defRPr sz="1200"/>
            </a:lvl1pPr>
          </a:lstStyle>
          <a:p>
            <a:pPr>
              <a:defRPr/>
            </a:pPr>
            <a:fld id="{2DD3B415-238F-443D-A988-02031A4B5FB4}" type="slidenum">
              <a:rPr lang="en-US"/>
              <a:pPr>
                <a:defRPr/>
              </a:pPr>
              <a:t>‹#›</a:t>
            </a:fld>
            <a:endParaRPr lang="en-US"/>
          </a:p>
        </p:txBody>
      </p:sp>
    </p:spTree>
    <p:extLst>
      <p:ext uri="{BB962C8B-B14F-4D97-AF65-F5344CB8AC3E}">
        <p14:creationId xmlns:p14="http://schemas.microsoft.com/office/powerpoint/2010/main" val="32722942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pitchFamily="34" charset="0"/>
                <a:ea typeface="ＭＳ Ｐゴシック" pitchFamily="34" charset="-128"/>
              </a:defRPr>
            </a:lvl1pPr>
            <a:lvl2pPr marL="769993" indent="-296151">
              <a:defRPr sz="2500">
                <a:solidFill>
                  <a:schemeClr val="tx1"/>
                </a:solidFill>
                <a:latin typeface="Arial" pitchFamily="34" charset="0"/>
                <a:ea typeface="ＭＳ Ｐゴシック" pitchFamily="34" charset="-128"/>
              </a:defRPr>
            </a:lvl2pPr>
            <a:lvl3pPr marL="1184605" indent="-236921">
              <a:defRPr sz="2500">
                <a:solidFill>
                  <a:schemeClr val="tx1"/>
                </a:solidFill>
                <a:latin typeface="Arial" pitchFamily="34" charset="0"/>
                <a:ea typeface="ＭＳ Ｐゴシック" pitchFamily="34" charset="-128"/>
              </a:defRPr>
            </a:lvl3pPr>
            <a:lvl4pPr marL="1658447" indent="-236921">
              <a:defRPr sz="2500">
                <a:solidFill>
                  <a:schemeClr val="tx1"/>
                </a:solidFill>
                <a:latin typeface="Arial" pitchFamily="34" charset="0"/>
                <a:ea typeface="ＭＳ Ｐゴシック" pitchFamily="34" charset="-128"/>
              </a:defRPr>
            </a:lvl4pPr>
            <a:lvl5pPr marL="2132289" indent="-236921">
              <a:defRPr sz="2500">
                <a:solidFill>
                  <a:schemeClr val="tx1"/>
                </a:solidFill>
                <a:latin typeface="Arial" pitchFamily="34" charset="0"/>
                <a:ea typeface="ＭＳ Ｐゴシック" pitchFamily="34" charset="-128"/>
              </a:defRPr>
            </a:lvl5pPr>
            <a:lvl6pPr marL="2606131" indent="-236921" eaLnBrk="0" fontAlgn="base" hangingPunct="0">
              <a:spcBef>
                <a:spcPct val="0"/>
              </a:spcBef>
              <a:spcAft>
                <a:spcPct val="0"/>
              </a:spcAft>
              <a:defRPr sz="2500">
                <a:solidFill>
                  <a:schemeClr val="tx1"/>
                </a:solidFill>
                <a:latin typeface="Arial" pitchFamily="34" charset="0"/>
                <a:ea typeface="ＭＳ Ｐゴシック" pitchFamily="34" charset="-128"/>
              </a:defRPr>
            </a:lvl6pPr>
            <a:lvl7pPr marL="3079974" indent="-236921" eaLnBrk="0" fontAlgn="base" hangingPunct="0">
              <a:spcBef>
                <a:spcPct val="0"/>
              </a:spcBef>
              <a:spcAft>
                <a:spcPct val="0"/>
              </a:spcAft>
              <a:defRPr sz="2500">
                <a:solidFill>
                  <a:schemeClr val="tx1"/>
                </a:solidFill>
                <a:latin typeface="Arial" pitchFamily="34" charset="0"/>
                <a:ea typeface="ＭＳ Ｐゴシック" pitchFamily="34" charset="-128"/>
              </a:defRPr>
            </a:lvl7pPr>
            <a:lvl8pPr marL="3553816" indent="-236921" eaLnBrk="0" fontAlgn="base" hangingPunct="0">
              <a:spcBef>
                <a:spcPct val="0"/>
              </a:spcBef>
              <a:spcAft>
                <a:spcPct val="0"/>
              </a:spcAft>
              <a:defRPr sz="2500">
                <a:solidFill>
                  <a:schemeClr val="tx1"/>
                </a:solidFill>
                <a:latin typeface="Arial" pitchFamily="34" charset="0"/>
                <a:ea typeface="ＭＳ Ｐゴシック" pitchFamily="34" charset="-128"/>
              </a:defRPr>
            </a:lvl8pPr>
            <a:lvl9pPr marL="4027658" indent="-236921" eaLnBrk="0" fontAlgn="base" hangingPunct="0">
              <a:spcBef>
                <a:spcPct val="0"/>
              </a:spcBef>
              <a:spcAft>
                <a:spcPct val="0"/>
              </a:spcAft>
              <a:defRPr sz="2500">
                <a:solidFill>
                  <a:schemeClr val="tx1"/>
                </a:solidFill>
                <a:latin typeface="Arial" pitchFamily="34" charset="0"/>
                <a:ea typeface="ＭＳ Ｐゴシック" pitchFamily="34" charset="-128"/>
              </a:defRPr>
            </a:lvl9pPr>
          </a:lstStyle>
          <a:p>
            <a:fld id="{876FD978-1728-4096-A9EF-9AF585E6969D}" type="slidenum">
              <a:rPr lang="en-US" sz="1200"/>
              <a:pPr/>
              <a:t>1</a:t>
            </a:fld>
            <a:endParaRPr 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1581801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pitchFamily="34" charset="0"/>
                <a:ea typeface="ＭＳ Ｐゴシック" pitchFamily="34" charset="-128"/>
              </a:defRPr>
            </a:lvl1pPr>
            <a:lvl2pPr marL="769993" indent="-296151">
              <a:defRPr sz="2500">
                <a:solidFill>
                  <a:schemeClr val="tx1"/>
                </a:solidFill>
                <a:latin typeface="Arial" pitchFamily="34" charset="0"/>
                <a:ea typeface="ＭＳ Ｐゴシック" pitchFamily="34" charset="-128"/>
              </a:defRPr>
            </a:lvl2pPr>
            <a:lvl3pPr marL="1184605" indent="-236921">
              <a:defRPr sz="2500">
                <a:solidFill>
                  <a:schemeClr val="tx1"/>
                </a:solidFill>
                <a:latin typeface="Arial" pitchFamily="34" charset="0"/>
                <a:ea typeface="ＭＳ Ｐゴシック" pitchFamily="34" charset="-128"/>
              </a:defRPr>
            </a:lvl3pPr>
            <a:lvl4pPr marL="1658447" indent="-236921">
              <a:defRPr sz="2500">
                <a:solidFill>
                  <a:schemeClr val="tx1"/>
                </a:solidFill>
                <a:latin typeface="Arial" pitchFamily="34" charset="0"/>
                <a:ea typeface="ＭＳ Ｐゴシック" pitchFamily="34" charset="-128"/>
              </a:defRPr>
            </a:lvl4pPr>
            <a:lvl5pPr marL="2132289" indent="-236921">
              <a:defRPr sz="2500">
                <a:solidFill>
                  <a:schemeClr val="tx1"/>
                </a:solidFill>
                <a:latin typeface="Arial" pitchFamily="34" charset="0"/>
                <a:ea typeface="ＭＳ Ｐゴシック" pitchFamily="34" charset="-128"/>
              </a:defRPr>
            </a:lvl5pPr>
            <a:lvl6pPr marL="2606131" indent="-236921" eaLnBrk="0" fontAlgn="base" hangingPunct="0">
              <a:spcBef>
                <a:spcPct val="0"/>
              </a:spcBef>
              <a:spcAft>
                <a:spcPct val="0"/>
              </a:spcAft>
              <a:defRPr sz="2500">
                <a:solidFill>
                  <a:schemeClr val="tx1"/>
                </a:solidFill>
                <a:latin typeface="Arial" pitchFamily="34" charset="0"/>
                <a:ea typeface="ＭＳ Ｐゴシック" pitchFamily="34" charset="-128"/>
              </a:defRPr>
            </a:lvl6pPr>
            <a:lvl7pPr marL="3079974" indent="-236921" eaLnBrk="0" fontAlgn="base" hangingPunct="0">
              <a:spcBef>
                <a:spcPct val="0"/>
              </a:spcBef>
              <a:spcAft>
                <a:spcPct val="0"/>
              </a:spcAft>
              <a:defRPr sz="2500">
                <a:solidFill>
                  <a:schemeClr val="tx1"/>
                </a:solidFill>
                <a:latin typeface="Arial" pitchFamily="34" charset="0"/>
                <a:ea typeface="ＭＳ Ｐゴシック" pitchFamily="34" charset="-128"/>
              </a:defRPr>
            </a:lvl7pPr>
            <a:lvl8pPr marL="3553816" indent="-236921" eaLnBrk="0" fontAlgn="base" hangingPunct="0">
              <a:spcBef>
                <a:spcPct val="0"/>
              </a:spcBef>
              <a:spcAft>
                <a:spcPct val="0"/>
              </a:spcAft>
              <a:defRPr sz="2500">
                <a:solidFill>
                  <a:schemeClr val="tx1"/>
                </a:solidFill>
                <a:latin typeface="Arial" pitchFamily="34" charset="0"/>
                <a:ea typeface="ＭＳ Ｐゴシック" pitchFamily="34" charset="-128"/>
              </a:defRPr>
            </a:lvl8pPr>
            <a:lvl9pPr marL="4027658" indent="-236921" eaLnBrk="0" fontAlgn="base" hangingPunct="0">
              <a:spcBef>
                <a:spcPct val="0"/>
              </a:spcBef>
              <a:spcAft>
                <a:spcPct val="0"/>
              </a:spcAft>
              <a:defRPr sz="2500">
                <a:solidFill>
                  <a:schemeClr val="tx1"/>
                </a:solidFill>
                <a:latin typeface="Arial" pitchFamily="34" charset="0"/>
                <a:ea typeface="ＭＳ Ｐゴシック" pitchFamily="34" charset="-128"/>
              </a:defRPr>
            </a:lvl9pPr>
          </a:lstStyle>
          <a:p>
            <a:fld id="{8E459DFF-0B43-4CD7-824F-58C39911B5A8}" type="slidenum">
              <a:rPr lang="en-US" sz="1200"/>
              <a:pPr/>
              <a:t>3</a:t>
            </a:fld>
            <a:endParaRPr lang="en-US" sz="12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2355035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pitchFamily="34" charset="0"/>
                <a:ea typeface="ＭＳ Ｐゴシック" pitchFamily="34" charset="-128"/>
              </a:defRPr>
            </a:lvl1pPr>
            <a:lvl2pPr marL="769993" indent="-296151">
              <a:defRPr sz="2500">
                <a:solidFill>
                  <a:schemeClr val="tx1"/>
                </a:solidFill>
                <a:latin typeface="Arial" pitchFamily="34" charset="0"/>
                <a:ea typeface="ＭＳ Ｐゴシック" pitchFamily="34" charset="-128"/>
              </a:defRPr>
            </a:lvl2pPr>
            <a:lvl3pPr marL="1184605" indent="-236921">
              <a:defRPr sz="2500">
                <a:solidFill>
                  <a:schemeClr val="tx1"/>
                </a:solidFill>
                <a:latin typeface="Arial" pitchFamily="34" charset="0"/>
                <a:ea typeface="ＭＳ Ｐゴシック" pitchFamily="34" charset="-128"/>
              </a:defRPr>
            </a:lvl3pPr>
            <a:lvl4pPr marL="1658447" indent="-236921">
              <a:defRPr sz="2500">
                <a:solidFill>
                  <a:schemeClr val="tx1"/>
                </a:solidFill>
                <a:latin typeface="Arial" pitchFamily="34" charset="0"/>
                <a:ea typeface="ＭＳ Ｐゴシック" pitchFamily="34" charset="-128"/>
              </a:defRPr>
            </a:lvl4pPr>
            <a:lvl5pPr marL="2132289" indent="-236921">
              <a:defRPr sz="2500">
                <a:solidFill>
                  <a:schemeClr val="tx1"/>
                </a:solidFill>
                <a:latin typeface="Arial" pitchFamily="34" charset="0"/>
                <a:ea typeface="ＭＳ Ｐゴシック" pitchFamily="34" charset="-128"/>
              </a:defRPr>
            </a:lvl5pPr>
            <a:lvl6pPr marL="2606131" indent="-236921" eaLnBrk="0" fontAlgn="base" hangingPunct="0">
              <a:spcBef>
                <a:spcPct val="0"/>
              </a:spcBef>
              <a:spcAft>
                <a:spcPct val="0"/>
              </a:spcAft>
              <a:defRPr sz="2500">
                <a:solidFill>
                  <a:schemeClr val="tx1"/>
                </a:solidFill>
                <a:latin typeface="Arial" pitchFamily="34" charset="0"/>
                <a:ea typeface="ＭＳ Ｐゴシック" pitchFamily="34" charset="-128"/>
              </a:defRPr>
            </a:lvl6pPr>
            <a:lvl7pPr marL="3079974" indent="-236921" eaLnBrk="0" fontAlgn="base" hangingPunct="0">
              <a:spcBef>
                <a:spcPct val="0"/>
              </a:spcBef>
              <a:spcAft>
                <a:spcPct val="0"/>
              </a:spcAft>
              <a:defRPr sz="2500">
                <a:solidFill>
                  <a:schemeClr val="tx1"/>
                </a:solidFill>
                <a:latin typeface="Arial" pitchFamily="34" charset="0"/>
                <a:ea typeface="ＭＳ Ｐゴシック" pitchFamily="34" charset="-128"/>
              </a:defRPr>
            </a:lvl7pPr>
            <a:lvl8pPr marL="3553816" indent="-236921" eaLnBrk="0" fontAlgn="base" hangingPunct="0">
              <a:spcBef>
                <a:spcPct val="0"/>
              </a:spcBef>
              <a:spcAft>
                <a:spcPct val="0"/>
              </a:spcAft>
              <a:defRPr sz="2500">
                <a:solidFill>
                  <a:schemeClr val="tx1"/>
                </a:solidFill>
                <a:latin typeface="Arial" pitchFamily="34" charset="0"/>
                <a:ea typeface="ＭＳ Ｐゴシック" pitchFamily="34" charset="-128"/>
              </a:defRPr>
            </a:lvl8pPr>
            <a:lvl9pPr marL="4027658" indent="-236921" eaLnBrk="0" fontAlgn="base" hangingPunct="0">
              <a:spcBef>
                <a:spcPct val="0"/>
              </a:spcBef>
              <a:spcAft>
                <a:spcPct val="0"/>
              </a:spcAft>
              <a:defRPr sz="2500">
                <a:solidFill>
                  <a:schemeClr val="tx1"/>
                </a:solidFill>
                <a:latin typeface="Arial" pitchFamily="34" charset="0"/>
                <a:ea typeface="ＭＳ Ｐゴシック" pitchFamily="34" charset="-128"/>
              </a:defRPr>
            </a:lvl9pPr>
          </a:lstStyle>
          <a:p>
            <a:fld id="{8E459DFF-0B43-4CD7-824F-58C39911B5A8}" type="slidenum">
              <a:rPr lang="en-US" sz="1200"/>
              <a:pPr/>
              <a:t>4</a:t>
            </a:fld>
            <a:endParaRPr lang="en-US" sz="12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1834550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8"/>
          <p:cNvSpPr>
            <a:spLocks noChangeArrowheads="1"/>
          </p:cNvSpPr>
          <p:nvPr/>
        </p:nvSpPr>
        <p:spPr bwMode="auto">
          <a:xfrm>
            <a:off x="0" y="0"/>
            <a:ext cx="9144000" cy="6858000"/>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a:p>
        </p:txBody>
      </p:sp>
      <p:sp>
        <p:nvSpPr>
          <p:cNvPr id="6" name="Rectangle 3"/>
          <p:cNvSpPr txBox="1">
            <a:spLocks noChangeArrowheads="1"/>
          </p:cNvSpPr>
          <p:nvPr userDrawn="1"/>
        </p:nvSpPr>
        <p:spPr bwMode="auto">
          <a:xfrm>
            <a:off x="628650" y="3879850"/>
            <a:ext cx="8077200"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spcBef>
                <a:spcPct val="20000"/>
              </a:spcBef>
              <a:buClr>
                <a:schemeClr val="accent1"/>
              </a:buClr>
              <a:defRPr/>
            </a:pPr>
            <a:r>
              <a:rPr lang="en-US" sz="1400" smtClean="0">
                <a:solidFill>
                  <a:schemeClr val="tx2"/>
                </a:solidFill>
                <a:latin typeface="Helvetica" charset="0"/>
              </a:rPr>
              <a:t>School of Engineering Science</a:t>
            </a:r>
          </a:p>
          <a:p>
            <a:pPr>
              <a:spcBef>
                <a:spcPct val="20000"/>
              </a:spcBef>
              <a:buClr>
                <a:schemeClr val="accent1"/>
              </a:buClr>
              <a:defRPr/>
            </a:pPr>
            <a:r>
              <a:rPr lang="en-US" sz="1400" smtClean="0">
                <a:solidFill>
                  <a:schemeClr val="tx2"/>
                </a:solidFill>
                <a:latin typeface="Helvetica" charset="0"/>
              </a:rPr>
              <a:t>Simon Fraser University</a:t>
            </a:r>
          </a:p>
          <a:p>
            <a:pPr>
              <a:spcBef>
                <a:spcPct val="20000"/>
              </a:spcBef>
              <a:buClr>
                <a:schemeClr val="accent1"/>
              </a:buClr>
              <a:defRPr/>
            </a:pPr>
            <a:r>
              <a:rPr lang="en-US" sz="1400" smtClean="0">
                <a:solidFill>
                  <a:schemeClr val="tx2"/>
                </a:solidFill>
                <a:latin typeface="Helvetica" charset="0"/>
              </a:rPr>
              <a:t>Burnaby, BC, Canada</a:t>
            </a:r>
          </a:p>
        </p:txBody>
      </p:sp>
      <p:sp>
        <p:nvSpPr>
          <p:cNvPr id="3074" name="Rectangle 2"/>
          <p:cNvSpPr>
            <a:spLocks noGrp="1" noChangeArrowheads="1"/>
          </p:cNvSpPr>
          <p:nvPr>
            <p:ph type="ctrTitle"/>
          </p:nvPr>
        </p:nvSpPr>
        <p:spPr>
          <a:xfrm>
            <a:off x="659674" y="1770017"/>
            <a:ext cx="8153400" cy="609600"/>
          </a:xfrm>
        </p:spPr>
        <p:txBody>
          <a:bodyPr/>
          <a:lstStyle>
            <a:lvl1pPr>
              <a:defRPr/>
            </a:lvl1pPr>
          </a:lstStyle>
          <a:p>
            <a:pPr lvl="0"/>
            <a:r>
              <a:rPr lang="en-US" noProof="0" dirty="0" smtClean="0"/>
              <a:t>Click to edit Master title style</a:t>
            </a:r>
          </a:p>
        </p:txBody>
      </p:sp>
      <p:sp>
        <p:nvSpPr>
          <p:cNvPr id="3075" name="Rectangle 3"/>
          <p:cNvSpPr>
            <a:spLocks noGrp="1" noChangeArrowheads="1"/>
          </p:cNvSpPr>
          <p:nvPr>
            <p:ph type="subTitle" idx="1"/>
          </p:nvPr>
        </p:nvSpPr>
        <p:spPr>
          <a:xfrm>
            <a:off x="633549" y="3139444"/>
            <a:ext cx="8077200" cy="457200"/>
          </a:xfrm>
        </p:spPr>
        <p:txBody>
          <a:bodyPr/>
          <a:lstStyle>
            <a:lvl1pPr marL="0" indent="0">
              <a:defRPr sz="1600">
                <a:solidFill>
                  <a:schemeClr val="tx2"/>
                </a:solidFill>
              </a:defRPr>
            </a:lvl1pPr>
          </a:lstStyle>
          <a:p>
            <a:pPr lvl="0"/>
            <a:r>
              <a:rPr lang="en-US" noProof="0" smtClean="0"/>
              <a:t>Click to edit Master subtitle style</a:t>
            </a:r>
            <a:endParaRPr lang="en-US" noProof="0" dirty="0" smtClean="0"/>
          </a:p>
        </p:txBody>
      </p:sp>
      <p:sp>
        <p:nvSpPr>
          <p:cNvPr id="8" name="Rectangle 4"/>
          <p:cNvSpPr>
            <a:spLocks noGrp="1" noChangeArrowheads="1"/>
          </p:cNvSpPr>
          <p:nvPr>
            <p:ph type="dt" sz="half" idx="10"/>
          </p:nvPr>
        </p:nvSpPr>
        <p:spPr bwMode="auto">
          <a:xfrm>
            <a:off x="685800" y="6248400"/>
            <a:ext cx="2590800" cy="457200"/>
          </a:xfrm>
          <a:prstGeom prst="rect">
            <a:avLst/>
          </a:prstGeom>
          <a:extLst>
            <a:ext uri="{FAA26D3D-D897-4be2-8F04-BA451C77F1D7}"/>
          </a:extLst>
        </p:spPr>
        <p:txBody>
          <a:bodyPr vert="horz" wrap="square" lIns="91440" tIns="45720" rIns="91440" bIns="45720" numCol="1" anchor="t" anchorCtr="0" compatLnSpc="1">
            <a:prstTxWarp prst="textNoShape">
              <a:avLst/>
            </a:prstTxWarp>
          </a:bodyPr>
          <a:lstStyle>
            <a:lvl1pPr>
              <a:defRPr sz="1900">
                <a:solidFill>
                  <a:schemeClr val="accent1"/>
                </a:solidFill>
                <a:latin typeface="+mn-lt"/>
                <a:ea typeface="ＭＳ Ｐゴシック" charset="0"/>
              </a:defRPr>
            </a:lvl1pPr>
          </a:lstStyle>
          <a:p>
            <a:pPr>
              <a:defRPr/>
            </a:pPr>
            <a:r>
              <a:rPr lang="en-US"/>
              <a:t>May </a:t>
            </a:r>
            <a:r>
              <a:rPr lang="en-US" smtClean="0"/>
              <a:t>2012</a:t>
            </a:r>
            <a:endParaRPr lang="en-US"/>
          </a:p>
        </p:txBody>
      </p:sp>
    </p:spTree>
    <p:extLst>
      <p:ext uri="{BB962C8B-B14F-4D97-AF65-F5344CB8AC3E}">
        <p14:creationId xmlns:p14="http://schemas.microsoft.com/office/powerpoint/2010/main" val="4290684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p:txBody>
      </p:sp>
      <p:sp>
        <p:nvSpPr>
          <p:cNvPr id="5" name="Title 4"/>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ftr" sz="quarter" idx="10"/>
          </p:nvPr>
        </p:nvSpPr>
        <p:spPr>
          <a:xfrm>
            <a:off x="152400" y="6477000"/>
            <a:ext cx="4114800" cy="381000"/>
          </a:xfrm>
        </p:spPr>
        <p:txBody>
          <a:bodyPr/>
          <a:lstStyle>
            <a:lvl1pPr>
              <a:defRPr/>
            </a:lvl1pPr>
          </a:lstStyle>
          <a:p>
            <a:pPr>
              <a:defRPr/>
            </a:pPr>
            <a:r>
              <a:rPr lang="en-US" dirty="0" smtClean="0"/>
              <a:t>ENSC180 – Introduction to Engineering Analysis Tools</a:t>
            </a:r>
            <a:endParaRPr lang="en-US" dirty="0"/>
          </a:p>
        </p:txBody>
      </p:sp>
    </p:spTree>
    <p:extLst>
      <p:ext uri="{BB962C8B-B14F-4D97-AF65-F5344CB8AC3E}">
        <p14:creationId xmlns:p14="http://schemas.microsoft.com/office/powerpoint/2010/main" val="2878035847"/>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extLst>
      <p:ext uri="{BB962C8B-B14F-4D97-AF65-F5344CB8AC3E}">
        <p14:creationId xmlns:p14="http://schemas.microsoft.com/office/powerpoint/2010/main" val="752814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12037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ChangeArrowheads="1"/>
          </p:cNvSpPr>
          <p:nvPr userDrawn="1"/>
        </p:nvSpPr>
        <p:spPr bwMode="auto">
          <a:xfrm>
            <a:off x="0" y="6324600"/>
            <a:ext cx="9144000" cy="542925"/>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27" name="Rectangle 9"/>
          <p:cNvSpPr>
            <a:spLocks noChangeArrowheads="1"/>
          </p:cNvSpPr>
          <p:nvPr/>
        </p:nvSpPr>
        <p:spPr bwMode="auto">
          <a:xfrm>
            <a:off x="0" y="0"/>
            <a:ext cx="9144000" cy="914400"/>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28" name="Rectangle 2"/>
          <p:cNvSpPr>
            <a:spLocks noGrp="1" noChangeArrowheads="1"/>
          </p:cNvSpPr>
          <p:nvPr>
            <p:ph type="title"/>
          </p:nvPr>
        </p:nvSpPr>
        <p:spPr bwMode="auto">
          <a:xfrm>
            <a:off x="685800" y="228600"/>
            <a:ext cx="8153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ALL CAPS SLIDE TITLE</a:t>
            </a:r>
          </a:p>
        </p:txBody>
      </p:sp>
      <p:sp>
        <p:nvSpPr>
          <p:cNvPr id="1029" name="Rectangle 3"/>
          <p:cNvSpPr>
            <a:spLocks noGrp="1" noChangeArrowheads="1"/>
          </p:cNvSpPr>
          <p:nvPr>
            <p:ph type="body" idx="1"/>
          </p:nvPr>
        </p:nvSpPr>
        <p:spPr bwMode="auto">
          <a:xfrm>
            <a:off x="685800" y="1447800"/>
            <a:ext cx="77724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Paragraph text Helvetica 16 points/never go under 12 point</a:t>
            </a:r>
          </a:p>
        </p:txBody>
      </p:sp>
      <p:sp>
        <p:nvSpPr>
          <p:cNvPr id="2" name="Rectangle 5"/>
          <p:cNvSpPr>
            <a:spLocks noGrp="1" noChangeArrowheads="1"/>
          </p:cNvSpPr>
          <p:nvPr>
            <p:ph type="ftr" sz="quarter" idx="3"/>
          </p:nvPr>
        </p:nvSpPr>
        <p:spPr bwMode="auto">
          <a:xfrm>
            <a:off x="152400" y="6477000"/>
            <a:ext cx="3581400" cy="3048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defRPr sz="1200">
                <a:solidFill>
                  <a:schemeClr val="tx2"/>
                </a:solidFill>
                <a:latin typeface="+mn-lt"/>
                <a:ea typeface="ＭＳ Ｐゴシック" charset="0"/>
              </a:defRPr>
            </a:lvl1pPr>
          </a:lstStyle>
          <a:p>
            <a:pPr>
              <a:defRPr/>
            </a:pPr>
            <a:r>
              <a:rPr lang="en-US"/>
              <a:t>Multimedia Communications Laboratory</a:t>
            </a:r>
          </a:p>
        </p:txBody>
      </p:sp>
      <p:sp>
        <p:nvSpPr>
          <p:cNvPr id="1032" name="Rectangle 9"/>
          <p:cNvSpPr>
            <a:spLocks noChangeArrowheads="1"/>
          </p:cNvSpPr>
          <p:nvPr userDrawn="1"/>
        </p:nvSpPr>
        <p:spPr bwMode="auto">
          <a:xfrm>
            <a:off x="8839200" y="0"/>
            <a:ext cx="304800" cy="63246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33" name="Content Placeholder 6"/>
          <p:cNvSpPr txBox="1">
            <a:spLocks/>
          </p:cNvSpPr>
          <p:nvPr userDrawn="1"/>
        </p:nvSpPr>
        <p:spPr bwMode="auto">
          <a:xfrm>
            <a:off x="4440238" y="6467475"/>
            <a:ext cx="823912" cy="23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spcBef>
                <a:spcPct val="20000"/>
              </a:spcBef>
              <a:buClr>
                <a:schemeClr val="accent1"/>
              </a:buClr>
              <a:defRPr/>
            </a:pPr>
            <a:fld id="{654F585E-2D43-4F48-8076-81A31A713B8A}" type="slidenum">
              <a:rPr lang="en-US" sz="1200" smtClean="0">
                <a:solidFill>
                  <a:schemeClr val="bg1"/>
                </a:solidFill>
                <a:latin typeface="Helvetica" charset="0"/>
              </a:rPr>
              <a:pPr algn="ctr">
                <a:spcBef>
                  <a:spcPct val="20000"/>
                </a:spcBef>
                <a:buClr>
                  <a:schemeClr val="accent1"/>
                </a:buClr>
                <a:defRPr/>
              </a:pPr>
              <a:t>‹#›</a:t>
            </a:fld>
            <a:endParaRPr lang="en-US" sz="1200" smtClean="0">
              <a:solidFill>
                <a:schemeClr val="bg1"/>
              </a:solidFill>
              <a:latin typeface="Helvetica" charset="0"/>
            </a:endParaRP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Lst>
  <p:timing>
    <p:tnLst>
      <p:par>
        <p:cTn id="1" dur="indefinite" restart="never" nodeType="tmRoot"/>
      </p:par>
    </p:tnLst>
  </p:timing>
  <p:hf sldNum="0" hdr="0" dt="0"/>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2pPr>
      <a:lvl3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3pPr>
      <a:lvl4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4pPr>
      <a:lvl5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DINPro-Medium" charset="0"/>
          <a:ea typeface="ＭＳ Ｐゴシック" charset="0"/>
          <a:cs typeface="ＭＳ Ｐゴシック" charset="0"/>
        </a:defRPr>
      </a:lvl6pPr>
      <a:lvl7pPr marL="914400" algn="l" rtl="0" fontAlgn="base">
        <a:spcBef>
          <a:spcPct val="0"/>
        </a:spcBef>
        <a:spcAft>
          <a:spcPct val="0"/>
        </a:spcAft>
        <a:defRPr sz="3600">
          <a:solidFill>
            <a:schemeClr val="tx2"/>
          </a:solidFill>
          <a:latin typeface="DINPro-Medium" charset="0"/>
          <a:ea typeface="ＭＳ Ｐゴシック" charset="0"/>
          <a:cs typeface="ＭＳ Ｐゴシック" charset="0"/>
        </a:defRPr>
      </a:lvl7pPr>
      <a:lvl8pPr marL="1371600" algn="l" rtl="0" fontAlgn="base">
        <a:spcBef>
          <a:spcPct val="0"/>
        </a:spcBef>
        <a:spcAft>
          <a:spcPct val="0"/>
        </a:spcAft>
        <a:defRPr sz="3600">
          <a:solidFill>
            <a:schemeClr val="tx2"/>
          </a:solidFill>
          <a:latin typeface="DINPro-Medium" charset="0"/>
          <a:ea typeface="ＭＳ Ｐゴシック" charset="0"/>
          <a:cs typeface="ＭＳ Ｐゴシック" charset="0"/>
        </a:defRPr>
      </a:lvl8pPr>
      <a:lvl9pPr marL="1828800" algn="l" rtl="0" fontAlgn="base">
        <a:spcBef>
          <a:spcPct val="0"/>
        </a:spcBef>
        <a:spcAft>
          <a:spcPct val="0"/>
        </a:spcAft>
        <a:defRPr sz="3600">
          <a:solidFill>
            <a:schemeClr val="tx2"/>
          </a:solidFill>
          <a:latin typeface="DINPro-Medium"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oleObject1.bin"/><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2.png"/><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dt" sz="quarter" idx="10"/>
          </p:nvPr>
        </p:nvSpPr>
        <p:spPr/>
        <p:txBody>
          <a:bodyPr/>
          <a:lstStyle/>
          <a:p>
            <a:pPr>
              <a:defRPr/>
            </a:pPr>
            <a:r>
              <a:rPr lang="en-US" dirty="0" smtClean="0"/>
              <a:t>Spring 2014</a:t>
            </a:r>
            <a:endParaRPr lang="en-US" dirty="0"/>
          </a:p>
        </p:txBody>
      </p:sp>
      <p:sp>
        <p:nvSpPr>
          <p:cNvPr id="6147" name="Rectangle 2"/>
          <p:cNvSpPr>
            <a:spLocks noGrp="1" noChangeArrowheads="1"/>
          </p:cNvSpPr>
          <p:nvPr>
            <p:ph type="ctrTitle"/>
          </p:nvPr>
        </p:nvSpPr>
        <p:spPr>
          <a:xfrm>
            <a:off x="660400" y="1770063"/>
            <a:ext cx="8153400" cy="609600"/>
          </a:xfrm>
        </p:spPr>
        <p:txBody>
          <a:bodyPr/>
          <a:lstStyle/>
          <a:p>
            <a:pPr algn="ctr" eaLnBrk="1" hangingPunct="1">
              <a:defRPr/>
            </a:pPr>
            <a:r>
              <a:rPr lang="en-CA" sz="3600" cap="all" noProof="0" dirty="0" smtClean="0"/>
              <a:t>Complex Numbers in </a:t>
            </a:r>
            <a:r>
              <a:rPr lang="en-CA" sz="3600" cap="all" noProof="0" dirty="0" err="1" smtClean="0"/>
              <a:t>Matlab</a:t>
            </a:r>
            <a:endParaRPr lang="en-CA" sz="3600" cap="all" noProof="0" dirty="0" smtClean="0"/>
          </a:p>
        </p:txBody>
      </p:sp>
      <p:sp>
        <p:nvSpPr>
          <p:cNvPr id="6148" name="Rectangle 3"/>
          <p:cNvSpPr>
            <a:spLocks noGrp="1" noChangeArrowheads="1"/>
          </p:cNvSpPr>
          <p:nvPr>
            <p:ph type="subTitle" idx="1"/>
          </p:nvPr>
        </p:nvSpPr>
        <p:spPr>
          <a:xfrm>
            <a:off x="633413" y="3140075"/>
            <a:ext cx="8077200" cy="457200"/>
          </a:xfrm>
        </p:spPr>
        <p:txBody>
          <a:bodyPr/>
          <a:lstStyle/>
          <a:p>
            <a:pPr eaLnBrk="1" hangingPunct="1"/>
            <a:r>
              <a:rPr lang="en-CA" noProof="0" dirty="0" smtClean="0"/>
              <a:t>ENSC 180 – Introduction to Engineering Analysis Tools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290" name="Content Placeholder 1"/>
              <p:cNvSpPr>
                <a:spLocks noGrp="1"/>
              </p:cNvSpPr>
              <p:nvPr>
                <p:ph idx="1"/>
              </p:nvPr>
            </p:nvSpPr>
            <p:spPr>
              <a:xfrm>
                <a:off x="0" y="1203960"/>
                <a:ext cx="7772400" cy="4822825"/>
              </a:xfrm>
            </p:spPr>
            <p:txBody>
              <a:bodyPr/>
              <a:lstStyle/>
              <a:p>
                <a:pPr>
                  <a:buFont typeface="Wingdings" pitchFamily="2" charset="2"/>
                  <a:buChar char="§"/>
                </a:pPr>
                <a:r>
                  <a:rPr lang="en-CA" sz="1600" noProof="0" dirty="0" smtClean="0"/>
                  <a:t>Let 			</a:t>
                </a:r>
                <a14:m>
                  <m:oMath xmlns:m="http://schemas.openxmlformats.org/officeDocument/2006/math">
                    <m:r>
                      <a:rPr lang="en-CA" sz="2000" b="1" i="1" noProof="0">
                        <a:latin typeface="Cambria Math"/>
                      </a:rPr>
                      <m:t>𝒛</m:t>
                    </m:r>
                    <m:r>
                      <a:rPr lang="en-CA" sz="2000" i="1" noProof="0">
                        <a:latin typeface="Cambria Math"/>
                      </a:rPr>
                      <m:t>=</m:t>
                    </m:r>
                    <m:r>
                      <a:rPr lang="en-CA" sz="2000" i="1" noProof="0">
                        <a:latin typeface="Cambria Math"/>
                      </a:rPr>
                      <m:t>𝑥</m:t>
                    </m:r>
                    <m:r>
                      <a:rPr lang="en-CA" sz="2000" i="1" noProof="0">
                        <a:latin typeface="Cambria Math"/>
                      </a:rPr>
                      <m:t>+</m:t>
                    </m:r>
                    <m:r>
                      <a:rPr lang="en-CA" sz="2000" i="1" noProof="0">
                        <a:latin typeface="Cambria Math"/>
                      </a:rPr>
                      <m:t>𝑖𝑦</m:t>
                    </m:r>
                    <m:r>
                      <a:rPr lang="en-CA" sz="2000" i="1" noProof="0">
                        <a:latin typeface="Cambria Math"/>
                      </a:rPr>
                      <m:t>=</m:t>
                    </m:r>
                    <m:r>
                      <a:rPr lang="en-CA" sz="2000" i="1" noProof="0">
                        <a:latin typeface="Cambria Math"/>
                      </a:rPr>
                      <m:t>𝑟</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r>
                          <a:rPr lang="en-CA" sz="2000" i="1" noProof="0">
                            <a:latin typeface="Cambria Math"/>
                            <a:ea typeface="Cambria Math"/>
                          </a:rPr>
                          <m:t>𝜃</m:t>
                        </m:r>
                      </m:sup>
                    </m:sSup>
                  </m:oMath>
                </a14:m>
                <a:r>
                  <a:rPr lang="en-CA" sz="1600" noProof="0" dirty="0" smtClean="0"/>
                  <a:t>, </a:t>
                </a:r>
              </a:p>
              <a:p>
                <a:pPr>
                  <a:buFont typeface="Wingdings" pitchFamily="2" charset="2"/>
                  <a:buChar char="§"/>
                </a:pPr>
                <a:endParaRPr lang="en-CA" sz="1600" noProof="0" dirty="0"/>
              </a:p>
              <a:p>
                <a:pPr>
                  <a:buFont typeface="Wingdings" pitchFamily="2" charset="2"/>
                  <a:buChar char="§"/>
                </a:pPr>
                <a:r>
                  <a:rPr lang="en-CA" sz="1600" noProof="0" dirty="0" smtClean="0"/>
                  <a:t>We define the </a:t>
                </a:r>
                <a:r>
                  <a:rPr lang="en-CA" sz="1600" b="1" i="1" noProof="0" dirty="0" smtClean="0">
                    <a:effectLst>
                      <a:outerShdw blurRad="38100" dist="38100" dir="2700000" algn="tl">
                        <a:srgbClr val="000000">
                          <a:alpha val="43137"/>
                        </a:srgbClr>
                      </a:outerShdw>
                    </a:effectLst>
                  </a:rPr>
                  <a:t>complex conjugate </a:t>
                </a:r>
                <a:r>
                  <a:rPr lang="en-CA" sz="1600" noProof="0" dirty="0" smtClean="0"/>
                  <a:t>of </a:t>
                </a:r>
                <a14:m>
                  <m:oMath xmlns:m="http://schemas.openxmlformats.org/officeDocument/2006/math">
                    <m:r>
                      <a:rPr lang="en-CA" sz="2000" b="1" i="1" noProof="0" smtClean="0">
                        <a:latin typeface="Cambria Math"/>
                      </a:rPr>
                      <m:t>𝒛</m:t>
                    </m:r>
                  </m:oMath>
                </a14:m>
                <a:r>
                  <a:rPr lang="en-CA" sz="1600" noProof="0" dirty="0" smtClean="0"/>
                  <a:t>, denoted by </a:t>
                </a:r>
                <a14:m>
                  <m:oMath xmlns:m="http://schemas.openxmlformats.org/officeDocument/2006/math">
                    <m:acc>
                      <m:accPr>
                        <m:chr m:val="̅"/>
                        <m:ctrlPr>
                          <a:rPr lang="en-CA" sz="2000" i="1" noProof="0">
                            <a:latin typeface="Cambria Math" panose="02040503050406030204" pitchFamily="18" charset="0"/>
                          </a:rPr>
                        </m:ctrlPr>
                      </m:accPr>
                      <m:e>
                        <m:r>
                          <a:rPr lang="en-CA" sz="2000" b="1" i="1" noProof="0">
                            <a:latin typeface="Cambria Math"/>
                          </a:rPr>
                          <m:t>𝒛</m:t>
                        </m:r>
                      </m:e>
                    </m:acc>
                  </m:oMath>
                </a14:m>
                <a:r>
                  <a:rPr lang="en-CA" sz="1600" noProof="0" dirty="0" smtClean="0"/>
                  <a:t> :</a:t>
                </a:r>
                <a:endParaRPr lang="en-CA" sz="1600" noProof="0" dirty="0"/>
              </a:p>
              <a:p>
                <a:pPr>
                  <a:buFont typeface="Wingdings" pitchFamily="2" charset="2"/>
                  <a:buChar char="§"/>
                </a:pPr>
                <a:endParaRPr lang="en-CA" sz="1600" noProof="0" dirty="0" smtClean="0"/>
              </a:p>
              <a:p>
                <a:pPr marL="0" indent="0" algn="ctr"/>
                <a14:m>
                  <m:oMathPara xmlns:m="http://schemas.openxmlformats.org/officeDocument/2006/math">
                    <m:oMathParaPr>
                      <m:jc m:val="centerGroup"/>
                    </m:oMathParaPr>
                    <m:oMath xmlns:m="http://schemas.openxmlformats.org/officeDocument/2006/math">
                      <m:r>
                        <a:rPr lang="en-CA" sz="2000" b="1" i="1" noProof="0">
                          <a:latin typeface="Cambria Math"/>
                        </a:rPr>
                        <m:t>𝒛</m:t>
                      </m:r>
                      <m:r>
                        <a:rPr lang="en-CA" sz="2000" i="1" noProof="0">
                          <a:latin typeface="Cambria Math"/>
                        </a:rPr>
                        <m:t>=</m:t>
                      </m:r>
                      <m:r>
                        <a:rPr lang="en-CA" sz="2000" i="1" noProof="0">
                          <a:latin typeface="Cambria Math"/>
                        </a:rPr>
                        <m:t>𝑥</m:t>
                      </m:r>
                      <m:r>
                        <a:rPr lang="en-CA" sz="2000" b="0" i="1" noProof="0" smtClean="0">
                          <a:latin typeface="Cambria Math"/>
                        </a:rPr>
                        <m:t>−</m:t>
                      </m:r>
                      <m:r>
                        <a:rPr lang="en-CA" sz="2000" i="1" noProof="0">
                          <a:latin typeface="Cambria Math"/>
                        </a:rPr>
                        <m:t>𝑖𝑦</m:t>
                      </m:r>
                      <m:r>
                        <a:rPr lang="en-CA" sz="2000" i="1" noProof="0">
                          <a:latin typeface="Cambria Math"/>
                        </a:rPr>
                        <m:t>=</m:t>
                      </m:r>
                      <m:r>
                        <a:rPr lang="en-CA" sz="2000" i="1" noProof="0">
                          <a:latin typeface="Cambria Math"/>
                        </a:rPr>
                        <m:t>𝑟</m:t>
                      </m:r>
                      <m:sSup>
                        <m:sSupPr>
                          <m:ctrlPr>
                            <a:rPr lang="en-CA" sz="2000" i="1" noProof="0">
                              <a:latin typeface="Cambria Math" panose="02040503050406030204" pitchFamily="18" charset="0"/>
                            </a:rPr>
                          </m:ctrlPr>
                        </m:sSupPr>
                        <m:e>
                          <m:r>
                            <a:rPr lang="en-CA" sz="2000" i="1" noProof="0">
                              <a:latin typeface="Cambria Math"/>
                            </a:rPr>
                            <m:t>𝑒</m:t>
                          </m:r>
                        </m:e>
                        <m:sup>
                          <m:r>
                            <a:rPr lang="en-CA" sz="2000" b="0" i="1" noProof="0" smtClean="0">
                              <a:latin typeface="Cambria Math"/>
                            </a:rPr>
                            <m:t>−</m:t>
                          </m:r>
                          <m:r>
                            <a:rPr lang="en-CA" sz="2000" i="1" noProof="0">
                              <a:latin typeface="Cambria Math"/>
                            </a:rPr>
                            <m:t>𝑖</m:t>
                          </m:r>
                          <m:r>
                            <a:rPr lang="en-CA" sz="2000" i="1" noProof="0">
                              <a:latin typeface="Cambria Math"/>
                              <a:ea typeface="Cambria Math"/>
                            </a:rPr>
                            <m:t>𝜃</m:t>
                          </m:r>
                        </m:sup>
                      </m:sSup>
                    </m:oMath>
                  </m:oMathPara>
                </a14:m>
                <a:endParaRPr lang="en-CA" sz="2000" noProof="0" dirty="0" smtClean="0"/>
              </a:p>
              <a:p>
                <a:pPr marL="0" indent="0"/>
                <a:endParaRPr lang="en-CA" sz="1600" noProof="0" dirty="0"/>
              </a:p>
              <a:p>
                <a:pPr marL="0" indent="0"/>
                <a:endParaRPr lang="en-CA" sz="1600" noProof="0" dirty="0" smtClean="0"/>
              </a:p>
              <a:p>
                <a:pPr>
                  <a:buFont typeface="Wingdings" pitchFamily="2" charset="2"/>
                  <a:buChar char="§"/>
                </a:pPr>
                <a:endParaRPr lang="en-CA" sz="1600" noProof="0" dirty="0"/>
              </a:p>
              <a:p>
                <a:pPr>
                  <a:buFont typeface="Wingdings" pitchFamily="2" charset="2"/>
                  <a:buChar char="§"/>
                </a:pPr>
                <a:endParaRPr lang="en-CA" sz="1600" noProof="0" dirty="0" smtClean="0"/>
              </a:p>
              <a:p>
                <a:pPr>
                  <a:buFont typeface="Wingdings" pitchFamily="2" charset="2"/>
                  <a:buChar char="§"/>
                </a:pPr>
                <a:r>
                  <a:rPr lang="en-CA" sz="1600" noProof="0" dirty="0" smtClean="0"/>
                  <a:t>Note: The product of </a:t>
                </a:r>
                <a14:m>
                  <m:oMath xmlns:m="http://schemas.openxmlformats.org/officeDocument/2006/math">
                    <m:r>
                      <a:rPr lang="en-CA" sz="1600" b="1" i="1" noProof="0">
                        <a:latin typeface="Cambria Math"/>
                      </a:rPr>
                      <m:t>𝒛</m:t>
                    </m:r>
                  </m:oMath>
                </a14:m>
                <a:r>
                  <a:rPr lang="en-CA" sz="1600" noProof="0" dirty="0" smtClean="0"/>
                  <a:t> and </a:t>
                </a:r>
                <a14:m>
                  <m:oMath xmlns:m="http://schemas.openxmlformats.org/officeDocument/2006/math">
                    <m:acc>
                      <m:accPr>
                        <m:chr m:val="̅"/>
                        <m:ctrlPr>
                          <a:rPr lang="en-CA" sz="1600" b="1" i="1" noProof="0" smtClean="0">
                            <a:latin typeface="Cambria Math" panose="02040503050406030204" pitchFamily="18" charset="0"/>
                          </a:rPr>
                        </m:ctrlPr>
                      </m:accPr>
                      <m:e>
                        <m:r>
                          <a:rPr lang="en-CA" sz="1600" b="1" i="1" noProof="0">
                            <a:latin typeface="Cambria Math"/>
                          </a:rPr>
                          <m:t>𝒛</m:t>
                        </m:r>
                      </m:e>
                    </m:acc>
                    <m:r>
                      <a:rPr lang="en-CA" sz="1600" b="1" i="1" noProof="0">
                        <a:latin typeface="Cambria Math"/>
                      </a:rPr>
                      <m:t> </m:t>
                    </m:r>
                  </m:oMath>
                </a14:m>
                <a:r>
                  <a:rPr lang="en-CA" sz="1600" noProof="0" dirty="0" smtClean="0"/>
                  <a:t>:</a:t>
                </a:r>
              </a:p>
              <a:p>
                <a:pPr marL="0" indent="0"/>
                <a14:m>
                  <m:oMathPara xmlns:m="http://schemas.openxmlformats.org/officeDocument/2006/math">
                    <m:oMathParaPr>
                      <m:jc m:val="centerGroup"/>
                    </m:oMathParaPr>
                    <m:oMath xmlns:m="http://schemas.openxmlformats.org/officeDocument/2006/math">
                      <m:r>
                        <a:rPr lang="en-CA" sz="2000" b="1" i="1" noProof="0" smtClean="0">
                          <a:latin typeface="Cambria Math"/>
                        </a:rPr>
                        <m:t>𝒛</m:t>
                      </m:r>
                      <m:acc>
                        <m:accPr>
                          <m:chr m:val="̅"/>
                          <m:ctrlPr>
                            <a:rPr lang="en-CA" sz="2000" b="0" i="1" noProof="0" smtClean="0">
                              <a:latin typeface="Cambria Math" panose="02040503050406030204" pitchFamily="18" charset="0"/>
                            </a:rPr>
                          </m:ctrlPr>
                        </m:accPr>
                        <m:e>
                          <m:r>
                            <a:rPr lang="en-CA" sz="2000" b="1" i="1" noProof="0" smtClean="0">
                              <a:latin typeface="Cambria Math"/>
                            </a:rPr>
                            <m:t>𝒛</m:t>
                          </m:r>
                        </m:e>
                      </m:acc>
                      <m:r>
                        <a:rPr lang="en-CA" sz="2000" b="0" i="1" noProof="0" smtClean="0">
                          <a:latin typeface="Cambria Math"/>
                        </a:rPr>
                        <m:t>=</m:t>
                      </m:r>
                      <m:sSup>
                        <m:sSupPr>
                          <m:ctrlPr>
                            <a:rPr lang="en-CA" sz="2000" b="0" i="1" noProof="0" smtClean="0">
                              <a:latin typeface="Cambria Math" panose="02040503050406030204" pitchFamily="18" charset="0"/>
                            </a:rPr>
                          </m:ctrlPr>
                        </m:sSupPr>
                        <m:e>
                          <m:r>
                            <a:rPr lang="en-CA" sz="2000" b="0" i="1" noProof="0" smtClean="0">
                              <a:latin typeface="Cambria Math"/>
                            </a:rPr>
                            <m:t>𝑥</m:t>
                          </m:r>
                        </m:e>
                        <m:sup>
                          <m:r>
                            <a:rPr lang="en-CA" sz="2000" b="0" i="1" noProof="0" smtClean="0">
                              <a:latin typeface="Cambria Math"/>
                            </a:rPr>
                            <m:t>2</m:t>
                          </m:r>
                        </m:sup>
                      </m:sSup>
                      <m:r>
                        <a:rPr lang="en-CA" sz="2000" b="0" i="1" noProof="0" smtClean="0">
                          <a:latin typeface="Cambria Math"/>
                        </a:rPr>
                        <m:t>+</m:t>
                      </m:r>
                      <m:sSup>
                        <m:sSupPr>
                          <m:ctrlPr>
                            <a:rPr lang="en-CA" sz="2000" b="0" i="1" noProof="0" smtClean="0">
                              <a:latin typeface="Cambria Math" panose="02040503050406030204" pitchFamily="18" charset="0"/>
                            </a:rPr>
                          </m:ctrlPr>
                        </m:sSupPr>
                        <m:e>
                          <m:r>
                            <a:rPr lang="en-CA" sz="2000" b="0" i="1" noProof="0" smtClean="0">
                              <a:latin typeface="Cambria Math"/>
                            </a:rPr>
                            <m:t>𝑦</m:t>
                          </m:r>
                        </m:e>
                        <m:sup>
                          <m:r>
                            <a:rPr lang="en-CA" sz="2000" b="0" i="1" noProof="0" smtClean="0">
                              <a:latin typeface="Cambria Math"/>
                            </a:rPr>
                            <m:t>2</m:t>
                          </m:r>
                        </m:sup>
                      </m:sSup>
                      <m:r>
                        <a:rPr lang="en-CA" sz="2000" b="0" i="1" noProof="0" smtClean="0">
                          <a:latin typeface="Cambria Math"/>
                        </a:rPr>
                        <m:t>=</m:t>
                      </m:r>
                      <m:sSup>
                        <m:sSupPr>
                          <m:ctrlPr>
                            <a:rPr lang="en-CA" sz="2000" b="0" i="1" noProof="0" smtClean="0">
                              <a:latin typeface="Cambria Math" panose="02040503050406030204" pitchFamily="18" charset="0"/>
                            </a:rPr>
                          </m:ctrlPr>
                        </m:sSupPr>
                        <m:e>
                          <m:d>
                            <m:dPr>
                              <m:begChr m:val="|"/>
                              <m:endChr m:val="|"/>
                              <m:ctrlPr>
                                <a:rPr lang="en-CA" sz="2000" b="0" i="1" noProof="0" smtClean="0">
                                  <a:latin typeface="Cambria Math" panose="02040503050406030204" pitchFamily="18" charset="0"/>
                                </a:rPr>
                              </m:ctrlPr>
                            </m:dPr>
                            <m:e>
                              <m:r>
                                <a:rPr lang="en-CA" sz="2000" b="1" i="1" noProof="0" smtClean="0">
                                  <a:latin typeface="Cambria Math"/>
                                </a:rPr>
                                <m:t>𝒛</m:t>
                              </m:r>
                            </m:e>
                          </m:d>
                        </m:e>
                        <m:sup>
                          <m:r>
                            <a:rPr lang="en-CA" sz="2000" b="0" i="1" noProof="0" smtClean="0">
                              <a:latin typeface="Cambria Math"/>
                            </a:rPr>
                            <m:t>2</m:t>
                          </m:r>
                        </m:sup>
                      </m:sSup>
                      <m:r>
                        <a:rPr lang="en-CA" sz="2000" b="0" i="1" noProof="0" smtClean="0">
                          <a:latin typeface="Cambria Math"/>
                        </a:rPr>
                        <m:t>=</m:t>
                      </m:r>
                      <m:sSup>
                        <m:sSupPr>
                          <m:ctrlPr>
                            <a:rPr lang="en-CA" sz="2000" b="0" i="1" noProof="0" smtClean="0">
                              <a:latin typeface="Cambria Math" panose="02040503050406030204" pitchFamily="18" charset="0"/>
                            </a:rPr>
                          </m:ctrlPr>
                        </m:sSupPr>
                        <m:e>
                          <m:r>
                            <a:rPr lang="en-CA" sz="2000" b="0" i="1" noProof="0" smtClean="0">
                              <a:latin typeface="Cambria Math"/>
                            </a:rPr>
                            <m:t>𝑟</m:t>
                          </m:r>
                        </m:e>
                        <m:sup>
                          <m:r>
                            <a:rPr lang="en-CA" sz="2000" b="0" i="1" noProof="0" smtClean="0">
                              <a:latin typeface="Cambria Math"/>
                            </a:rPr>
                            <m:t>2</m:t>
                          </m:r>
                        </m:sup>
                      </m:sSup>
                    </m:oMath>
                  </m:oMathPara>
                </a14:m>
                <a:endParaRPr lang="en-CA" sz="2000" noProof="0" dirty="0" smtClean="0"/>
              </a:p>
              <a:p>
                <a:pPr>
                  <a:buFont typeface="Arial" panose="020B0604020202020204" pitchFamily="34" charset="0"/>
                  <a:buChar char="•"/>
                </a:pPr>
                <a:r>
                  <a:rPr lang="en-CA" sz="1600" noProof="0" dirty="0"/>
                  <a:t>Note(2): </a:t>
                </a:r>
              </a:p>
              <a:p>
                <a:pPr marL="0" indent="0" algn="ctr"/>
                <a14:m>
                  <m:oMathPara xmlns:m="http://schemas.openxmlformats.org/officeDocument/2006/math">
                    <m:oMathParaPr>
                      <m:jc m:val="centerGroup"/>
                    </m:oMathParaPr>
                    <m:oMath xmlns:m="http://schemas.openxmlformats.org/officeDocument/2006/math">
                      <m:acc>
                        <m:accPr>
                          <m:chr m:val="̅"/>
                          <m:ctrlPr>
                            <a:rPr lang="en-CA" sz="2000" i="1" noProof="0">
                              <a:latin typeface="Cambria Math" panose="02040503050406030204" pitchFamily="18" charset="0"/>
                            </a:rPr>
                          </m:ctrlPr>
                        </m:accPr>
                        <m:e>
                          <m:r>
                            <a:rPr lang="en-CA" sz="2000" b="1" i="1" noProof="0">
                              <a:latin typeface="Cambria Math"/>
                            </a:rPr>
                            <m:t>𝒛</m:t>
                          </m:r>
                        </m:e>
                      </m:acc>
                      <m:r>
                        <a:rPr lang="en-CA" sz="2000" b="0" i="0" noProof="0" smtClean="0">
                          <a:latin typeface="Cambria Math"/>
                        </a:rPr>
                        <m:t>=</m:t>
                      </m:r>
                      <m:r>
                        <a:rPr lang="en-CA" sz="1600" noProof="0">
                          <a:latin typeface="Cambria Math"/>
                        </a:rPr>
                        <m:t>𝑟</m:t>
                      </m:r>
                      <m:sSup>
                        <m:sSupPr>
                          <m:ctrlPr>
                            <a:rPr lang="en-CA" sz="1600" i="1" noProof="0">
                              <a:latin typeface="Cambria Math" panose="02040503050406030204" pitchFamily="18" charset="0"/>
                            </a:rPr>
                          </m:ctrlPr>
                        </m:sSupPr>
                        <m:e>
                          <m:r>
                            <a:rPr lang="en-CA" sz="1600" noProof="0">
                              <a:latin typeface="Cambria Math"/>
                            </a:rPr>
                            <m:t>𝑒</m:t>
                          </m:r>
                        </m:e>
                        <m:sup>
                          <m:r>
                            <a:rPr lang="en-CA" sz="1600" noProof="0">
                              <a:latin typeface="Cambria Math"/>
                            </a:rPr>
                            <m:t>−</m:t>
                          </m:r>
                          <m:r>
                            <a:rPr lang="en-CA" sz="1600" noProof="0">
                              <a:latin typeface="Cambria Math"/>
                            </a:rPr>
                            <m:t>𝑖</m:t>
                          </m:r>
                          <m:r>
                            <a:rPr lang="en-CA" sz="1600" noProof="0">
                              <a:latin typeface="Cambria Math"/>
                            </a:rPr>
                            <m:t>𝜃</m:t>
                          </m:r>
                        </m:sup>
                      </m:sSup>
                      <m:r>
                        <a:rPr lang="en-CA" sz="1600" noProof="0">
                          <a:latin typeface="Cambria Math"/>
                        </a:rPr>
                        <m:t>=</m:t>
                      </m:r>
                      <m:r>
                        <a:rPr lang="en-CA" sz="1600" noProof="0">
                          <a:latin typeface="Cambria Math"/>
                        </a:rPr>
                        <m:t>𝑟</m:t>
                      </m:r>
                      <m:r>
                        <a:rPr lang="en-CA" sz="1600" noProof="0">
                          <a:latin typeface="Cambria Math"/>
                        </a:rPr>
                        <m:t>(</m:t>
                      </m:r>
                      <m:r>
                        <m:rPr>
                          <m:sty m:val="p"/>
                        </m:rPr>
                        <a:rPr lang="en-CA" sz="1600" b="0" i="0" noProof="0" smtClean="0">
                          <a:latin typeface="Cambria Math"/>
                        </a:rPr>
                        <m:t>cos</m:t>
                      </m:r>
                      <m:d>
                        <m:dPr>
                          <m:ctrlPr>
                            <a:rPr lang="en-CA" sz="1600" b="0" i="1" noProof="0" smtClean="0">
                              <a:latin typeface="Cambria Math" panose="02040503050406030204" pitchFamily="18" charset="0"/>
                            </a:rPr>
                          </m:ctrlPr>
                        </m:dPr>
                        <m:e>
                          <m:r>
                            <a:rPr lang="en-CA" sz="1600" noProof="0">
                              <a:latin typeface="Cambria Math"/>
                            </a:rPr>
                            <m:t>−</m:t>
                          </m:r>
                          <m:r>
                            <a:rPr lang="en-CA" sz="1600" noProof="0" smtClean="0">
                              <a:latin typeface="Cambria Math"/>
                            </a:rPr>
                            <m:t>𝜃</m:t>
                          </m:r>
                        </m:e>
                      </m:d>
                      <m:r>
                        <a:rPr lang="en-CA" sz="1600" b="0" i="0" noProof="0" smtClean="0">
                          <a:latin typeface="Cambria Math"/>
                        </a:rPr>
                        <m:t>+</m:t>
                      </m:r>
                      <m:r>
                        <m:rPr>
                          <m:sty m:val="p"/>
                        </m:rPr>
                        <a:rPr lang="en-CA" sz="1600" b="0" i="0" noProof="0" smtClean="0">
                          <a:latin typeface="Cambria Math"/>
                        </a:rPr>
                        <m:t>isin</m:t>
                      </m:r>
                      <m:d>
                        <m:dPr>
                          <m:ctrlPr>
                            <a:rPr lang="en-CA" sz="1600" b="0" i="1" noProof="0" smtClean="0">
                              <a:latin typeface="Cambria Math" panose="02040503050406030204" pitchFamily="18" charset="0"/>
                            </a:rPr>
                          </m:ctrlPr>
                        </m:dPr>
                        <m:e>
                          <m:r>
                            <a:rPr lang="en-CA" sz="1600" noProof="0">
                              <a:latin typeface="Cambria Math"/>
                            </a:rPr>
                            <m:t>−</m:t>
                          </m:r>
                          <m:r>
                            <a:rPr lang="en-CA" sz="1600" noProof="0">
                              <a:latin typeface="Cambria Math"/>
                            </a:rPr>
                            <m:t>𝜃</m:t>
                          </m:r>
                        </m:e>
                      </m:d>
                      <m:r>
                        <a:rPr lang="en-CA" sz="1600" b="0" i="0" noProof="0" smtClean="0">
                          <a:latin typeface="Cambria Math"/>
                        </a:rPr>
                        <m:t>=</m:t>
                      </m:r>
                      <m:r>
                        <m:rPr>
                          <m:sty m:val="p"/>
                        </m:rPr>
                        <a:rPr lang="en-CA" sz="1600" b="0" i="0" noProof="0" smtClean="0">
                          <a:latin typeface="Cambria Math"/>
                        </a:rPr>
                        <m:t>r</m:t>
                      </m:r>
                      <m:r>
                        <a:rPr lang="en-CA" sz="1600" b="0" i="0" noProof="0" smtClean="0">
                          <a:latin typeface="Cambria Math"/>
                        </a:rPr>
                        <m:t>(</m:t>
                      </m:r>
                      <m:r>
                        <m:rPr>
                          <m:sty m:val="p"/>
                        </m:rPr>
                        <a:rPr lang="en-CA" sz="1600" b="0" i="0" noProof="0" smtClean="0">
                          <a:latin typeface="Cambria Math"/>
                        </a:rPr>
                        <m:t>cos</m:t>
                      </m:r>
                      <m:r>
                        <a:rPr lang="en-CA" sz="1600" noProof="0">
                          <a:latin typeface="Cambria Math"/>
                        </a:rPr>
                        <m:t>𝜃</m:t>
                      </m:r>
                      <m:r>
                        <a:rPr lang="en-CA" sz="1600" b="0" i="0" noProof="0" smtClean="0">
                          <a:latin typeface="Cambria Math"/>
                        </a:rPr>
                        <m:t>−</m:t>
                      </m:r>
                      <m:r>
                        <m:rPr>
                          <m:sty m:val="p"/>
                        </m:rPr>
                        <a:rPr lang="en-CA" sz="1600" b="0" i="0" noProof="0" smtClean="0">
                          <a:latin typeface="Cambria Math"/>
                        </a:rPr>
                        <m:t>isin</m:t>
                      </m:r>
                      <m:r>
                        <a:rPr lang="en-CA" sz="1600" noProof="0">
                          <a:latin typeface="Cambria Math"/>
                        </a:rPr>
                        <m:t>𝜃</m:t>
                      </m:r>
                      <m:r>
                        <a:rPr lang="en-CA" sz="1600" b="0" i="0" noProof="0" smtClean="0">
                          <a:latin typeface="Cambria Math"/>
                        </a:rPr>
                        <m:t>)</m:t>
                      </m:r>
                    </m:oMath>
                  </m:oMathPara>
                </a14:m>
                <a:endParaRPr lang="en-CA" sz="1600" noProof="0" dirty="0" smtClean="0"/>
              </a:p>
              <a:p>
                <a:pPr marL="0" indent="0" algn="ctr"/>
                <a:endParaRPr lang="en-CA" sz="1600" noProof="0" dirty="0"/>
              </a:p>
              <a:p>
                <a:pPr marL="0" indent="0" algn="ctr"/>
                <a14:m>
                  <m:oMath xmlns:m="http://schemas.openxmlformats.org/officeDocument/2006/math">
                    <m:r>
                      <a:rPr lang="en-CA" sz="1200" b="0" i="1" noProof="0" smtClean="0">
                        <a:latin typeface="Cambria Math"/>
                      </a:rPr>
                      <m:t>𝑐𝑜𝑠</m:t>
                    </m:r>
                    <m:r>
                      <a:rPr lang="en-CA" sz="1600" noProof="0">
                        <a:latin typeface="Cambria Math"/>
                      </a:rPr>
                      <m:t>𝜃</m:t>
                    </m:r>
                    <m:r>
                      <a:rPr lang="en-CA" sz="1600" b="0" i="1" noProof="0" smtClean="0">
                        <a:latin typeface="Cambria Math"/>
                      </a:rPr>
                      <m:t>=</m:t>
                    </m:r>
                    <m:sSup>
                      <m:sSupPr>
                        <m:ctrlPr>
                          <a:rPr lang="en-CA" sz="1600" i="1" noProof="0" smtClean="0">
                            <a:latin typeface="Cambria Math" panose="02040503050406030204" pitchFamily="18" charset="0"/>
                          </a:rPr>
                        </m:ctrlPr>
                      </m:sSupPr>
                      <m:e>
                        <m:d>
                          <m:dPr>
                            <m:ctrlPr>
                              <a:rPr lang="en-CA" sz="1600" i="1" noProof="0" smtClean="0">
                                <a:latin typeface="Cambria Math" panose="02040503050406030204" pitchFamily="18" charset="0"/>
                              </a:rPr>
                            </m:ctrlPr>
                          </m:dPr>
                          <m:e>
                            <m:f>
                              <m:fPr>
                                <m:ctrlPr>
                                  <a:rPr lang="en-CA" sz="1600" i="1" noProof="0" smtClean="0">
                                    <a:latin typeface="Cambria Math" panose="02040503050406030204" pitchFamily="18" charset="0"/>
                                  </a:rPr>
                                </m:ctrlPr>
                              </m:fPr>
                              <m:num>
                                <m:sSup>
                                  <m:sSupPr>
                                    <m:ctrlPr>
                                      <a:rPr lang="en-CA" sz="1600" i="1" noProof="0">
                                        <a:latin typeface="Cambria Math" panose="02040503050406030204" pitchFamily="18" charset="0"/>
                                      </a:rPr>
                                    </m:ctrlPr>
                                  </m:sSupPr>
                                  <m:e>
                                    <m:r>
                                      <a:rPr lang="en-CA" sz="1600" noProof="0">
                                        <a:latin typeface="Cambria Math"/>
                                      </a:rPr>
                                      <m:t>𝑒</m:t>
                                    </m:r>
                                  </m:e>
                                  <m:sup>
                                    <m:r>
                                      <a:rPr lang="en-CA" sz="1600" noProof="0">
                                        <a:latin typeface="Cambria Math"/>
                                      </a:rPr>
                                      <m:t>𝑖</m:t>
                                    </m:r>
                                    <m:r>
                                      <a:rPr lang="en-CA" sz="1600" noProof="0">
                                        <a:latin typeface="Cambria Math"/>
                                      </a:rPr>
                                      <m:t>𝜃</m:t>
                                    </m:r>
                                  </m:sup>
                                </m:sSup>
                                <m:r>
                                  <a:rPr lang="en-CA" sz="1600" b="0" i="1" noProof="0" smtClean="0">
                                    <a:latin typeface="Cambria Math"/>
                                  </a:rPr>
                                  <m:t>+</m:t>
                                </m:r>
                                <m:sSup>
                                  <m:sSupPr>
                                    <m:ctrlPr>
                                      <a:rPr lang="en-CA" sz="1600" i="1" noProof="0">
                                        <a:latin typeface="Cambria Math" panose="02040503050406030204" pitchFamily="18" charset="0"/>
                                      </a:rPr>
                                    </m:ctrlPr>
                                  </m:sSupPr>
                                  <m:e>
                                    <m:r>
                                      <a:rPr lang="en-CA" sz="1600" noProof="0">
                                        <a:latin typeface="Cambria Math"/>
                                      </a:rPr>
                                      <m:t>𝑒</m:t>
                                    </m:r>
                                  </m:e>
                                  <m:sup>
                                    <m:r>
                                      <a:rPr lang="en-CA" sz="1600" b="0" i="1" noProof="0" smtClean="0">
                                        <a:latin typeface="Cambria Math"/>
                                      </a:rPr>
                                      <m:t>−</m:t>
                                    </m:r>
                                    <m:r>
                                      <a:rPr lang="en-CA" sz="1600" noProof="0">
                                        <a:latin typeface="Cambria Math"/>
                                      </a:rPr>
                                      <m:t>𝑖</m:t>
                                    </m:r>
                                    <m:r>
                                      <a:rPr lang="en-CA" sz="1600" noProof="0">
                                        <a:latin typeface="Cambria Math"/>
                                      </a:rPr>
                                      <m:t>𝜃</m:t>
                                    </m:r>
                                  </m:sup>
                                </m:sSup>
                              </m:num>
                              <m:den>
                                <m:r>
                                  <a:rPr lang="en-CA" sz="1600" b="0" i="1" noProof="0" smtClean="0">
                                    <a:latin typeface="Cambria Math"/>
                                  </a:rPr>
                                  <m:t>2</m:t>
                                </m:r>
                              </m:den>
                            </m:f>
                          </m:e>
                        </m:d>
                        <m:r>
                          <a:rPr lang="en-CA" sz="1600" b="0" i="0" noProof="0" smtClean="0">
                            <a:latin typeface="Cambria Math"/>
                          </a:rPr>
                          <m:t>  </m:t>
                        </m:r>
                      </m:e>
                      <m:sup/>
                    </m:sSup>
                  </m:oMath>
                </a14:m>
                <a:r>
                  <a:rPr lang="en-CA" sz="1600" noProof="0" dirty="0" smtClean="0"/>
                  <a:t> ; </a:t>
                </a:r>
                <a14:m>
                  <m:oMath xmlns:m="http://schemas.openxmlformats.org/officeDocument/2006/math">
                    <m:r>
                      <m:rPr>
                        <m:sty m:val="p"/>
                      </m:rPr>
                      <a:rPr lang="en-CA" sz="1600" b="0" i="0" noProof="0" smtClean="0">
                        <a:latin typeface="Cambria Math"/>
                      </a:rPr>
                      <m:t>sin</m:t>
                    </m:r>
                    <m:r>
                      <a:rPr lang="en-CA" sz="1600" noProof="0">
                        <a:latin typeface="Cambria Math"/>
                      </a:rPr>
                      <m:t>𝜃</m:t>
                    </m:r>
                    <m:r>
                      <a:rPr lang="en-CA" sz="1600" i="1" noProof="0">
                        <a:latin typeface="Cambria Math"/>
                      </a:rPr>
                      <m:t>=</m:t>
                    </m:r>
                    <m:sSup>
                      <m:sSupPr>
                        <m:ctrlPr>
                          <a:rPr lang="en-CA" sz="1600" i="1" noProof="0">
                            <a:latin typeface="Cambria Math" panose="02040503050406030204" pitchFamily="18" charset="0"/>
                          </a:rPr>
                        </m:ctrlPr>
                      </m:sSupPr>
                      <m:e>
                        <m:d>
                          <m:dPr>
                            <m:ctrlPr>
                              <a:rPr lang="en-CA" sz="1600" i="1" noProof="0">
                                <a:latin typeface="Cambria Math" panose="02040503050406030204" pitchFamily="18" charset="0"/>
                              </a:rPr>
                            </m:ctrlPr>
                          </m:dPr>
                          <m:e>
                            <m:f>
                              <m:fPr>
                                <m:ctrlPr>
                                  <a:rPr lang="en-CA" sz="1600" i="1" noProof="0">
                                    <a:latin typeface="Cambria Math" panose="02040503050406030204" pitchFamily="18" charset="0"/>
                                  </a:rPr>
                                </m:ctrlPr>
                              </m:fPr>
                              <m:num>
                                <m:sSup>
                                  <m:sSupPr>
                                    <m:ctrlPr>
                                      <a:rPr lang="en-CA" sz="1600" i="1" noProof="0">
                                        <a:latin typeface="Cambria Math" panose="02040503050406030204" pitchFamily="18" charset="0"/>
                                      </a:rPr>
                                    </m:ctrlPr>
                                  </m:sSupPr>
                                  <m:e>
                                    <m:r>
                                      <a:rPr lang="en-CA" sz="1600" noProof="0">
                                        <a:latin typeface="Cambria Math"/>
                                      </a:rPr>
                                      <m:t>𝑒</m:t>
                                    </m:r>
                                  </m:e>
                                  <m:sup>
                                    <m:r>
                                      <a:rPr lang="en-CA" sz="1600" noProof="0">
                                        <a:latin typeface="Cambria Math"/>
                                      </a:rPr>
                                      <m:t>𝑖</m:t>
                                    </m:r>
                                    <m:r>
                                      <a:rPr lang="en-CA" sz="1600" noProof="0">
                                        <a:latin typeface="Cambria Math"/>
                                      </a:rPr>
                                      <m:t>𝜃</m:t>
                                    </m:r>
                                  </m:sup>
                                </m:sSup>
                                <m:r>
                                  <a:rPr lang="en-CA" sz="1600" i="1" noProof="0">
                                    <a:latin typeface="Cambria Math"/>
                                  </a:rPr>
                                  <m:t>−</m:t>
                                </m:r>
                                <m:sSup>
                                  <m:sSupPr>
                                    <m:ctrlPr>
                                      <a:rPr lang="en-CA" sz="1600" i="1" noProof="0">
                                        <a:latin typeface="Cambria Math" panose="02040503050406030204" pitchFamily="18" charset="0"/>
                                      </a:rPr>
                                    </m:ctrlPr>
                                  </m:sSupPr>
                                  <m:e>
                                    <m:r>
                                      <a:rPr lang="en-CA" sz="1600" noProof="0">
                                        <a:latin typeface="Cambria Math"/>
                                      </a:rPr>
                                      <m:t>𝑒</m:t>
                                    </m:r>
                                  </m:e>
                                  <m:sup>
                                    <m:r>
                                      <a:rPr lang="en-CA" sz="1600" b="0" i="0" noProof="0" smtClean="0">
                                        <a:latin typeface="Cambria Math"/>
                                      </a:rPr>
                                      <m:t>−</m:t>
                                    </m:r>
                                    <m:r>
                                      <a:rPr lang="en-CA" sz="1600" noProof="0">
                                        <a:latin typeface="Cambria Math"/>
                                      </a:rPr>
                                      <m:t>𝑖</m:t>
                                    </m:r>
                                    <m:r>
                                      <a:rPr lang="en-CA" sz="1600" noProof="0">
                                        <a:latin typeface="Cambria Math"/>
                                      </a:rPr>
                                      <m:t>𝜃</m:t>
                                    </m:r>
                                  </m:sup>
                                </m:sSup>
                              </m:num>
                              <m:den>
                                <m:r>
                                  <a:rPr lang="en-CA" sz="1600" i="1" noProof="0">
                                    <a:latin typeface="Cambria Math"/>
                                  </a:rPr>
                                  <m:t>2</m:t>
                                </m:r>
                                <m:r>
                                  <a:rPr lang="en-CA" sz="1600" b="0" i="1" noProof="0" smtClean="0">
                                    <a:latin typeface="Cambria Math"/>
                                  </a:rPr>
                                  <m:t>𝑖</m:t>
                                </m:r>
                              </m:den>
                            </m:f>
                          </m:e>
                        </m:d>
                        <m:r>
                          <a:rPr lang="en-CA" sz="1600" noProof="0">
                            <a:latin typeface="Cambria Math"/>
                          </a:rPr>
                          <m:t>  </m:t>
                        </m:r>
                      </m:e>
                      <m:sup/>
                    </m:sSup>
                  </m:oMath>
                </a14:m>
                <a:endParaRPr lang="en-CA" sz="1600" noProof="0" dirty="0" smtClean="0"/>
              </a:p>
              <a:p>
                <a:pPr marL="0" indent="0" algn="ctr"/>
                <a:endParaRPr lang="en-CA" sz="1600" noProof="0" dirty="0"/>
              </a:p>
              <a:p>
                <a:pPr>
                  <a:buFont typeface="Wingdings" pitchFamily="2" charset="2"/>
                  <a:buChar char="§"/>
                </a:pPr>
                <a:endParaRPr lang="en-CA" sz="1600" noProof="0" dirty="0" smtClean="0"/>
              </a:p>
              <a:p>
                <a:pPr>
                  <a:buFont typeface="Wingdings" pitchFamily="2" charset="2"/>
                  <a:buChar char="§"/>
                </a:pPr>
                <a:endParaRPr lang="en-CA" sz="1600" noProof="0" dirty="0" smtClean="0"/>
              </a:p>
              <a:p>
                <a:pPr marL="0" indent="0"/>
                <a:endParaRPr lang="en-CA" sz="1600" noProof="0" dirty="0" smtClean="0"/>
              </a:p>
              <a:p>
                <a:pPr marL="0" indent="0"/>
                <a:endParaRPr lang="en-CA" sz="1600" noProof="0" dirty="0" smtClean="0"/>
              </a:p>
              <a:p>
                <a:pPr marL="0" indent="0"/>
                <a:endParaRPr lang="en-CA" sz="2000" noProof="0" dirty="0" smtClean="0"/>
              </a:p>
            </p:txBody>
          </p:sp>
        </mc:Choice>
        <mc:Fallback xmlns="">
          <p:sp>
            <p:nvSpPr>
              <p:cNvPr id="12290" name="Content Placeholder 1"/>
              <p:cNvSpPr>
                <a:spLocks noGrp="1" noRot="1" noChangeAspect="1" noMove="1" noResize="1" noEditPoints="1" noAdjustHandles="1" noChangeArrowheads="1" noChangeShapeType="1" noTextEdit="1"/>
              </p:cNvSpPr>
              <p:nvPr>
                <p:ph idx="1"/>
              </p:nvPr>
            </p:nvSpPr>
            <p:spPr>
              <a:xfrm>
                <a:off x="0" y="1203960"/>
                <a:ext cx="7772400" cy="4822825"/>
              </a:xfrm>
              <a:blipFill rotWithShape="1">
                <a:blip r:embed="rId2"/>
                <a:stretch>
                  <a:fillRect l="-235" b="-2149"/>
                </a:stretch>
              </a:blipFill>
            </p:spPr>
            <p:txBody>
              <a:bodyPr/>
              <a:lstStyle/>
              <a:p>
                <a:r>
                  <a:rPr lang="en-US">
                    <a:noFill/>
                  </a:rPr>
                  <a:t> </a:t>
                </a:r>
              </a:p>
            </p:txBody>
          </p:sp>
        </mc:Fallback>
      </mc:AlternateContent>
      <p:sp>
        <p:nvSpPr>
          <p:cNvPr id="12291" name="Title 2"/>
          <p:cNvSpPr>
            <a:spLocks noGrp="1"/>
          </p:cNvSpPr>
          <p:nvPr>
            <p:ph type="title"/>
          </p:nvPr>
        </p:nvSpPr>
        <p:spPr/>
        <p:txBody>
          <a:bodyPr/>
          <a:lstStyle/>
          <a:p>
            <a:r>
              <a:rPr lang="en-CA" noProof="0" dirty="0" smtClean="0"/>
              <a:t>Operations on Complex Numbers: Complex Conjugate</a:t>
            </a:r>
          </a:p>
        </p:txBody>
      </p:sp>
      <p:sp>
        <p:nvSpPr>
          <p:cNvPr id="12293"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295"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297"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29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00"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04"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06"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07"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08"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10" name="Rectangle 3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pic>
        <p:nvPicPr>
          <p:cNvPr id="19458" name="Picture 2" descr="http://upload.wikimedia.org/wikipedia/commons/thumb/6/69/Complex_conjugate_picture.svg/220px-Complex_conjugate_picture.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9695" y="1714500"/>
            <a:ext cx="2095500" cy="2943225"/>
          </a:xfrm>
          <a:prstGeom prst="rect">
            <a:avLst/>
          </a:prstGeom>
          <a:noFill/>
          <a:extLst>
            <a:ext uri="{909E8E84-426E-40DD-AFC4-6F175D3DCCD1}">
              <a14:hiddenFill xmlns:a14="http://schemas.microsoft.com/office/drawing/2010/main">
                <a:solidFill>
                  <a:srgbClr val="FFFFFF"/>
                </a:solidFill>
              </a14:hiddenFill>
            </a:ext>
          </a:extLst>
        </p:spPr>
      </p:pic>
      <p:sp>
        <p:nvSpPr>
          <p:cNvPr id="15" name="Segnaposto piè di pagina 3"/>
          <p:cNvSpPr>
            <a:spLocks noGrp="1"/>
          </p:cNvSpPr>
          <p:nvPr>
            <p:ph type="ftr" sz="quarter" idx="10"/>
          </p:nvPr>
        </p:nvSpPr>
        <p:spPr>
          <a:xfrm>
            <a:off x="152400" y="6451600"/>
            <a:ext cx="4114800" cy="381000"/>
          </a:xfrm>
        </p:spPr>
        <p:txBody>
          <a:bodyPr/>
          <a:lstStyle/>
          <a:p>
            <a:pPr>
              <a:defRPr/>
            </a:pPr>
            <a:r>
              <a:rPr lang="en-US" dirty="0" smtClean="0"/>
              <a:t>ENSC180 – Introduction to Engineering Analysis Tools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1266" name="Content Placeholder 1"/>
              <p:cNvSpPr>
                <a:spLocks noGrp="1"/>
              </p:cNvSpPr>
              <p:nvPr>
                <p:ph idx="1"/>
              </p:nvPr>
            </p:nvSpPr>
            <p:spPr>
              <a:xfrm>
                <a:off x="616133" y="3169920"/>
                <a:ext cx="7772400" cy="2880359"/>
              </a:xfrm>
            </p:spPr>
            <p:txBody>
              <a:bodyPr/>
              <a:lstStyle/>
              <a:p>
                <a:pPr>
                  <a:buFont typeface="Wingdings" pitchFamily="2" charset="2"/>
                  <a:buChar char="§"/>
                </a:pPr>
                <a:r>
                  <a:rPr lang="en-CA" noProof="0" dirty="0" smtClean="0"/>
                  <a:t>The operation require calculations that can be costly or cumbersome. </a:t>
                </a:r>
                <a:r>
                  <a:rPr lang="en-CA" noProof="0" dirty="0"/>
                  <a:t>I</a:t>
                </a:r>
                <a:r>
                  <a:rPr lang="en-CA" noProof="0" dirty="0" smtClean="0"/>
                  <a:t>f we move the representation to Polar Form:</a:t>
                </a:r>
              </a:p>
              <a:p>
                <a:pPr marL="0" indent="0"/>
                <a:endParaRPr lang="en-CA" noProof="0" dirty="0" smtClean="0"/>
              </a:p>
              <a:p>
                <a:pPr marL="0" indent="0"/>
                <a:r>
                  <a:rPr lang="en-CA" b="0" noProof="0" dirty="0"/>
                  <a:t> </a:t>
                </a:r>
                <a:r>
                  <a:rPr lang="en-CA" b="0" noProof="0" dirty="0" smtClean="0"/>
                  <a:t>              </a:t>
                </a:r>
                <a14:m>
                  <m:oMath xmlns:m="http://schemas.openxmlformats.org/officeDocument/2006/math">
                    <m:sSub>
                      <m:sSubPr>
                        <m:ctrlPr>
                          <a:rPr lang="en-CA" sz="2000" b="0" i="1" noProof="0" smtClean="0">
                            <a:latin typeface="Cambria Math" panose="02040503050406030204" pitchFamily="18" charset="0"/>
                          </a:rPr>
                        </m:ctrlPr>
                      </m:sSubPr>
                      <m:e>
                        <m:r>
                          <a:rPr lang="en-CA" sz="2000" b="1" i="1" noProof="0" smtClean="0">
                            <a:latin typeface="Cambria Math"/>
                          </a:rPr>
                          <m:t>𝒛</m:t>
                        </m:r>
                      </m:e>
                      <m:sub>
                        <m:r>
                          <a:rPr lang="en-CA" sz="2000" b="0" i="1" noProof="0" smtClean="0">
                            <a:latin typeface="Cambria Math"/>
                          </a:rPr>
                          <m:t>1</m:t>
                        </m:r>
                      </m:sub>
                    </m:sSub>
                    <m:r>
                      <a:rPr lang="en-CA" sz="2000" b="0" i="1" noProof="0" smtClean="0">
                        <a:latin typeface="Cambria Math"/>
                      </a:rPr>
                      <m:t>=</m:t>
                    </m:r>
                    <m:sSub>
                      <m:sSubPr>
                        <m:ctrlPr>
                          <a:rPr lang="en-CA" sz="2000" b="0" i="1" noProof="0" smtClean="0">
                            <a:latin typeface="Cambria Math" panose="02040503050406030204" pitchFamily="18" charset="0"/>
                          </a:rPr>
                        </m:ctrlPr>
                      </m:sSubPr>
                      <m:e>
                        <m:r>
                          <a:rPr lang="en-CA" sz="2000" b="0" i="1" noProof="0" smtClean="0">
                            <a:latin typeface="Cambria Math"/>
                          </a:rPr>
                          <m:t>𝑟</m:t>
                        </m:r>
                      </m:e>
                      <m:sub>
                        <m:r>
                          <a:rPr lang="en-CA" sz="2000" b="0" i="1" noProof="0" smtClean="0">
                            <a:latin typeface="Cambria Math"/>
                          </a:rPr>
                          <m:t>1</m:t>
                        </m:r>
                      </m:sub>
                    </m:sSub>
                    <m:sSup>
                      <m:sSupPr>
                        <m:ctrlPr>
                          <a:rPr lang="en-CA" sz="2000" b="0" i="1" noProof="0" smtClean="0">
                            <a:latin typeface="Cambria Math" panose="02040503050406030204" pitchFamily="18" charset="0"/>
                          </a:rPr>
                        </m:ctrlPr>
                      </m:sSupPr>
                      <m:e>
                        <m:r>
                          <a:rPr lang="en-CA" sz="2000" b="0" i="1" noProof="0" smtClean="0">
                            <a:latin typeface="Cambria Math"/>
                          </a:rPr>
                          <m:t>𝑒</m:t>
                        </m:r>
                      </m:e>
                      <m:sup>
                        <m:r>
                          <a:rPr lang="en-CA" sz="2000" b="0" i="1" noProof="0" smtClean="0">
                            <a:latin typeface="Cambria Math"/>
                          </a:rPr>
                          <m:t>𝑖</m:t>
                        </m:r>
                        <m:sSub>
                          <m:sSubPr>
                            <m:ctrlPr>
                              <a:rPr lang="en-CA" sz="2000" b="0" i="1" noProof="0" smtClean="0">
                                <a:latin typeface="Cambria Math" panose="02040503050406030204" pitchFamily="18" charset="0"/>
                                <a:ea typeface="Cambria Math"/>
                              </a:rPr>
                            </m:ctrlPr>
                          </m:sSubPr>
                          <m:e>
                            <m:r>
                              <a:rPr lang="en-CA" sz="2000" b="0" i="1" noProof="0" smtClean="0">
                                <a:latin typeface="Cambria Math"/>
                                <a:ea typeface="Cambria Math"/>
                              </a:rPr>
                              <m:t>𝜃</m:t>
                            </m:r>
                          </m:e>
                          <m:sub>
                            <m:r>
                              <a:rPr lang="en-CA" sz="2000" b="0" i="1" noProof="0" smtClean="0">
                                <a:latin typeface="Cambria Math"/>
                                <a:ea typeface="Cambria Math"/>
                              </a:rPr>
                              <m:t>1</m:t>
                            </m:r>
                          </m:sub>
                        </m:sSub>
                      </m:sup>
                    </m:sSup>
                  </m:oMath>
                </a14:m>
                <a:r>
                  <a:rPr lang="en-CA" sz="2000" noProof="0" dirty="0" smtClean="0"/>
                  <a:t>  ;   </a:t>
                </a:r>
                <a14:m>
                  <m:oMath xmlns:m="http://schemas.openxmlformats.org/officeDocument/2006/math">
                    <m:sSub>
                      <m:sSubPr>
                        <m:ctrlPr>
                          <a:rPr lang="en-CA" sz="2000" i="1" noProof="0">
                            <a:latin typeface="Cambria Math" panose="02040503050406030204" pitchFamily="18" charset="0"/>
                          </a:rPr>
                        </m:ctrlPr>
                      </m:sSubPr>
                      <m:e>
                        <m:r>
                          <a:rPr lang="en-CA" sz="2000" b="1" i="1" noProof="0">
                            <a:latin typeface="Cambria Math"/>
                          </a:rPr>
                          <m:t>𝒛</m:t>
                        </m:r>
                      </m:e>
                      <m:sub>
                        <m:r>
                          <a:rPr lang="en-CA" sz="2000" b="0" i="1" noProof="0" smtClean="0">
                            <a:latin typeface="Cambria Math"/>
                          </a:rPr>
                          <m:t>2</m:t>
                        </m:r>
                      </m:sub>
                    </m:sSub>
                    <m:r>
                      <a:rPr lang="en-CA" sz="2000" i="1" noProof="0">
                        <a:latin typeface="Cambria Math"/>
                      </a:rPr>
                      <m:t>=</m:t>
                    </m:r>
                    <m:sSub>
                      <m:sSubPr>
                        <m:ctrlPr>
                          <a:rPr lang="en-CA" sz="2000" i="1" noProof="0">
                            <a:latin typeface="Cambria Math" panose="02040503050406030204" pitchFamily="18" charset="0"/>
                          </a:rPr>
                        </m:ctrlPr>
                      </m:sSubPr>
                      <m:e>
                        <m:r>
                          <a:rPr lang="en-CA" sz="2000" i="1" noProof="0">
                            <a:latin typeface="Cambria Math"/>
                          </a:rPr>
                          <m:t>𝑟</m:t>
                        </m:r>
                      </m:e>
                      <m:sub>
                        <m:r>
                          <a:rPr lang="en-CA" sz="2000" b="0" i="1" noProof="0" smtClean="0">
                            <a:latin typeface="Cambria Math"/>
                          </a:rPr>
                          <m:t>2</m:t>
                        </m:r>
                      </m:sub>
                    </m:sSub>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sSub>
                          <m:sSubPr>
                            <m:ctrlPr>
                              <a:rPr lang="en-CA" sz="2000" i="1" noProof="0">
                                <a:latin typeface="Cambria Math" panose="02040503050406030204" pitchFamily="18" charset="0"/>
                                <a:ea typeface="Cambria Math"/>
                              </a:rPr>
                            </m:ctrlPr>
                          </m:sSubPr>
                          <m:e>
                            <m:r>
                              <a:rPr lang="en-CA" sz="2000" i="1" noProof="0">
                                <a:latin typeface="Cambria Math"/>
                                <a:ea typeface="Cambria Math"/>
                              </a:rPr>
                              <m:t>𝜃</m:t>
                            </m:r>
                          </m:e>
                          <m:sub>
                            <m:r>
                              <a:rPr lang="en-CA" sz="2000" b="0" i="1" noProof="0" smtClean="0">
                                <a:latin typeface="Cambria Math"/>
                                <a:ea typeface="Cambria Math"/>
                              </a:rPr>
                              <m:t>2</m:t>
                            </m:r>
                          </m:sub>
                        </m:sSub>
                      </m:sup>
                    </m:sSup>
                    <m:r>
                      <a:rPr lang="en-CA" sz="2000" b="0" i="0" noProof="0" smtClean="0">
                        <a:latin typeface="Cambria Math"/>
                        <a:ea typeface="Cambria Math"/>
                      </a:rPr>
                      <m:t>   </m:t>
                    </m:r>
                    <m:sSub>
                      <m:sSubPr>
                        <m:ctrlPr>
                          <a:rPr lang="en-CA" sz="2000" b="0" i="1" noProof="0" smtClean="0">
                            <a:latin typeface="Cambria Math" panose="02040503050406030204" pitchFamily="18" charset="0"/>
                          </a:rPr>
                        </m:ctrlPr>
                      </m:sSubPr>
                      <m:e>
                        <m:r>
                          <a:rPr lang="en-CA" sz="2000" b="1" i="1" noProof="0" smtClean="0">
                            <a:latin typeface="Cambria Math"/>
                          </a:rPr>
                          <m:t>;   </m:t>
                        </m:r>
                        <m:r>
                          <a:rPr lang="en-CA" sz="2000" b="1" i="1" noProof="0" smtClean="0">
                            <a:latin typeface="Cambria Math"/>
                          </a:rPr>
                          <m:t>𝒛</m:t>
                        </m:r>
                      </m:e>
                      <m:sub>
                        <m:r>
                          <a:rPr lang="en-CA" sz="2000" b="0" i="1" noProof="0" smtClean="0">
                            <a:latin typeface="Cambria Math"/>
                          </a:rPr>
                          <m:t>𝑝𝑟𝑜𝑑</m:t>
                        </m:r>
                      </m:sub>
                    </m:sSub>
                    <m:r>
                      <a:rPr lang="en-CA" sz="2000" b="0" i="1" noProof="0" smtClean="0">
                        <a:latin typeface="Cambria Math"/>
                      </a:rPr>
                      <m:t>=</m:t>
                    </m:r>
                    <m:sSub>
                      <m:sSubPr>
                        <m:ctrlPr>
                          <a:rPr lang="en-CA" sz="2000" b="0" i="1" noProof="0" smtClean="0">
                            <a:latin typeface="Cambria Math" panose="02040503050406030204" pitchFamily="18" charset="0"/>
                          </a:rPr>
                        </m:ctrlPr>
                      </m:sSubPr>
                      <m:e>
                        <m:r>
                          <a:rPr lang="en-CA" sz="2000" b="1" i="1" noProof="0" smtClean="0">
                            <a:latin typeface="Cambria Math"/>
                          </a:rPr>
                          <m:t>𝒛</m:t>
                        </m:r>
                      </m:e>
                      <m:sub>
                        <m:r>
                          <a:rPr lang="en-CA" sz="2000" b="0" i="1" noProof="0" smtClean="0">
                            <a:latin typeface="Cambria Math"/>
                          </a:rPr>
                          <m:t>1</m:t>
                        </m:r>
                      </m:sub>
                    </m:sSub>
                    <m:sSub>
                      <m:sSubPr>
                        <m:ctrlPr>
                          <a:rPr lang="en-CA" sz="2000" b="0" i="1" noProof="0" smtClean="0">
                            <a:latin typeface="Cambria Math" panose="02040503050406030204" pitchFamily="18" charset="0"/>
                          </a:rPr>
                        </m:ctrlPr>
                      </m:sSubPr>
                      <m:e>
                        <m:r>
                          <a:rPr lang="en-CA" sz="2000" b="1" i="1" noProof="0" smtClean="0">
                            <a:latin typeface="Cambria Math"/>
                          </a:rPr>
                          <m:t>𝒛</m:t>
                        </m:r>
                      </m:e>
                      <m:sub>
                        <m:r>
                          <a:rPr lang="en-CA" sz="2000" b="0" i="1" noProof="0" smtClean="0">
                            <a:latin typeface="Cambria Math"/>
                          </a:rPr>
                          <m:t>2</m:t>
                        </m:r>
                      </m:sub>
                    </m:sSub>
                  </m:oMath>
                </a14:m>
                <a:endParaRPr lang="en-CA" sz="2000" b="0" i="1" noProof="0" dirty="0" smtClean="0">
                  <a:latin typeface="Cambria Math"/>
                </a:endParaRPr>
              </a:p>
              <a:p>
                <a:pPr marL="0" indent="0"/>
                <a:endParaRPr lang="en-CA" sz="2000" b="0" i="1" noProof="0" dirty="0" smtClean="0">
                  <a:latin typeface="Cambria Math"/>
                </a:endParaRPr>
              </a:p>
              <a:p>
                <a:pPr marL="0" indent="0"/>
                <a:r>
                  <a:rPr lang="en-CA" sz="2000" b="0" noProof="0" dirty="0" smtClean="0"/>
                  <a:t>		</a:t>
                </a:r>
                <a14:m>
                  <m:oMath xmlns:m="http://schemas.openxmlformats.org/officeDocument/2006/math">
                    <m:r>
                      <a:rPr lang="en-CA" sz="2000" b="0" i="1" noProof="0" smtClean="0">
                        <a:latin typeface="Cambria Math"/>
                      </a:rPr>
                      <m:t>=</m:t>
                    </m:r>
                    <m:d>
                      <m:dPr>
                        <m:ctrlPr>
                          <a:rPr lang="en-CA" sz="2000" b="0" i="1" noProof="0" smtClean="0">
                            <a:latin typeface="Cambria Math" panose="02040503050406030204" pitchFamily="18" charset="0"/>
                          </a:rPr>
                        </m:ctrlPr>
                      </m:dPr>
                      <m:e>
                        <m:sSub>
                          <m:sSubPr>
                            <m:ctrlPr>
                              <a:rPr lang="en-CA" sz="2000" b="0" i="1" noProof="0" smtClean="0">
                                <a:latin typeface="Cambria Math" panose="02040503050406030204" pitchFamily="18" charset="0"/>
                              </a:rPr>
                            </m:ctrlPr>
                          </m:sSubPr>
                          <m:e>
                            <m:r>
                              <a:rPr lang="en-CA" sz="2000" b="0" i="1" noProof="0" smtClean="0">
                                <a:latin typeface="Cambria Math"/>
                              </a:rPr>
                              <m:t>𝑟</m:t>
                            </m:r>
                          </m:e>
                          <m:sub>
                            <m:r>
                              <a:rPr lang="en-CA" sz="2000" b="0" i="1" noProof="0" smtClean="0">
                                <a:latin typeface="Cambria Math"/>
                              </a:rPr>
                              <m:t>1</m:t>
                            </m:r>
                          </m:sub>
                        </m:sSub>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sSub>
                              <m:sSubPr>
                                <m:ctrlPr>
                                  <a:rPr lang="en-CA" sz="2000" i="1" noProof="0">
                                    <a:latin typeface="Cambria Math" panose="02040503050406030204" pitchFamily="18" charset="0"/>
                                    <a:ea typeface="Cambria Math"/>
                                  </a:rPr>
                                </m:ctrlPr>
                              </m:sSubPr>
                              <m:e>
                                <m:r>
                                  <a:rPr lang="en-CA" sz="2000" i="1" noProof="0">
                                    <a:latin typeface="Cambria Math"/>
                                    <a:ea typeface="Cambria Math"/>
                                  </a:rPr>
                                  <m:t>𝜃</m:t>
                                </m:r>
                              </m:e>
                              <m:sub>
                                <m:r>
                                  <a:rPr lang="en-CA" sz="2000" i="1" noProof="0">
                                    <a:latin typeface="Cambria Math"/>
                                    <a:ea typeface="Cambria Math"/>
                                  </a:rPr>
                                  <m:t>1</m:t>
                                </m:r>
                              </m:sub>
                            </m:sSub>
                          </m:sup>
                        </m:sSup>
                      </m:e>
                    </m:d>
                    <m:d>
                      <m:dPr>
                        <m:ctrlPr>
                          <a:rPr lang="en-CA" sz="2000" b="0" i="1" noProof="0" smtClean="0">
                            <a:latin typeface="Cambria Math" panose="02040503050406030204" pitchFamily="18" charset="0"/>
                            <a:ea typeface="Cambria Math"/>
                          </a:rPr>
                        </m:ctrlPr>
                      </m:dPr>
                      <m:e>
                        <m:sSub>
                          <m:sSubPr>
                            <m:ctrlPr>
                              <a:rPr lang="en-CA" sz="2000" i="1" noProof="0">
                                <a:latin typeface="Cambria Math" panose="02040503050406030204" pitchFamily="18" charset="0"/>
                              </a:rPr>
                            </m:ctrlPr>
                          </m:sSubPr>
                          <m:e>
                            <m:r>
                              <a:rPr lang="en-CA" sz="2000" i="1" noProof="0">
                                <a:latin typeface="Cambria Math"/>
                              </a:rPr>
                              <m:t>𝑟</m:t>
                            </m:r>
                          </m:e>
                          <m:sub>
                            <m:r>
                              <a:rPr lang="en-CA" sz="2000" i="1" noProof="0">
                                <a:latin typeface="Cambria Math"/>
                              </a:rPr>
                              <m:t>2</m:t>
                            </m:r>
                          </m:sub>
                        </m:sSub>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sSub>
                              <m:sSubPr>
                                <m:ctrlPr>
                                  <a:rPr lang="en-CA" sz="2000" i="1" noProof="0">
                                    <a:latin typeface="Cambria Math" panose="02040503050406030204" pitchFamily="18" charset="0"/>
                                    <a:ea typeface="Cambria Math"/>
                                  </a:rPr>
                                </m:ctrlPr>
                              </m:sSubPr>
                              <m:e>
                                <m:r>
                                  <a:rPr lang="en-CA" sz="2000" i="1" noProof="0">
                                    <a:latin typeface="Cambria Math"/>
                                    <a:ea typeface="Cambria Math"/>
                                  </a:rPr>
                                  <m:t>𝜃</m:t>
                                </m:r>
                              </m:e>
                              <m:sub>
                                <m:r>
                                  <a:rPr lang="en-CA" sz="2000" i="1" noProof="0">
                                    <a:latin typeface="Cambria Math"/>
                                    <a:ea typeface="Cambria Math"/>
                                  </a:rPr>
                                  <m:t>2</m:t>
                                </m:r>
                              </m:sub>
                            </m:sSub>
                          </m:sup>
                        </m:sSup>
                      </m:e>
                    </m:d>
                  </m:oMath>
                </a14:m>
                <a:r>
                  <a:rPr lang="en-CA" sz="2000" i="1" noProof="0" dirty="0" smtClean="0">
                    <a:latin typeface="Cambria Math"/>
                    <a:ea typeface="Cambria Math"/>
                  </a:rPr>
                  <a:t> </a:t>
                </a:r>
                <a:r>
                  <a:rPr lang="en-CA" sz="2000" b="0" noProof="0" dirty="0" smtClean="0"/>
                  <a:t> </a:t>
                </a:r>
                <a14:m>
                  <m:oMath xmlns:m="http://schemas.openxmlformats.org/officeDocument/2006/math">
                    <m:r>
                      <a:rPr lang="en-CA" sz="2000" b="0" i="1" noProof="0" smtClean="0">
                        <a:latin typeface="Cambria Math"/>
                      </a:rPr>
                      <m:t>=</m:t>
                    </m:r>
                    <m:sSub>
                      <m:sSubPr>
                        <m:ctrlPr>
                          <a:rPr lang="en-CA" sz="2000" b="0" i="1" noProof="0" smtClean="0">
                            <a:latin typeface="Cambria Math" panose="02040503050406030204" pitchFamily="18" charset="0"/>
                          </a:rPr>
                        </m:ctrlPr>
                      </m:sSubPr>
                      <m:e>
                        <m:r>
                          <a:rPr lang="en-CA" sz="2000" b="0" i="1" noProof="0" smtClean="0">
                            <a:latin typeface="Cambria Math"/>
                          </a:rPr>
                          <m:t>𝑟</m:t>
                        </m:r>
                      </m:e>
                      <m:sub>
                        <m:r>
                          <a:rPr lang="en-CA" sz="2000" b="0" i="1" noProof="0" smtClean="0">
                            <a:latin typeface="Cambria Math"/>
                          </a:rPr>
                          <m:t>1</m:t>
                        </m:r>
                      </m:sub>
                    </m:sSub>
                    <m:sSub>
                      <m:sSubPr>
                        <m:ctrlPr>
                          <a:rPr lang="en-CA" sz="2000" b="0" i="1" noProof="0" smtClean="0">
                            <a:latin typeface="Cambria Math" panose="02040503050406030204" pitchFamily="18" charset="0"/>
                          </a:rPr>
                        </m:ctrlPr>
                      </m:sSubPr>
                      <m:e>
                        <m:r>
                          <a:rPr lang="en-CA" sz="2000" b="0" i="1" noProof="0" smtClean="0">
                            <a:latin typeface="Cambria Math"/>
                          </a:rPr>
                          <m:t>𝑟</m:t>
                        </m:r>
                      </m:e>
                      <m:sub>
                        <m:r>
                          <a:rPr lang="en-CA" sz="2000" b="0" i="1" noProof="0" smtClean="0">
                            <a:latin typeface="Cambria Math"/>
                          </a:rPr>
                          <m:t>2</m:t>
                        </m:r>
                      </m:sub>
                    </m:sSub>
                    <m:sSup>
                      <m:sSupPr>
                        <m:ctrlPr>
                          <a:rPr lang="en-CA" sz="2000" b="0" i="1" noProof="0" smtClean="0">
                            <a:latin typeface="Cambria Math" panose="02040503050406030204" pitchFamily="18" charset="0"/>
                          </a:rPr>
                        </m:ctrlPr>
                      </m:sSupPr>
                      <m:e>
                        <m:r>
                          <a:rPr lang="en-CA" sz="2000" b="0" i="1" noProof="0" smtClean="0">
                            <a:latin typeface="Cambria Math"/>
                          </a:rPr>
                          <m:t>𝑒</m:t>
                        </m:r>
                      </m:e>
                      <m:sup>
                        <m:r>
                          <a:rPr lang="en-CA" sz="2000" b="0" i="1" noProof="0" smtClean="0">
                            <a:latin typeface="Cambria Math"/>
                          </a:rPr>
                          <m:t>𝑖</m:t>
                        </m:r>
                        <m:r>
                          <a:rPr lang="en-CA" sz="2000" b="0" i="1" noProof="0" smtClean="0">
                            <a:latin typeface="Cambria Math"/>
                          </a:rPr>
                          <m:t>(</m:t>
                        </m:r>
                        <m:sSub>
                          <m:sSubPr>
                            <m:ctrlPr>
                              <a:rPr lang="en-CA" sz="2000" b="0" i="1" noProof="0" smtClean="0">
                                <a:latin typeface="Cambria Math" panose="02040503050406030204" pitchFamily="18" charset="0"/>
                                <a:ea typeface="Cambria Math"/>
                              </a:rPr>
                            </m:ctrlPr>
                          </m:sSubPr>
                          <m:e>
                            <m:r>
                              <a:rPr lang="en-CA" sz="2000" b="0" i="1" noProof="0" smtClean="0">
                                <a:latin typeface="Cambria Math"/>
                                <a:ea typeface="Cambria Math"/>
                              </a:rPr>
                              <m:t>𝜃</m:t>
                            </m:r>
                          </m:e>
                          <m:sub>
                            <m:r>
                              <a:rPr lang="en-CA" sz="2000" b="0" i="1" noProof="0" smtClean="0">
                                <a:latin typeface="Cambria Math"/>
                                <a:ea typeface="Cambria Math"/>
                              </a:rPr>
                              <m:t>1</m:t>
                            </m:r>
                          </m:sub>
                        </m:sSub>
                        <m:r>
                          <a:rPr lang="en-CA" sz="2000" b="0" i="1" noProof="0" smtClean="0">
                            <a:latin typeface="Cambria Math"/>
                            <a:ea typeface="Cambria Math"/>
                          </a:rPr>
                          <m:t>+</m:t>
                        </m:r>
                        <m:sSub>
                          <m:sSubPr>
                            <m:ctrlPr>
                              <a:rPr lang="en-CA" sz="2000" b="0" i="1" noProof="0" smtClean="0">
                                <a:latin typeface="Cambria Math" panose="02040503050406030204" pitchFamily="18" charset="0"/>
                                <a:ea typeface="Cambria Math"/>
                              </a:rPr>
                            </m:ctrlPr>
                          </m:sSubPr>
                          <m:e>
                            <m:r>
                              <a:rPr lang="en-CA" sz="2000" b="0" i="1" noProof="0" smtClean="0">
                                <a:latin typeface="Cambria Math"/>
                                <a:ea typeface="Cambria Math"/>
                              </a:rPr>
                              <m:t>𝜃</m:t>
                            </m:r>
                          </m:e>
                          <m:sub>
                            <m:r>
                              <a:rPr lang="en-CA" sz="2000" b="0" i="1" noProof="0" smtClean="0">
                                <a:latin typeface="Cambria Math"/>
                                <a:ea typeface="Cambria Math"/>
                              </a:rPr>
                              <m:t>2</m:t>
                            </m:r>
                          </m:sub>
                        </m:sSub>
                        <m:r>
                          <a:rPr lang="en-CA" sz="2000" b="0" i="1" noProof="0" smtClean="0">
                            <a:latin typeface="Cambria Math"/>
                          </a:rPr>
                          <m:t>)</m:t>
                        </m:r>
                      </m:sup>
                    </m:sSup>
                  </m:oMath>
                </a14:m>
                <a:endParaRPr lang="en-CA" sz="2000" noProof="0" dirty="0" smtClean="0"/>
              </a:p>
              <a:p>
                <a:pPr marL="0" indent="0"/>
                <a:endParaRPr lang="en-CA" noProof="0" dirty="0" smtClean="0"/>
              </a:p>
              <a:p>
                <a:pPr marL="0" indent="0"/>
                <a14:m>
                  <m:oMathPara xmlns:m="http://schemas.openxmlformats.org/officeDocument/2006/math">
                    <m:oMathParaPr>
                      <m:jc m:val="centerGroup"/>
                    </m:oMathParaPr>
                    <m:oMath xmlns:m="http://schemas.openxmlformats.org/officeDocument/2006/math">
                      <m:sSub>
                        <m:sSubPr>
                          <m:ctrlPr>
                            <a:rPr lang="en-CA" b="0" i="1" noProof="0" smtClean="0">
                              <a:latin typeface="Cambria Math" panose="02040503050406030204" pitchFamily="18" charset="0"/>
                            </a:rPr>
                          </m:ctrlPr>
                        </m:sSubPr>
                        <m:e>
                          <m:r>
                            <a:rPr lang="en-CA" b="1" i="1" noProof="0" smtClean="0">
                              <a:latin typeface="Cambria Math"/>
                            </a:rPr>
                            <m:t>𝒛</m:t>
                          </m:r>
                        </m:e>
                        <m:sub>
                          <m:r>
                            <a:rPr lang="en-CA" b="0" i="1" noProof="0" smtClean="0">
                              <a:latin typeface="Cambria Math"/>
                            </a:rPr>
                            <m:t>𝑝𝑟𝑜𝑑</m:t>
                          </m:r>
                        </m:sub>
                      </m:sSub>
                      <m:r>
                        <a:rPr lang="en-CA" b="0" i="1" noProof="0" smtClean="0">
                          <a:latin typeface="Cambria Math"/>
                        </a:rPr>
                        <m:t>=</m:t>
                      </m:r>
                      <m:sSub>
                        <m:sSubPr>
                          <m:ctrlPr>
                            <a:rPr lang="en-CA" b="0" i="1" noProof="0" smtClean="0">
                              <a:latin typeface="Cambria Math" panose="02040503050406030204" pitchFamily="18" charset="0"/>
                            </a:rPr>
                          </m:ctrlPr>
                        </m:sSubPr>
                        <m:e>
                          <m:r>
                            <a:rPr lang="en-CA" b="0" i="1" noProof="0" smtClean="0">
                              <a:latin typeface="Cambria Math"/>
                            </a:rPr>
                            <m:t>𝑥</m:t>
                          </m:r>
                        </m:e>
                        <m:sub>
                          <m:r>
                            <a:rPr lang="en-CA" b="0" i="1" noProof="0" smtClean="0">
                              <a:latin typeface="Cambria Math"/>
                            </a:rPr>
                            <m:t>1</m:t>
                          </m:r>
                        </m:sub>
                      </m:sSub>
                      <m:sSub>
                        <m:sSubPr>
                          <m:ctrlPr>
                            <a:rPr lang="en-CA" b="0" i="1" noProof="0" smtClean="0">
                              <a:latin typeface="Cambria Math" panose="02040503050406030204" pitchFamily="18" charset="0"/>
                            </a:rPr>
                          </m:ctrlPr>
                        </m:sSubPr>
                        <m:e>
                          <m:r>
                            <a:rPr lang="en-CA" b="0" i="1" noProof="0" smtClean="0">
                              <a:latin typeface="Cambria Math"/>
                            </a:rPr>
                            <m:t>𝑥</m:t>
                          </m:r>
                        </m:e>
                        <m:sub>
                          <m:r>
                            <a:rPr lang="en-CA" b="0" i="1" noProof="0" smtClean="0">
                              <a:latin typeface="Cambria Math"/>
                            </a:rPr>
                            <m:t>2</m:t>
                          </m:r>
                        </m:sub>
                      </m:sSub>
                      <m:r>
                        <a:rPr lang="en-CA" b="0" i="1" noProof="0" smtClean="0">
                          <a:latin typeface="Cambria Math"/>
                        </a:rPr>
                        <m:t>−</m:t>
                      </m:r>
                      <m:sSub>
                        <m:sSubPr>
                          <m:ctrlPr>
                            <a:rPr lang="en-CA" b="0" i="1" noProof="0" smtClean="0">
                              <a:latin typeface="Cambria Math" panose="02040503050406030204" pitchFamily="18" charset="0"/>
                            </a:rPr>
                          </m:ctrlPr>
                        </m:sSubPr>
                        <m:e>
                          <m:r>
                            <a:rPr lang="en-CA" b="0" i="1" noProof="0" smtClean="0">
                              <a:latin typeface="Cambria Math"/>
                            </a:rPr>
                            <m:t>𝑦</m:t>
                          </m:r>
                        </m:e>
                        <m:sub>
                          <m:r>
                            <a:rPr lang="en-CA" b="0" i="1" noProof="0" smtClean="0">
                              <a:latin typeface="Cambria Math"/>
                            </a:rPr>
                            <m:t>1</m:t>
                          </m:r>
                        </m:sub>
                      </m:sSub>
                      <m:sSub>
                        <m:sSubPr>
                          <m:ctrlPr>
                            <a:rPr lang="en-CA" b="0" i="1" noProof="0" smtClean="0">
                              <a:latin typeface="Cambria Math" panose="02040503050406030204" pitchFamily="18" charset="0"/>
                            </a:rPr>
                          </m:ctrlPr>
                        </m:sSubPr>
                        <m:e>
                          <m:r>
                            <a:rPr lang="en-CA" b="0" i="1" noProof="0" smtClean="0">
                              <a:latin typeface="Cambria Math"/>
                            </a:rPr>
                            <m:t>𝑦</m:t>
                          </m:r>
                        </m:e>
                        <m:sub>
                          <m:r>
                            <a:rPr lang="en-CA" b="0" i="1" noProof="0" smtClean="0">
                              <a:latin typeface="Cambria Math"/>
                            </a:rPr>
                            <m:t>2</m:t>
                          </m:r>
                        </m:sub>
                      </m:sSub>
                      <m:r>
                        <a:rPr lang="en-CA" b="0" i="1" noProof="0" smtClean="0">
                          <a:latin typeface="Cambria Math"/>
                        </a:rPr>
                        <m:t>+</m:t>
                      </m:r>
                      <m:r>
                        <a:rPr lang="en-CA" b="0" i="1" noProof="0" smtClean="0">
                          <a:latin typeface="Cambria Math"/>
                        </a:rPr>
                        <m:t>𝑖</m:t>
                      </m:r>
                      <m:r>
                        <a:rPr lang="en-CA" b="0" i="1" noProof="0" smtClean="0">
                          <a:latin typeface="Cambria Math"/>
                        </a:rPr>
                        <m:t>(</m:t>
                      </m:r>
                      <m:sSub>
                        <m:sSubPr>
                          <m:ctrlPr>
                            <a:rPr lang="en-CA" b="0" i="1" noProof="0" smtClean="0">
                              <a:latin typeface="Cambria Math" panose="02040503050406030204" pitchFamily="18" charset="0"/>
                            </a:rPr>
                          </m:ctrlPr>
                        </m:sSubPr>
                        <m:e>
                          <m:r>
                            <a:rPr lang="en-CA" b="0" i="1" noProof="0" smtClean="0">
                              <a:latin typeface="Cambria Math"/>
                            </a:rPr>
                            <m:t>𝑥</m:t>
                          </m:r>
                        </m:e>
                        <m:sub>
                          <m:r>
                            <a:rPr lang="en-CA" b="0" i="1" noProof="0" smtClean="0">
                              <a:latin typeface="Cambria Math"/>
                            </a:rPr>
                            <m:t>1</m:t>
                          </m:r>
                        </m:sub>
                      </m:sSub>
                      <m:sSub>
                        <m:sSubPr>
                          <m:ctrlPr>
                            <a:rPr lang="en-CA" b="0" i="1" noProof="0" smtClean="0">
                              <a:latin typeface="Cambria Math" panose="02040503050406030204" pitchFamily="18" charset="0"/>
                            </a:rPr>
                          </m:ctrlPr>
                        </m:sSubPr>
                        <m:e>
                          <m:r>
                            <a:rPr lang="en-CA" b="0" i="1" noProof="0" smtClean="0">
                              <a:latin typeface="Cambria Math"/>
                            </a:rPr>
                            <m:t>𝑦</m:t>
                          </m:r>
                        </m:e>
                        <m:sub>
                          <m:r>
                            <a:rPr lang="en-CA" b="0" i="1" noProof="0" smtClean="0">
                              <a:latin typeface="Cambria Math"/>
                            </a:rPr>
                            <m:t>2</m:t>
                          </m:r>
                        </m:sub>
                      </m:sSub>
                      <m:r>
                        <a:rPr lang="en-CA" b="0" i="1" noProof="0" smtClean="0">
                          <a:latin typeface="Cambria Math"/>
                        </a:rPr>
                        <m:t>+</m:t>
                      </m:r>
                      <m:sSub>
                        <m:sSubPr>
                          <m:ctrlPr>
                            <a:rPr lang="en-CA" b="0" i="1" noProof="0" smtClean="0">
                              <a:latin typeface="Cambria Math" panose="02040503050406030204" pitchFamily="18" charset="0"/>
                            </a:rPr>
                          </m:ctrlPr>
                        </m:sSubPr>
                        <m:e>
                          <m:r>
                            <a:rPr lang="en-CA" b="0" i="1" noProof="0" smtClean="0">
                              <a:latin typeface="Cambria Math"/>
                            </a:rPr>
                            <m:t>𝑥</m:t>
                          </m:r>
                        </m:e>
                        <m:sub>
                          <m:r>
                            <a:rPr lang="en-CA" b="0" i="1" noProof="0" smtClean="0">
                              <a:latin typeface="Cambria Math"/>
                            </a:rPr>
                            <m:t>2</m:t>
                          </m:r>
                        </m:sub>
                      </m:sSub>
                      <m:sSub>
                        <m:sSubPr>
                          <m:ctrlPr>
                            <a:rPr lang="en-CA" b="0" i="1" noProof="0" smtClean="0">
                              <a:latin typeface="Cambria Math" panose="02040503050406030204" pitchFamily="18" charset="0"/>
                            </a:rPr>
                          </m:ctrlPr>
                        </m:sSubPr>
                        <m:e>
                          <m:r>
                            <a:rPr lang="en-CA" b="0" i="1" noProof="0" smtClean="0">
                              <a:latin typeface="Cambria Math"/>
                            </a:rPr>
                            <m:t>𝑦</m:t>
                          </m:r>
                        </m:e>
                        <m:sub>
                          <m:r>
                            <a:rPr lang="en-CA" b="0" i="1" noProof="0" smtClean="0">
                              <a:latin typeface="Cambria Math"/>
                            </a:rPr>
                            <m:t>1</m:t>
                          </m:r>
                        </m:sub>
                      </m:sSub>
                      <m:r>
                        <a:rPr lang="en-CA" b="0" i="1" noProof="0" smtClean="0">
                          <a:latin typeface="Cambria Math"/>
                        </a:rPr>
                        <m:t>)</m:t>
                      </m:r>
                    </m:oMath>
                  </m:oMathPara>
                </a14:m>
                <a:endParaRPr lang="en-CA" noProof="0" dirty="0" smtClean="0"/>
              </a:p>
            </p:txBody>
          </p:sp>
        </mc:Choice>
        <mc:Fallback xmlns="">
          <p:sp>
            <p:nvSpPr>
              <p:cNvPr id="11266" name="Content Placeholder 1"/>
              <p:cNvSpPr>
                <a:spLocks noGrp="1" noRot="1" noChangeAspect="1" noMove="1" noResize="1" noEditPoints="1" noAdjustHandles="1" noChangeArrowheads="1" noChangeShapeType="1" noTextEdit="1"/>
              </p:cNvSpPr>
              <p:nvPr>
                <p:ph idx="1"/>
              </p:nvPr>
            </p:nvSpPr>
            <p:spPr>
              <a:xfrm>
                <a:off x="616133" y="3169920"/>
                <a:ext cx="7772400" cy="2880359"/>
              </a:xfrm>
              <a:blipFill rotWithShape="1">
                <a:blip r:embed="rId2"/>
                <a:stretch>
                  <a:fillRect l="-471" t="-1059" r="-784"/>
                </a:stretch>
              </a:blipFill>
            </p:spPr>
            <p:txBody>
              <a:bodyPr/>
              <a:lstStyle/>
              <a:p>
                <a:r>
                  <a:rPr lang="en-US">
                    <a:noFill/>
                  </a:rPr>
                  <a:t> </a:t>
                </a:r>
              </a:p>
            </p:txBody>
          </p:sp>
        </mc:Fallback>
      </mc:AlternateContent>
      <p:sp>
        <p:nvSpPr>
          <p:cNvPr id="11267" name="Title 2"/>
          <p:cNvSpPr>
            <a:spLocks noGrp="1"/>
          </p:cNvSpPr>
          <p:nvPr>
            <p:ph type="title"/>
          </p:nvPr>
        </p:nvSpPr>
        <p:spPr/>
        <p:txBody>
          <a:bodyPr/>
          <a:lstStyle/>
          <a:p>
            <a:r>
              <a:rPr lang="en-CA" noProof="0" dirty="0" smtClean="0"/>
              <a:t>Operations on Complex Numbers: Multiplication</a:t>
            </a:r>
          </a:p>
        </p:txBody>
      </p:sp>
      <mc:AlternateContent xmlns:mc="http://schemas.openxmlformats.org/markup-compatibility/2006" xmlns:a14="http://schemas.microsoft.com/office/drawing/2010/main">
        <mc:Choice Requires="a14">
          <p:sp>
            <p:nvSpPr>
              <p:cNvPr id="2" name="Rectangle 1"/>
              <p:cNvSpPr/>
              <p:nvPr/>
            </p:nvSpPr>
            <p:spPr>
              <a:xfrm>
                <a:off x="1597567" y="1677098"/>
                <a:ext cx="4001480" cy="400110"/>
              </a:xfrm>
              <a:prstGeom prst="rect">
                <a:avLst/>
              </a:prstGeom>
            </p:spPr>
            <p:txBody>
              <a:bodyPr wrap="none">
                <a:spAutoFit/>
              </a:bodyPr>
              <a:lstStyle/>
              <a:p>
                <a14:m>
                  <m:oMath xmlns:m="http://schemas.openxmlformats.org/officeDocument/2006/math">
                    <m:sSub>
                      <m:sSubPr>
                        <m:ctrlPr>
                          <a:rPr lang="en-US" sz="2000" i="1">
                            <a:latin typeface="Cambria Math" panose="02040503050406030204" pitchFamily="18" charset="0"/>
                          </a:rPr>
                        </m:ctrlPr>
                      </m:sSubPr>
                      <m:e>
                        <m:r>
                          <a:rPr lang="en-US" sz="2000" b="1" i="1">
                            <a:latin typeface="Cambria Math"/>
                          </a:rPr>
                          <m:t>𝒛</m:t>
                        </m:r>
                      </m:e>
                      <m:sub>
                        <m:r>
                          <a:rPr lang="en-US" sz="2000" i="1">
                            <a:latin typeface="Cambria Math"/>
                          </a:rPr>
                          <m:t>1</m:t>
                        </m:r>
                      </m:sub>
                    </m:sSub>
                    <m:r>
                      <a:rPr lang="en-US" sz="2000" i="1">
                        <a:latin typeface="Cambria Math"/>
                      </a:rPr>
                      <m:t>=</m:t>
                    </m:r>
                    <m:sSub>
                      <m:sSubPr>
                        <m:ctrlPr>
                          <a:rPr lang="en-US" sz="2000" i="1">
                            <a:latin typeface="Cambria Math" panose="02040503050406030204" pitchFamily="18" charset="0"/>
                          </a:rPr>
                        </m:ctrlPr>
                      </m:sSubPr>
                      <m:e>
                        <m:r>
                          <a:rPr lang="en-US" sz="2000" i="1">
                            <a:latin typeface="Cambria Math"/>
                          </a:rPr>
                          <m:t>𝑥</m:t>
                        </m:r>
                      </m:e>
                      <m:sub>
                        <m:r>
                          <a:rPr lang="en-US" sz="2000" i="1">
                            <a:latin typeface="Cambria Math"/>
                          </a:rPr>
                          <m:t>1</m:t>
                        </m:r>
                      </m:sub>
                    </m:sSub>
                    <m:r>
                      <a:rPr lang="en-US" sz="2000" i="1">
                        <a:latin typeface="Cambria Math"/>
                      </a:rPr>
                      <m:t>+</m:t>
                    </m:r>
                    <m:r>
                      <a:rPr lang="en-US" sz="2000" i="1">
                        <a:latin typeface="Cambria Math"/>
                      </a:rPr>
                      <m:t>𝑖</m:t>
                    </m:r>
                    <m:sSub>
                      <m:sSubPr>
                        <m:ctrlPr>
                          <a:rPr lang="en-US" sz="2000" i="1">
                            <a:latin typeface="Cambria Math" panose="02040503050406030204" pitchFamily="18" charset="0"/>
                          </a:rPr>
                        </m:ctrlPr>
                      </m:sSubPr>
                      <m:e>
                        <m:r>
                          <a:rPr lang="en-US" sz="2000" i="1">
                            <a:latin typeface="Cambria Math"/>
                          </a:rPr>
                          <m:t>𝑦</m:t>
                        </m:r>
                      </m:e>
                      <m:sub>
                        <m:r>
                          <a:rPr lang="en-US" sz="2000" i="1">
                            <a:latin typeface="Cambria Math"/>
                          </a:rPr>
                          <m:t>1</m:t>
                        </m:r>
                      </m:sub>
                    </m:sSub>
                  </m:oMath>
                </a14:m>
                <a:r>
                  <a:rPr lang="en-US" sz="2000" dirty="0"/>
                  <a:t>     ;</a:t>
                </a:r>
                <a:r>
                  <a:rPr lang="en-US" sz="2000" dirty="0" smtClean="0"/>
                  <a:t>     </a:t>
                </a:r>
                <a14:m>
                  <m:oMath xmlns:m="http://schemas.openxmlformats.org/officeDocument/2006/math">
                    <m:sSub>
                      <m:sSubPr>
                        <m:ctrlPr>
                          <a:rPr lang="en-US" sz="2000" i="1">
                            <a:latin typeface="Cambria Math" panose="02040503050406030204" pitchFamily="18" charset="0"/>
                          </a:rPr>
                        </m:ctrlPr>
                      </m:sSubPr>
                      <m:e>
                        <m:r>
                          <a:rPr lang="en-US" sz="2000" b="1" i="1">
                            <a:latin typeface="Cambria Math"/>
                          </a:rPr>
                          <m:t>𝒛</m:t>
                        </m:r>
                      </m:e>
                      <m:sub>
                        <m:r>
                          <a:rPr lang="en-US" sz="2000" i="1">
                            <a:latin typeface="Cambria Math"/>
                          </a:rPr>
                          <m:t>2</m:t>
                        </m:r>
                      </m:sub>
                    </m:sSub>
                    <m:r>
                      <a:rPr lang="en-US" sz="2000" i="1">
                        <a:latin typeface="Cambria Math"/>
                      </a:rPr>
                      <m:t>=</m:t>
                    </m:r>
                    <m:sSub>
                      <m:sSubPr>
                        <m:ctrlPr>
                          <a:rPr lang="en-US" sz="2000" i="1">
                            <a:latin typeface="Cambria Math" panose="02040503050406030204" pitchFamily="18" charset="0"/>
                          </a:rPr>
                        </m:ctrlPr>
                      </m:sSubPr>
                      <m:e>
                        <m:r>
                          <a:rPr lang="en-US" sz="2000" i="1">
                            <a:latin typeface="Cambria Math"/>
                          </a:rPr>
                          <m:t>𝑥</m:t>
                        </m:r>
                      </m:e>
                      <m:sub>
                        <m:r>
                          <a:rPr lang="en-US" sz="2000" i="1">
                            <a:latin typeface="Cambria Math"/>
                          </a:rPr>
                          <m:t>2</m:t>
                        </m:r>
                      </m:sub>
                    </m:sSub>
                    <m:r>
                      <a:rPr lang="en-US" sz="2000" i="1">
                        <a:latin typeface="Cambria Math"/>
                      </a:rPr>
                      <m:t>+</m:t>
                    </m:r>
                    <m:r>
                      <a:rPr lang="en-US" sz="2000" i="1">
                        <a:latin typeface="Cambria Math"/>
                      </a:rPr>
                      <m:t>𝑖</m:t>
                    </m:r>
                    <m:sSub>
                      <m:sSubPr>
                        <m:ctrlPr>
                          <a:rPr lang="en-US" sz="2000" i="1">
                            <a:latin typeface="Cambria Math" panose="02040503050406030204" pitchFamily="18" charset="0"/>
                          </a:rPr>
                        </m:ctrlPr>
                      </m:sSubPr>
                      <m:e>
                        <m:r>
                          <a:rPr lang="en-US" sz="2000" i="1">
                            <a:latin typeface="Cambria Math"/>
                          </a:rPr>
                          <m:t>𝑦</m:t>
                        </m:r>
                      </m:e>
                      <m:sub>
                        <m:r>
                          <a:rPr lang="en-US" sz="2000" i="1">
                            <a:latin typeface="Cambria Math"/>
                          </a:rPr>
                          <m:t>2</m:t>
                        </m:r>
                      </m:sub>
                    </m:sSub>
                  </m:oMath>
                </a14:m>
                <a:endParaRPr lang="en-CA" sz="2000" dirty="0"/>
              </a:p>
            </p:txBody>
          </p:sp>
        </mc:Choice>
        <mc:Fallback xmlns="">
          <p:sp>
            <p:nvSpPr>
              <p:cNvPr id="2" name="Rectangle 1"/>
              <p:cNvSpPr>
                <a:spLocks noRot="1" noChangeAspect="1" noMove="1" noResize="1" noEditPoints="1" noAdjustHandles="1" noChangeArrowheads="1" noChangeShapeType="1" noTextEdit="1"/>
              </p:cNvSpPr>
              <p:nvPr/>
            </p:nvSpPr>
            <p:spPr>
              <a:xfrm>
                <a:off x="1597567" y="1677098"/>
                <a:ext cx="4001480" cy="400110"/>
              </a:xfrm>
              <a:prstGeom prst="rect">
                <a:avLst/>
              </a:prstGeom>
              <a:blipFill rotWithShape="1">
                <a:blip r:embed="rId3"/>
                <a:stretch>
                  <a:fillRect t="-6061" b="-2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1506127" y="2125105"/>
                <a:ext cx="4572000" cy="423770"/>
              </a:xfrm>
              <a:prstGeom prst="rect">
                <a:avLst/>
              </a:prstGeom>
            </p:spPr>
            <p:txBody>
              <a:bodyPr>
                <a:spAutoFit/>
              </a:bodyPr>
              <a:lstStyle/>
              <a:p>
                <a:pPr marL="0" indent="0"/>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b="1" i="1">
                              <a:latin typeface="Cambria Math"/>
                            </a:rPr>
                            <m:t>𝒛</m:t>
                          </m:r>
                        </m:e>
                        <m:sub>
                          <m:r>
                            <a:rPr lang="en-US" sz="2000" i="1">
                              <a:latin typeface="Cambria Math"/>
                            </a:rPr>
                            <m:t>𝑝𝑟𝑜𝑑</m:t>
                          </m:r>
                        </m:sub>
                      </m:sSub>
                      <m:r>
                        <a:rPr lang="en-US" sz="2000" i="1">
                          <a:latin typeface="Cambria Math"/>
                        </a:rPr>
                        <m:t>=</m:t>
                      </m:r>
                      <m:sSub>
                        <m:sSubPr>
                          <m:ctrlPr>
                            <a:rPr lang="en-US" sz="2000" i="1">
                              <a:latin typeface="Cambria Math" panose="02040503050406030204" pitchFamily="18" charset="0"/>
                            </a:rPr>
                          </m:ctrlPr>
                        </m:sSubPr>
                        <m:e>
                          <m:r>
                            <a:rPr lang="en-US" sz="2000" i="1">
                              <a:latin typeface="Cambria Math"/>
                            </a:rPr>
                            <m:t>𝑥</m:t>
                          </m:r>
                        </m:e>
                        <m:sub>
                          <m:r>
                            <a:rPr lang="en-US" sz="2000" i="1">
                              <a:latin typeface="Cambria Math"/>
                            </a:rPr>
                            <m:t>1</m:t>
                          </m:r>
                        </m:sub>
                      </m:sSub>
                      <m:sSub>
                        <m:sSubPr>
                          <m:ctrlPr>
                            <a:rPr lang="en-US" sz="2000" i="1">
                              <a:latin typeface="Cambria Math" panose="02040503050406030204" pitchFamily="18" charset="0"/>
                            </a:rPr>
                          </m:ctrlPr>
                        </m:sSubPr>
                        <m:e>
                          <m:r>
                            <a:rPr lang="en-US" sz="2000" i="1">
                              <a:latin typeface="Cambria Math"/>
                            </a:rPr>
                            <m:t>𝑥</m:t>
                          </m:r>
                        </m:e>
                        <m:sub>
                          <m:r>
                            <a:rPr lang="en-US" sz="2000" i="1">
                              <a:latin typeface="Cambria Math"/>
                            </a:rPr>
                            <m:t>2</m:t>
                          </m:r>
                        </m:sub>
                      </m:sSub>
                      <m:r>
                        <a:rPr lang="en-US" sz="2000" i="1">
                          <a:latin typeface="Cambria Math"/>
                        </a:rPr>
                        <m:t>−</m:t>
                      </m:r>
                      <m:sSub>
                        <m:sSubPr>
                          <m:ctrlPr>
                            <a:rPr lang="en-US" sz="2000" i="1">
                              <a:latin typeface="Cambria Math" panose="02040503050406030204" pitchFamily="18" charset="0"/>
                            </a:rPr>
                          </m:ctrlPr>
                        </m:sSubPr>
                        <m:e>
                          <m:r>
                            <a:rPr lang="en-US" sz="2000" i="1">
                              <a:latin typeface="Cambria Math"/>
                            </a:rPr>
                            <m:t>𝑦</m:t>
                          </m:r>
                        </m:e>
                        <m:sub>
                          <m:r>
                            <a:rPr lang="en-US" sz="2000" i="1">
                              <a:latin typeface="Cambria Math"/>
                            </a:rPr>
                            <m:t>1</m:t>
                          </m:r>
                        </m:sub>
                      </m:sSub>
                      <m:sSub>
                        <m:sSubPr>
                          <m:ctrlPr>
                            <a:rPr lang="en-US" sz="2000" i="1">
                              <a:latin typeface="Cambria Math" panose="02040503050406030204" pitchFamily="18" charset="0"/>
                            </a:rPr>
                          </m:ctrlPr>
                        </m:sSubPr>
                        <m:e>
                          <m:r>
                            <a:rPr lang="en-US" sz="2000" i="1">
                              <a:latin typeface="Cambria Math"/>
                            </a:rPr>
                            <m:t>𝑦</m:t>
                          </m:r>
                        </m:e>
                        <m:sub>
                          <m:r>
                            <a:rPr lang="en-US" sz="2000" i="1">
                              <a:latin typeface="Cambria Math"/>
                            </a:rPr>
                            <m:t>2</m:t>
                          </m:r>
                        </m:sub>
                      </m:sSub>
                      <m:r>
                        <a:rPr lang="en-US" sz="2000" i="1">
                          <a:latin typeface="Cambria Math"/>
                        </a:rPr>
                        <m:t>+</m:t>
                      </m:r>
                      <m:r>
                        <a:rPr lang="en-US" sz="2000" i="1">
                          <a:latin typeface="Cambria Math"/>
                        </a:rPr>
                        <m:t>𝑖</m:t>
                      </m:r>
                      <m:r>
                        <a:rPr lang="en-US" sz="2000" i="1">
                          <a:latin typeface="Cambria Math"/>
                        </a:rPr>
                        <m:t>(</m:t>
                      </m:r>
                      <m:sSub>
                        <m:sSubPr>
                          <m:ctrlPr>
                            <a:rPr lang="en-US" sz="2000" i="1">
                              <a:latin typeface="Cambria Math" panose="02040503050406030204" pitchFamily="18" charset="0"/>
                            </a:rPr>
                          </m:ctrlPr>
                        </m:sSubPr>
                        <m:e>
                          <m:r>
                            <a:rPr lang="en-US" sz="2000" i="1">
                              <a:latin typeface="Cambria Math"/>
                            </a:rPr>
                            <m:t>𝑥</m:t>
                          </m:r>
                        </m:e>
                        <m:sub>
                          <m:r>
                            <a:rPr lang="en-US" sz="2000" i="1">
                              <a:latin typeface="Cambria Math"/>
                            </a:rPr>
                            <m:t>1</m:t>
                          </m:r>
                        </m:sub>
                      </m:sSub>
                      <m:sSub>
                        <m:sSubPr>
                          <m:ctrlPr>
                            <a:rPr lang="en-US" sz="2000" i="1">
                              <a:latin typeface="Cambria Math" panose="02040503050406030204" pitchFamily="18" charset="0"/>
                            </a:rPr>
                          </m:ctrlPr>
                        </m:sSubPr>
                        <m:e>
                          <m:r>
                            <a:rPr lang="en-US" sz="2000" i="1">
                              <a:latin typeface="Cambria Math"/>
                            </a:rPr>
                            <m:t>𝑦</m:t>
                          </m:r>
                        </m:e>
                        <m:sub>
                          <m:r>
                            <a:rPr lang="en-US" sz="2000" i="1">
                              <a:latin typeface="Cambria Math"/>
                            </a:rPr>
                            <m:t>2</m:t>
                          </m:r>
                        </m:sub>
                      </m:sSub>
                      <m:r>
                        <a:rPr lang="en-US" sz="2000" i="1">
                          <a:latin typeface="Cambria Math"/>
                        </a:rPr>
                        <m:t>+</m:t>
                      </m:r>
                      <m:sSub>
                        <m:sSubPr>
                          <m:ctrlPr>
                            <a:rPr lang="en-US" sz="2000" i="1">
                              <a:latin typeface="Cambria Math" panose="02040503050406030204" pitchFamily="18" charset="0"/>
                            </a:rPr>
                          </m:ctrlPr>
                        </m:sSubPr>
                        <m:e>
                          <m:r>
                            <a:rPr lang="en-US" sz="2000" i="1">
                              <a:latin typeface="Cambria Math"/>
                            </a:rPr>
                            <m:t>𝑥</m:t>
                          </m:r>
                        </m:e>
                        <m:sub>
                          <m:r>
                            <a:rPr lang="en-US" sz="2000" i="1">
                              <a:latin typeface="Cambria Math"/>
                            </a:rPr>
                            <m:t>2</m:t>
                          </m:r>
                        </m:sub>
                      </m:sSub>
                      <m:sSub>
                        <m:sSubPr>
                          <m:ctrlPr>
                            <a:rPr lang="en-US" sz="2000" i="1">
                              <a:latin typeface="Cambria Math" panose="02040503050406030204" pitchFamily="18" charset="0"/>
                            </a:rPr>
                          </m:ctrlPr>
                        </m:sSubPr>
                        <m:e>
                          <m:r>
                            <a:rPr lang="en-US" sz="2000" i="1">
                              <a:latin typeface="Cambria Math"/>
                            </a:rPr>
                            <m:t>𝑦</m:t>
                          </m:r>
                        </m:e>
                        <m:sub>
                          <m:r>
                            <a:rPr lang="en-US" sz="2000" i="1">
                              <a:latin typeface="Cambria Math"/>
                            </a:rPr>
                            <m:t>1</m:t>
                          </m:r>
                        </m:sub>
                      </m:sSub>
                      <m:r>
                        <a:rPr lang="en-US" sz="2000" i="1">
                          <a:latin typeface="Cambria Math"/>
                        </a:rPr>
                        <m:t>)</m:t>
                      </m:r>
                    </m:oMath>
                  </m:oMathPara>
                </a14:m>
                <a:endParaRPr lang="en-US" sz="2000" dirty="0"/>
              </a:p>
            </p:txBody>
          </p:sp>
        </mc:Choice>
        <mc:Fallback xmlns="">
          <p:sp>
            <p:nvSpPr>
              <p:cNvPr id="3" name="Rectangle 2"/>
              <p:cNvSpPr>
                <a:spLocks noRot="1" noChangeAspect="1" noMove="1" noResize="1" noEditPoints="1" noAdjustHandles="1" noChangeArrowheads="1" noChangeShapeType="1" noTextEdit="1"/>
              </p:cNvSpPr>
              <p:nvPr/>
            </p:nvSpPr>
            <p:spPr>
              <a:xfrm>
                <a:off x="1506127" y="2125105"/>
                <a:ext cx="4572000" cy="423770"/>
              </a:xfrm>
              <a:prstGeom prst="rect">
                <a:avLst/>
              </a:prstGeom>
              <a:blipFill rotWithShape="1">
                <a:blip r:embed="rId4"/>
                <a:stretch>
                  <a:fillRect b="-10145"/>
                </a:stretch>
              </a:blipFill>
            </p:spPr>
            <p:txBody>
              <a:bodyPr/>
              <a:lstStyle/>
              <a:p>
                <a:r>
                  <a:rPr lang="en-US">
                    <a:noFill/>
                  </a:rPr>
                  <a:t> </a:t>
                </a:r>
              </a:p>
            </p:txBody>
          </p:sp>
        </mc:Fallback>
      </mc:AlternateContent>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5" name="Rettangolo 4"/>
          <p:cNvSpPr/>
          <p:nvPr/>
        </p:nvSpPr>
        <p:spPr>
          <a:xfrm>
            <a:off x="594935" y="1173871"/>
            <a:ext cx="4083169" cy="369332"/>
          </a:xfrm>
          <a:prstGeom prst="rect">
            <a:avLst/>
          </a:prstGeom>
        </p:spPr>
        <p:txBody>
          <a:bodyPr wrap="none">
            <a:spAutoFit/>
          </a:bodyPr>
          <a:lstStyle/>
          <a:p>
            <a:pPr marL="342900" lvl="0" indent="-342900">
              <a:spcBef>
                <a:spcPct val="20000"/>
              </a:spcBef>
              <a:buClr>
                <a:srgbClr val="9E0927"/>
              </a:buClr>
              <a:buFont typeface="Wingdings" pitchFamily="2" charset="2"/>
              <a:buChar char="§"/>
            </a:pPr>
            <a:r>
              <a:rPr lang="en-US" sz="1800" kern="0" dirty="0">
                <a:solidFill>
                  <a:srgbClr val="000000"/>
                </a:solidFill>
                <a:latin typeface="Helvetica"/>
                <a:ea typeface="ＭＳ Ｐゴシック"/>
              </a:rPr>
              <a:t>Multiplication in Rectangular Form:</a:t>
            </a:r>
            <a:endParaRPr lang="en-CA" sz="1800" kern="0" dirty="0">
              <a:solidFill>
                <a:srgbClr val="000000"/>
              </a:solidFill>
              <a:latin typeface="Helvetica"/>
              <a:ea typeface="ＭＳ Ｐゴシック"/>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290" name="Content Placeholder 1"/>
              <p:cNvSpPr>
                <a:spLocks noGrp="1"/>
              </p:cNvSpPr>
              <p:nvPr>
                <p:ph idx="1"/>
              </p:nvPr>
            </p:nvSpPr>
            <p:spPr/>
            <p:txBody>
              <a:bodyPr/>
              <a:lstStyle/>
              <a:p>
                <a:pPr>
                  <a:buFont typeface="Wingdings" pitchFamily="2" charset="2"/>
                  <a:buChar char="§"/>
                </a:pPr>
                <a:r>
                  <a:rPr lang="en-CA" noProof="0" dirty="0" smtClean="0">
                    <a:solidFill>
                      <a:srgbClr val="000000"/>
                    </a:solidFill>
                    <a:latin typeface="Helvetica"/>
                    <a:ea typeface="ＭＳ Ｐゴシック"/>
                  </a:rPr>
                  <a:t>Division  in rectangular form:</a:t>
                </a:r>
              </a:p>
              <a:p>
                <a:pPr>
                  <a:buFont typeface="Wingdings" pitchFamily="2" charset="2"/>
                  <a:buChar char="§"/>
                </a:pPr>
                <a:endParaRPr lang="en-CA" sz="1600" noProof="0" dirty="0" smtClean="0"/>
              </a:p>
              <a:p>
                <a:pPr marL="0" indent="0"/>
                <a14:m>
                  <m:oMathPara xmlns:m="http://schemas.openxmlformats.org/officeDocument/2006/math">
                    <m:oMathParaPr>
                      <m:jc m:val="centerGroup"/>
                    </m:oMathParaPr>
                    <m:oMath xmlns:m="http://schemas.openxmlformats.org/officeDocument/2006/math">
                      <m:f>
                        <m:fPr>
                          <m:ctrlPr>
                            <a:rPr lang="en-CA" sz="2000" i="1" noProof="0">
                              <a:latin typeface="Cambria Math" panose="02040503050406030204" pitchFamily="18" charset="0"/>
                            </a:rPr>
                          </m:ctrlPr>
                        </m:fPr>
                        <m:num>
                          <m:sSub>
                            <m:sSubPr>
                              <m:ctrlPr>
                                <a:rPr lang="en-CA" sz="2000" i="1" noProof="0">
                                  <a:latin typeface="Cambria Math" panose="02040503050406030204" pitchFamily="18" charset="0"/>
                                </a:rPr>
                              </m:ctrlPr>
                            </m:sSubPr>
                            <m:e>
                              <m:r>
                                <a:rPr lang="en-CA" sz="2000" i="1" noProof="0">
                                  <a:latin typeface="Cambria Math"/>
                                </a:rPr>
                                <m:t>𝑧</m:t>
                              </m:r>
                            </m:e>
                            <m:sub>
                              <m:r>
                                <a:rPr lang="en-CA" sz="2000" i="1" noProof="0">
                                  <a:latin typeface="Cambria Math"/>
                                </a:rPr>
                                <m:t>1</m:t>
                              </m:r>
                            </m:sub>
                          </m:sSub>
                        </m:num>
                        <m:den>
                          <m:sSub>
                            <m:sSubPr>
                              <m:ctrlPr>
                                <a:rPr lang="en-CA" sz="2000" i="1" noProof="0">
                                  <a:latin typeface="Cambria Math" panose="02040503050406030204" pitchFamily="18" charset="0"/>
                                </a:rPr>
                              </m:ctrlPr>
                            </m:sSubPr>
                            <m:e>
                              <m:r>
                                <a:rPr lang="en-CA" sz="2000" i="1" noProof="0">
                                  <a:latin typeface="Cambria Math"/>
                                </a:rPr>
                                <m:t>𝑧</m:t>
                              </m:r>
                            </m:e>
                            <m:sub>
                              <m:r>
                                <a:rPr lang="en-CA" sz="2000" i="1" noProof="0">
                                  <a:latin typeface="Cambria Math"/>
                                </a:rPr>
                                <m:t>2</m:t>
                              </m:r>
                            </m:sub>
                          </m:sSub>
                        </m:den>
                      </m:f>
                      <m:r>
                        <a:rPr lang="en-CA" sz="2000" i="1" noProof="0">
                          <a:latin typeface="Cambria Math"/>
                        </a:rPr>
                        <m:t>=</m:t>
                      </m:r>
                      <m:f>
                        <m:fPr>
                          <m:ctrlPr>
                            <a:rPr lang="en-CA" sz="2000" i="1" noProof="0">
                              <a:latin typeface="Cambria Math" panose="02040503050406030204" pitchFamily="18" charset="0"/>
                            </a:rPr>
                          </m:ctrlPr>
                        </m:fPr>
                        <m:num>
                          <m:sSub>
                            <m:sSubPr>
                              <m:ctrlPr>
                                <a:rPr lang="en-CA" sz="2000" i="1" noProof="0">
                                  <a:latin typeface="Cambria Math" panose="02040503050406030204" pitchFamily="18" charset="0"/>
                                </a:rPr>
                              </m:ctrlPr>
                            </m:sSubPr>
                            <m:e>
                              <m:r>
                                <a:rPr lang="en-CA" sz="2000" i="1" noProof="0">
                                  <a:latin typeface="Cambria Math"/>
                                </a:rPr>
                                <m:t>𝑥</m:t>
                              </m:r>
                            </m:e>
                            <m:sub>
                              <m:r>
                                <a:rPr lang="en-CA" sz="2000" i="1" noProof="0">
                                  <a:latin typeface="Cambria Math"/>
                                </a:rPr>
                                <m:t>1</m:t>
                              </m:r>
                            </m:sub>
                          </m:sSub>
                          <m:r>
                            <a:rPr lang="en-CA" sz="2000" i="1" noProof="0">
                              <a:latin typeface="Cambria Math"/>
                            </a:rPr>
                            <m:t>+</m:t>
                          </m:r>
                          <m:r>
                            <a:rPr lang="en-CA" sz="2000" i="1" noProof="0">
                              <a:latin typeface="Cambria Math"/>
                            </a:rPr>
                            <m:t>𝑖</m:t>
                          </m:r>
                          <m:sSub>
                            <m:sSubPr>
                              <m:ctrlPr>
                                <a:rPr lang="en-CA" sz="2000" b="0" i="1" noProof="0" smtClean="0">
                                  <a:latin typeface="Cambria Math" panose="02040503050406030204" pitchFamily="18" charset="0"/>
                                </a:rPr>
                              </m:ctrlPr>
                            </m:sSubPr>
                            <m:e>
                              <m:r>
                                <a:rPr lang="en-CA" sz="2000" b="0" i="1" noProof="0" smtClean="0">
                                  <a:latin typeface="Cambria Math"/>
                                </a:rPr>
                                <m:t>𝑦</m:t>
                              </m:r>
                            </m:e>
                            <m:sub>
                              <m:r>
                                <a:rPr lang="en-CA" sz="2000" b="0" i="1" noProof="0" smtClean="0">
                                  <a:latin typeface="Cambria Math"/>
                                </a:rPr>
                                <m:t>1</m:t>
                              </m:r>
                            </m:sub>
                          </m:sSub>
                          <m:r>
                            <a:rPr lang="en-CA" sz="2000" i="1" noProof="0">
                              <a:latin typeface="Cambria Math"/>
                            </a:rPr>
                            <m:t> </m:t>
                          </m:r>
                        </m:num>
                        <m:den>
                          <m:sSub>
                            <m:sSubPr>
                              <m:ctrlPr>
                                <a:rPr lang="en-CA" sz="2000" i="1" noProof="0">
                                  <a:latin typeface="Cambria Math" panose="02040503050406030204" pitchFamily="18" charset="0"/>
                                </a:rPr>
                              </m:ctrlPr>
                            </m:sSubPr>
                            <m:e>
                              <m:r>
                                <a:rPr lang="en-CA" sz="2000" i="1" noProof="0">
                                  <a:latin typeface="Cambria Math"/>
                                </a:rPr>
                                <m:t>𝑥</m:t>
                              </m:r>
                            </m:e>
                            <m:sub>
                              <m:r>
                                <a:rPr lang="en-CA" sz="2000" i="1" noProof="0">
                                  <a:latin typeface="Cambria Math"/>
                                </a:rPr>
                                <m:t>2</m:t>
                              </m:r>
                            </m:sub>
                          </m:sSub>
                          <m:r>
                            <a:rPr lang="en-CA" sz="2000" i="1" noProof="0">
                              <a:latin typeface="Cambria Math"/>
                            </a:rPr>
                            <m:t>+</m:t>
                          </m:r>
                          <m:r>
                            <a:rPr lang="en-CA" sz="2000" i="1" noProof="0">
                              <a:latin typeface="Cambria Math"/>
                            </a:rPr>
                            <m:t>𝑖</m:t>
                          </m:r>
                          <m:sSub>
                            <m:sSubPr>
                              <m:ctrlPr>
                                <a:rPr lang="en-CA" sz="2000" i="1" noProof="0">
                                  <a:latin typeface="Cambria Math" panose="02040503050406030204" pitchFamily="18" charset="0"/>
                                </a:rPr>
                              </m:ctrlPr>
                            </m:sSubPr>
                            <m:e>
                              <m:r>
                                <a:rPr lang="en-CA" sz="2000" i="1" noProof="0">
                                  <a:latin typeface="Cambria Math"/>
                                </a:rPr>
                                <m:t>𝑦</m:t>
                              </m:r>
                            </m:e>
                            <m:sub>
                              <m:r>
                                <a:rPr lang="en-CA" sz="2000" i="1" noProof="0">
                                  <a:latin typeface="Cambria Math"/>
                                </a:rPr>
                                <m:t>2</m:t>
                              </m:r>
                            </m:sub>
                          </m:sSub>
                        </m:den>
                      </m:f>
                      <m:r>
                        <a:rPr lang="en-CA" sz="2000" i="1" noProof="0">
                          <a:latin typeface="Cambria Math"/>
                        </a:rPr>
                        <m:t>=</m:t>
                      </m:r>
                      <m:f>
                        <m:fPr>
                          <m:ctrlPr>
                            <a:rPr lang="en-CA" sz="2000" i="1" noProof="0">
                              <a:latin typeface="Cambria Math" panose="02040503050406030204" pitchFamily="18" charset="0"/>
                            </a:rPr>
                          </m:ctrlPr>
                        </m:fPr>
                        <m:num>
                          <m:sSub>
                            <m:sSubPr>
                              <m:ctrlPr>
                                <a:rPr lang="en-CA" sz="2000" i="1" noProof="0">
                                  <a:latin typeface="Cambria Math" panose="02040503050406030204" pitchFamily="18" charset="0"/>
                                </a:rPr>
                              </m:ctrlPr>
                            </m:sSubPr>
                            <m:e>
                              <m:r>
                                <a:rPr lang="en-CA" sz="2000" i="1" noProof="0">
                                  <a:latin typeface="Cambria Math"/>
                                </a:rPr>
                                <m:t>𝑧</m:t>
                              </m:r>
                            </m:e>
                            <m:sub>
                              <m:r>
                                <a:rPr lang="en-CA" sz="2000" i="1" noProof="0">
                                  <a:latin typeface="Cambria Math"/>
                                </a:rPr>
                                <m:t>1</m:t>
                              </m:r>
                            </m:sub>
                          </m:sSub>
                          <m:sSub>
                            <m:sSubPr>
                              <m:ctrlPr>
                                <a:rPr lang="en-CA" sz="2000" i="1" noProof="0">
                                  <a:latin typeface="Cambria Math" panose="02040503050406030204" pitchFamily="18" charset="0"/>
                                </a:rPr>
                              </m:ctrlPr>
                            </m:sSubPr>
                            <m:e>
                              <m:acc>
                                <m:accPr>
                                  <m:chr m:val="̅"/>
                                  <m:ctrlPr>
                                    <a:rPr lang="en-CA" sz="2000" i="1" noProof="0">
                                      <a:latin typeface="Cambria Math" panose="02040503050406030204" pitchFamily="18" charset="0"/>
                                    </a:rPr>
                                  </m:ctrlPr>
                                </m:accPr>
                                <m:e>
                                  <m:r>
                                    <a:rPr lang="en-CA" sz="2000" i="1" noProof="0">
                                      <a:latin typeface="Cambria Math"/>
                                    </a:rPr>
                                    <m:t>𝑧</m:t>
                                  </m:r>
                                </m:e>
                              </m:acc>
                            </m:e>
                            <m:sub>
                              <m:r>
                                <a:rPr lang="en-CA" sz="2000" i="1" noProof="0">
                                  <a:latin typeface="Cambria Math"/>
                                </a:rPr>
                                <m:t>2</m:t>
                              </m:r>
                            </m:sub>
                          </m:sSub>
                        </m:num>
                        <m:den>
                          <m:sSub>
                            <m:sSubPr>
                              <m:ctrlPr>
                                <a:rPr lang="en-CA" sz="2000" i="1" noProof="0">
                                  <a:latin typeface="Cambria Math" panose="02040503050406030204" pitchFamily="18" charset="0"/>
                                </a:rPr>
                              </m:ctrlPr>
                            </m:sSubPr>
                            <m:e>
                              <m:r>
                                <a:rPr lang="en-CA" sz="2000" i="1" noProof="0">
                                  <a:latin typeface="Cambria Math"/>
                                </a:rPr>
                                <m:t>𝑧</m:t>
                              </m:r>
                            </m:e>
                            <m:sub>
                              <m:r>
                                <a:rPr lang="en-CA" sz="2000" i="1" noProof="0">
                                  <a:latin typeface="Cambria Math"/>
                                </a:rPr>
                                <m:t>2</m:t>
                              </m:r>
                            </m:sub>
                          </m:sSub>
                          <m:sSub>
                            <m:sSubPr>
                              <m:ctrlPr>
                                <a:rPr lang="en-CA" sz="2000" i="1" noProof="0">
                                  <a:latin typeface="Cambria Math" panose="02040503050406030204" pitchFamily="18" charset="0"/>
                                </a:rPr>
                              </m:ctrlPr>
                            </m:sSubPr>
                            <m:e>
                              <m:acc>
                                <m:accPr>
                                  <m:chr m:val="̅"/>
                                  <m:ctrlPr>
                                    <a:rPr lang="en-CA" sz="2000" i="1" noProof="0">
                                      <a:latin typeface="Cambria Math" panose="02040503050406030204" pitchFamily="18" charset="0"/>
                                    </a:rPr>
                                  </m:ctrlPr>
                                </m:accPr>
                                <m:e>
                                  <m:r>
                                    <a:rPr lang="en-CA" sz="2000" i="1" noProof="0">
                                      <a:latin typeface="Cambria Math"/>
                                    </a:rPr>
                                    <m:t>𝑧</m:t>
                                  </m:r>
                                </m:e>
                              </m:acc>
                            </m:e>
                            <m:sub>
                              <m:r>
                                <a:rPr lang="en-CA" sz="2000" i="1" noProof="0">
                                  <a:latin typeface="Cambria Math"/>
                                </a:rPr>
                                <m:t>2</m:t>
                              </m:r>
                            </m:sub>
                          </m:sSub>
                        </m:den>
                      </m:f>
                      <m:r>
                        <a:rPr lang="en-CA" sz="2000" i="1" noProof="0">
                          <a:latin typeface="Cambria Math"/>
                        </a:rPr>
                        <m:t>=</m:t>
                      </m:r>
                      <m:f>
                        <m:fPr>
                          <m:ctrlPr>
                            <a:rPr lang="en-CA" sz="2000" i="1" noProof="0">
                              <a:latin typeface="Cambria Math" panose="02040503050406030204" pitchFamily="18" charset="0"/>
                            </a:rPr>
                          </m:ctrlPr>
                        </m:fPr>
                        <m:num>
                          <m:sSub>
                            <m:sSubPr>
                              <m:ctrlPr>
                                <a:rPr lang="en-CA" sz="2000" i="1" noProof="0">
                                  <a:latin typeface="Cambria Math" panose="02040503050406030204" pitchFamily="18" charset="0"/>
                                </a:rPr>
                              </m:ctrlPr>
                            </m:sSubPr>
                            <m:e>
                              <m:r>
                                <a:rPr lang="en-CA" sz="2000" i="1" noProof="0">
                                  <a:latin typeface="Cambria Math"/>
                                </a:rPr>
                                <m:t>𝑥</m:t>
                              </m:r>
                            </m:e>
                            <m:sub>
                              <m:r>
                                <a:rPr lang="en-CA" sz="2000" i="1" noProof="0">
                                  <a:latin typeface="Cambria Math"/>
                                </a:rPr>
                                <m:t>1</m:t>
                              </m:r>
                            </m:sub>
                          </m:sSub>
                          <m:sSub>
                            <m:sSubPr>
                              <m:ctrlPr>
                                <a:rPr lang="en-CA" sz="2000" i="1" noProof="0">
                                  <a:latin typeface="Cambria Math" panose="02040503050406030204" pitchFamily="18" charset="0"/>
                                </a:rPr>
                              </m:ctrlPr>
                            </m:sSubPr>
                            <m:e>
                              <m:r>
                                <a:rPr lang="en-CA" sz="2000" i="1" noProof="0">
                                  <a:latin typeface="Cambria Math"/>
                                </a:rPr>
                                <m:t>𝑥</m:t>
                              </m:r>
                            </m:e>
                            <m:sub>
                              <m:r>
                                <a:rPr lang="en-CA" sz="2000" i="1" noProof="0">
                                  <a:latin typeface="Cambria Math"/>
                                </a:rPr>
                                <m:t>2</m:t>
                              </m:r>
                            </m:sub>
                          </m:sSub>
                          <m:r>
                            <a:rPr lang="en-CA" sz="2000" i="1" noProof="0">
                              <a:latin typeface="Cambria Math"/>
                            </a:rPr>
                            <m:t>+</m:t>
                          </m:r>
                          <m:sSub>
                            <m:sSubPr>
                              <m:ctrlPr>
                                <a:rPr lang="en-CA" sz="2000" i="1" noProof="0">
                                  <a:latin typeface="Cambria Math" panose="02040503050406030204" pitchFamily="18" charset="0"/>
                                </a:rPr>
                              </m:ctrlPr>
                            </m:sSubPr>
                            <m:e>
                              <m:r>
                                <a:rPr lang="en-CA" sz="2000" i="1" noProof="0">
                                  <a:latin typeface="Cambria Math"/>
                                </a:rPr>
                                <m:t>𝑦</m:t>
                              </m:r>
                            </m:e>
                            <m:sub>
                              <m:r>
                                <a:rPr lang="en-CA" sz="2000" i="1" noProof="0">
                                  <a:latin typeface="Cambria Math"/>
                                </a:rPr>
                                <m:t>1</m:t>
                              </m:r>
                              <m:sSub>
                                <m:sSubPr>
                                  <m:ctrlPr>
                                    <a:rPr lang="en-CA" sz="2000" i="1" noProof="0">
                                      <a:latin typeface="Cambria Math" panose="02040503050406030204" pitchFamily="18" charset="0"/>
                                    </a:rPr>
                                  </m:ctrlPr>
                                </m:sSubPr>
                                <m:e>
                                  <m:r>
                                    <a:rPr lang="en-CA" sz="2000" i="1" noProof="0">
                                      <a:latin typeface="Cambria Math"/>
                                    </a:rPr>
                                    <m:t>𝑦</m:t>
                                  </m:r>
                                </m:e>
                                <m:sub>
                                  <m:r>
                                    <a:rPr lang="en-CA" sz="2000" i="1" noProof="0">
                                      <a:latin typeface="Cambria Math"/>
                                    </a:rPr>
                                    <m:t>2</m:t>
                                  </m:r>
                                </m:sub>
                              </m:sSub>
                            </m:sub>
                          </m:sSub>
                          <m:r>
                            <a:rPr lang="en-CA" sz="2000" i="1" noProof="0">
                              <a:latin typeface="Cambria Math"/>
                            </a:rPr>
                            <m:t>+</m:t>
                          </m:r>
                          <m:r>
                            <a:rPr lang="en-CA" sz="2000" i="1" noProof="0">
                              <a:latin typeface="Cambria Math"/>
                            </a:rPr>
                            <m:t>𝑖</m:t>
                          </m:r>
                          <m:r>
                            <a:rPr lang="en-CA" sz="2000" i="1" noProof="0">
                              <a:latin typeface="Cambria Math"/>
                            </a:rPr>
                            <m:t>(</m:t>
                          </m:r>
                          <m:sSub>
                            <m:sSubPr>
                              <m:ctrlPr>
                                <a:rPr lang="en-CA" sz="2000" i="1" noProof="0">
                                  <a:latin typeface="Cambria Math" panose="02040503050406030204" pitchFamily="18" charset="0"/>
                                </a:rPr>
                              </m:ctrlPr>
                            </m:sSubPr>
                            <m:e>
                              <m:r>
                                <a:rPr lang="en-CA" sz="2000" i="1" noProof="0">
                                  <a:latin typeface="Cambria Math"/>
                                </a:rPr>
                                <m:t>𝑥</m:t>
                              </m:r>
                            </m:e>
                            <m:sub>
                              <m:r>
                                <a:rPr lang="en-CA" sz="2000" i="1" noProof="0">
                                  <a:latin typeface="Cambria Math"/>
                                </a:rPr>
                                <m:t>2</m:t>
                              </m:r>
                            </m:sub>
                          </m:sSub>
                          <m:sSub>
                            <m:sSubPr>
                              <m:ctrlPr>
                                <a:rPr lang="en-CA" sz="2000" i="1" noProof="0">
                                  <a:latin typeface="Cambria Math" panose="02040503050406030204" pitchFamily="18" charset="0"/>
                                </a:rPr>
                              </m:ctrlPr>
                            </m:sSubPr>
                            <m:e>
                              <m:r>
                                <a:rPr lang="en-CA" sz="2000" i="1" noProof="0">
                                  <a:latin typeface="Cambria Math"/>
                                </a:rPr>
                                <m:t>𝑦</m:t>
                              </m:r>
                            </m:e>
                            <m:sub>
                              <m:r>
                                <a:rPr lang="en-CA" sz="2000" i="1" noProof="0">
                                  <a:latin typeface="Cambria Math"/>
                                </a:rPr>
                                <m:t>1</m:t>
                              </m:r>
                            </m:sub>
                          </m:sSub>
                          <m:r>
                            <a:rPr lang="en-CA" sz="2000" i="1" noProof="0">
                              <a:latin typeface="Cambria Math"/>
                            </a:rPr>
                            <m:t>−</m:t>
                          </m:r>
                          <m:sSub>
                            <m:sSubPr>
                              <m:ctrlPr>
                                <a:rPr lang="en-CA" sz="2000" i="1" noProof="0">
                                  <a:latin typeface="Cambria Math" panose="02040503050406030204" pitchFamily="18" charset="0"/>
                                </a:rPr>
                              </m:ctrlPr>
                            </m:sSubPr>
                            <m:e>
                              <m:r>
                                <a:rPr lang="en-CA" sz="2000" i="1" noProof="0">
                                  <a:latin typeface="Cambria Math"/>
                                </a:rPr>
                                <m:t>𝑥</m:t>
                              </m:r>
                            </m:e>
                            <m:sub>
                              <m:r>
                                <a:rPr lang="en-CA" sz="2000" i="1" noProof="0">
                                  <a:latin typeface="Cambria Math"/>
                                </a:rPr>
                                <m:t>1</m:t>
                              </m:r>
                            </m:sub>
                          </m:sSub>
                          <m:sSub>
                            <m:sSubPr>
                              <m:ctrlPr>
                                <a:rPr lang="en-CA" sz="2000" i="1" noProof="0">
                                  <a:latin typeface="Cambria Math" panose="02040503050406030204" pitchFamily="18" charset="0"/>
                                </a:rPr>
                              </m:ctrlPr>
                            </m:sSubPr>
                            <m:e>
                              <m:r>
                                <a:rPr lang="en-CA" sz="2000" i="1" noProof="0">
                                  <a:latin typeface="Cambria Math"/>
                                </a:rPr>
                                <m:t>𝑦</m:t>
                              </m:r>
                            </m:e>
                            <m:sub>
                              <m:r>
                                <a:rPr lang="en-CA" sz="2000" i="1" noProof="0">
                                  <a:latin typeface="Cambria Math"/>
                                </a:rPr>
                                <m:t>2</m:t>
                              </m:r>
                            </m:sub>
                          </m:sSub>
                          <m:r>
                            <a:rPr lang="en-CA" sz="2000" i="1" noProof="0">
                              <a:latin typeface="Cambria Math"/>
                            </a:rPr>
                            <m:t>)</m:t>
                          </m:r>
                        </m:num>
                        <m:den>
                          <m:sSubSup>
                            <m:sSubSupPr>
                              <m:ctrlPr>
                                <a:rPr lang="en-CA" sz="2000" i="1" noProof="0">
                                  <a:latin typeface="Cambria Math" panose="02040503050406030204" pitchFamily="18" charset="0"/>
                                </a:rPr>
                              </m:ctrlPr>
                            </m:sSubSupPr>
                            <m:e>
                              <m:r>
                                <a:rPr lang="en-CA" sz="2000" i="1" noProof="0">
                                  <a:latin typeface="Cambria Math"/>
                                </a:rPr>
                                <m:t>𝑥</m:t>
                              </m:r>
                            </m:e>
                            <m:sub>
                              <m:r>
                                <a:rPr lang="en-CA" sz="2000" i="1" noProof="0">
                                  <a:latin typeface="Cambria Math"/>
                                </a:rPr>
                                <m:t>2</m:t>
                              </m:r>
                            </m:sub>
                            <m:sup>
                              <m:r>
                                <a:rPr lang="en-CA" sz="2000" i="1" noProof="0">
                                  <a:latin typeface="Cambria Math"/>
                                </a:rPr>
                                <m:t>2</m:t>
                              </m:r>
                            </m:sup>
                          </m:sSubSup>
                          <m:r>
                            <a:rPr lang="en-CA" sz="2000" i="1" noProof="0">
                              <a:latin typeface="Cambria Math"/>
                            </a:rPr>
                            <m:t>+</m:t>
                          </m:r>
                          <m:sSubSup>
                            <m:sSubSupPr>
                              <m:ctrlPr>
                                <a:rPr lang="en-CA" sz="2000" i="1" noProof="0">
                                  <a:latin typeface="Cambria Math" panose="02040503050406030204" pitchFamily="18" charset="0"/>
                                </a:rPr>
                              </m:ctrlPr>
                            </m:sSubSupPr>
                            <m:e>
                              <m:r>
                                <a:rPr lang="en-CA" sz="2000" i="1" noProof="0">
                                  <a:latin typeface="Cambria Math"/>
                                </a:rPr>
                                <m:t>𝑦</m:t>
                              </m:r>
                            </m:e>
                            <m:sub>
                              <m:r>
                                <a:rPr lang="en-CA" sz="2000" i="1" noProof="0">
                                  <a:latin typeface="Cambria Math"/>
                                </a:rPr>
                                <m:t>2</m:t>
                              </m:r>
                            </m:sub>
                            <m:sup>
                              <m:r>
                                <a:rPr lang="en-CA" sz="2000" i="1" noProof="0">
                                  <a:latin typeface="Cambria Math"/>
                                </a:rPr>
                                <m:t>2</m:t>
                              </m:r>
                            </m:sup>
                          </m:sSubSup>
                        </m:den>
                      </m:f>
                    </m:oMath>
                  </m:oMathPara>
                </a14:m>
                <a:endParaRPr lang="en-CA" sz="2000" noProof="0" dirty="0" smtClean="0"/>
              </a:p>
              <a:p>
                <a:pPr>
                  <a:buFont typeface="Wingdings" pitchFamily="2" charset="2"/>
                  <a:buChar char="§"/>
                </a:pPr>
                <a:endParaRPr lang="en-CA" sz="1600" noProof="0" dirty="0" smtClean="0"/>
              </a:p>
              <a:p>
                <a:pPr marL="0" indent="0"/>
                <a:endParaRPr lang="en-CA" sz="1600" noProof="0" dirty="0" smtClean="0"/>
              </a:p>
              <a:p>
                <a:pPr marL="0" indent="0"/>
                <a:endParaRPr lang="en-CA" sz="1600" noProof="0" dirty="0" smtClean="0"/>
              </a:p>
              <a:p>
                <a:pPr marL="285750" indent="-285750">
                  <a:buFont typeface="Arial" panose="020B0604020202020204" pitchFamily="34" charset="0"/>
                  <a:buChar char="•"/>
                </a:pPr>
                <a:r>
                  <a:rPr lang="en-CA" sz="1600" noProof="0" dirty="0"/>
                  <a:t> </a:t>
                </a:r>
                <a:r>
                  <a:rPr lang="en-CA" sz="1600" noProof="0" dirty="0" smtClean="0"/>
                  <a:t>Again, this operation is not suited to the rectangular form, where it can be costly or cumbersome. If we move to the polar representation</a:t>
                </a:r>
              </a:p>
              <a:p>
                <a:pPr marL="0" lvl="0" indent="0">
                  <a:buClr>
                    <a:srgbClr val="9E0927"/>
                  </a:buClr>
                </a:pPr>
                <a:r>
                  <a:rPr lang="en-CA" sz="1600" noProof="0" dirty="0" smtClean="0"/>
                  <a:t>      </a:t>
                </a:r>
                <a:r>
                  <a:rPr lang="en-CA" noProof="0" dirty="0" smtClean="0">
                    <a:solidFill>
                      <a:srgbClr val="000000"/>
                    </a:solidFill>
                  </a:rPr>
                  <a:t> </a:t>
                </a:r>
                <a14:m>
                  <m:oMath xmlns:m="http://schemas.openxmlformats.org/officeDocument/2006/math">
                    <m:sSub>
                      <m:sSubPr>
                        <m:ctrlPr>
                          <a:rPr lang="en-CA" sz="2000" i="1" noProof="0">
                            <a:solidFill>
                              <a:srgbClr val="000000"/>
                            </a:solidFill>
                            <a:latin typeface="Cambria Math" panose="02040503050406030204" pitchFamily="18" charset="0"/>
                          </a:rPr>
                        </m:ctrlPr>
                      </m:sSubPr>
                      <m:e>
                        <m:r>
                          <a:rPr lang="en-CA" sz="2000" b="1" i="1" noProof="0">
                            <a:solidFill>
                              <a:srgbClr val="000000"/>
                            </a:solidFill>
                            <a:latin typeface="Cambria Math"/>
                          </a:rPr>
                          <m:t>𝒛</m:t>
                        </m:r>
                      </m:e>
                      <m:sub>
                        <m:r>
                          <a:rPr lang="en-CA" sz="2000" i="1" noProof="0">
                            <a:solidFill>
                              <a:srgbClr val="000000"/>
                            </a:solidFill>
                            <a:latin typeface="Cambria Math"/>
                          </a:rPr>
                          <m:t>1</m:t>
                        </m:r>
                      </m:sub>
                    </m:sSub>
                    <m:r>
                      <a:rPr lang="en-CA" sz="2000" i="1" noProof="0">
                        <a:solidFill>
                          <a:srgbClr val="000000"/>
                        </a:solidFill>
                        <a:latin typeface="Cambria Math"/>
                      </a:rPr>
                      <m:t>=</m:t>
                    </m:r>
                    <m:sSub>
                      <m:sSubPr>
                        <m:ctrlPr>
                          <a:rPr lang="en-CA" sz="2000" i="1" noProof="0">
                            <a:solidFill>
                              <a:srgbClr val="000000"/>
                            </a:solidFill>
                            <a:latin typeface="Cambria Math" panose="02040503050406030204" pitchFamily="18" charset="0"/>
                          </a:rPr>
                        </m:ctrlPr>
                      </m:sSubPr>
                      <m:e>
                        <m:r>
                          <a:rPr lang="en-CA" sz="2000" i="1" noProof="0">
                            <a:solidFill>
                              <a:srgbClr val="000000"/>
                            </a:solidFill>
                            <a:latin typeface="Cambria Math"/>
                          </a:rPr>
                          <m:t>𝑟</m:t>
                        </m:r>
                      </m:e>
                      <m:sub>
                        <m:r>
                          <a:rPr lang="en-CA" sz="2000" i="1" noProof="0">
                            <a:solidFill>
                              <a:srgbClr val="000000"/>
                            </a:solidFill>
                            <a:latin typeface="Cambria Math"/>
                          </a:rPr>
                          <m:t>1</m:t>
                        </m:r>
                      </m:sub>
                    </m:sSub>
                    <m:sSup>
                      <m:sSupPr>
                        <m:ctrlPr>
                          <a:rPr lang="en-CA" sz="2000" i="1" noProof="0">
                            <a:solidFill>
                              <a:srgbClr val="000000"/>
                            </a:solidFill>
                            <a:latin typeface="Cambria Math" panose="02040503050406030204" pitchFamily="18" charset="0"/>
                          </a:rPr>
                        </m:ctrlPr>
                      </m:sSupPr>
                      <m:e>
                        <m:r>
                          <a:rPr lang="en-CA" sz="2000" i="1" noProof="0">
                            <a:solidFill>
                              <a:srgbClr val="000000"/>
                            </a:solidFill>
                            <a:latin typeface="Cambria Math"/>
                          </a:rPr>
                          <m:t>𝑒</m:t>
                        </m:r>
                      </m:e>
                      <m:sup>
                        <m:r>
                          <a:rPr lang="en-CA" sz="2000" i="1" noProof="0">
                            <a:solidFill>
                              <a:srgbClr val="000000"/>
                            </a:solidFill>
                            <a:latin typeface="Cambria Math"/>
                          </a:rPr>
                          <m:t>𝑖</m:t>
                        </m:r>
                        <m:sSub>
                          <m:sSubPr>
                            <m:ctrlPr>
                              <a:rPr lang="en-CA" sz="2000" i="1" noProof="0">
                                <a:solidFill>
                                  <a:srgbClr val="000000"/>
                                </a:solidFill>
                                <a:latin typeface="Cambria Math" panose="02040503050406030204" pitchFamily="18" charset="0"/>
                                <a:ea typeface="Cambria Math"/>
                              </a:rPr>
                            </m:ctrlPr>
                          </m:sSubPr>
                          <m:e>
                            <m:r>
                              <a:rPr lang="en-CA" sz="2000" i="1" noProof="0">
                                <a:solidFill>
                                  <a:srgbClr val="000000"/>
                                </a:solidFill>
                                <a:latin typeface="Cambria Math"/>
                                <a:ea typeface="Cambria Math"/>
                              </a:rPr>
                              <m:t>𝜃</m:t>
                            </m:r>
                          </m:e>
                          <m:sub>
                            <m:r>
                              <a:rPr lang="en-CA" sz="2000" i="1" noProof="0">
                                <a:solidFill>
                                  <a:srgbClr val="000000"/>
                                </a:solidFill>
                                <a:latin typeface="Cambria Math"/>
                                <a:ea typeface="Cambria Math"/>
                              </a:rPr>
                              <m:t>1</m:t>
                            </m:r>
                          </m:sub>
                        </m:sSub>
                      </m:sup>
                    </m:sSup>
                  </m:oMath>
                </a14:m>
                <a:r>
                  <a:rPr lang="en-CA" sz="2000" noProof="0" dirty="0">
                    <a:solidFill>
                      <a:srgbClr val="000000"/>
                    </a:solidFill>
                  </a:rPr>
                  <a:t>   </a:t>
                </a:r>
                <a:r>
                  <a:rPr lang="en-CA" sz="2000" noProof="0" dirty="0" smtClean="0">
                    <a:solidFill>
                      <a:srgbClr val="000000"/>
                    </a:solidFill>
                  </a:rPr>
                  <a:t>;  </a:t>
                </a:r>
                <a14:m>
                  <m:oMath xmlns:m="http://schemas.openxmlformats.org/officeDocument/2006/math">
                    <m:sSub>
                      <m:sSubPr>
                        <m:ctrlPr>
                          <a:rPr lang="en-CA" sz="2000" i="1" noProof="0">
                            <a:solidFill>
                              <a:srgbClr val="000000"/>
                            </a:solidFill>
                            <a:latin typeface="Cambria Math" panose="02040503050406030204" pitchFamily="18" charset="0"/>
                          </a:rPr>
                        </m:ctrlPr>
                      </m:sSubPr>
                      <m:e>
                        <m:r>
                          <a:rPr lang="en-CA" sz="2000" b="1" i="1" noProof="0">
                            <a:solidFill>
                              <a:srgbClr val="000000"/>
                            </a:solidFill>
                            <a:latin typeface="Cambria Math"/>
                          </a:rPr>
                          <m:t>𝒛</m:t>
                        </m:r>
                      </m:e>
                      <m:sub>
                        <m:r>
                          <a:rPr lang="en-CA" sz="2000" i="1" noProof="0">
                            <a:solidFill>
                              <a:srgbClr val="000000"/>
                            </a:solidFill>
                            <a:latin typeface="Cambria Math"/>
                          </a:rPr>
                          <m:t>2</m:t>
                        </m:r>
                      </m:sub>
                    </m:sSub>
                    <m:r>
                      <a:rPr lang="en-CA" sz="2000" i="1" noProof="0">
                        <a:solidFill>
                          <a:srgbClr val="000000"/>
                        </a:solidFill>
                        <a:latin typeface="Cambria Math"/>
                      </a:rPr>
                      <m:t>=</m:t>
                    </m:r>
                    <m:sSub>
                      <m:sSubPr>
                        <m:ctrlPr>
                          <a:rPr lang="en-CA" sz="2000" i="1" noProof="0">
                            <a:solidFill>
                              <a:srgbClr val="000000"/>
                            </a:solidFill>
                            <a:latin typeface="Cambria Math" panose="02040503050406030204" pitchFamily="18" charset="0"/>
                          </a:rPr>
                        </m:ctrlPr>
                      </m:sSubPr>
                      <m:e>
                        <m:r>
                          <a:rPr lang="en-CA" sz="2000" i="1" noProof="0">
                            <a:solidFill>
                              <a:srgbClr val="000000"/>
                            </a:solidFill>
                            <a:latin typeface="Cambria Math"/>
                          </a:rPr>
                          <m:t>𝑟</m:t>
                        </m:r>
                      </m:e>
                      <m:sub>
                        <m:r>
                          <a:rPr lang="en-CA" sz="2000" i="1" noProof="0">
                            <a:solidFill>
                              <a:srgbClr val="000000"/>
                            </a:solidFill>
                            <a:latin typeface="Cambria Math"/>
                          </a:rPr>
                          <m:t>2</m:t>
                        </m:r>
                      </m:sub>
                    </m:sSub>
                    <m:sSup>
                      <m:sSupPr>
                        <m:ctrlPr>
                          <a:rPr lang="en-CA" sz="2000" i="1" noProof="0">
                            <a:solidFill>
                              <a:srgbClr val="000000"/>
                            </a:solidFill>
                            <a:latin typeface="Cambria Math" panose="02040503050406030204" pitchFamily="18" charset="0"/>
                          </a:rPr>
                        </m:ctrlPr>
                      </m:sSupPr>
                      <m:e>
                        <m:r>
                          <a:rPr lang="en-CA" sz="2000" i="1" noProof="0">
                            <a:solidFill>
                              <a:srgbClr val="000000"/>
                            </a:solidFill>
                            <a:latin typeface="Cambria Math"/>
                          </a:rPr>
                          <m:t>𝑒</m:t>
                        </m:r>
                      </m:e>
                      <m:sup>
                        <m:r>
                          <a:rPr lang="en-CA" sz="2000" i="1" noProof="0">
                            <a:solidFill>
                              <a:srgbClr val="000000"/>
                            </a:solidFill>
                            <a:latin typeface="Cambria Math"/>
                          </a:rPr>
                          <m:t>𝑖</m:t>
                        </m:r>
                        <m:sSub>
                          <m:sSubPr>
                            <m:ctrlPr>
                              <a:rPr lang="en-CA" sz="2000" i="1" noProof="0">
                                <a:solidFill>
                                  <a:srgbClr val="000000"/>
                                </a:solidFill>
                                <a:latin typeface="Cambria Math" panose="02040503050406030204" pitchFamily="18" charset="0"/>
                                <a:ea typeface="Cambria Math"/>
                              </a:rPr>
                            </m:ctrlPr>
                          </m:sSubPr>
                          <m:e>
                            <m:r>
                              <a:rPr lang="en-CA" sz="2000" i="1" noProof="0">
                                <a:solidFill>
                                  <a:srgbClr val="000000"/>
                                </a:solidFill>
                                <a:latin typeface="Cambria Math"/>
                                <a:ea typeface="Cambria Math"/>
                              </a:rPr>
                              <m:t>𝜃</m:t>
                            </m:r>
                          </m:e>
                          <m:sub>
                            <m:r>
                              <a:rPr lang="en-CA" sz="2000" i="1" noProof="0">
                                <a:solidFill>
                                  <a:srgbClr val="000000"/>
                                </a:solidFill>
                                <a:latin typeface="Cambria Math"/>
                                <a:ea typeface="Cambria Math"/>
                              </a:rPr>
                              <m:t>2</m:t>
                            </m:r>
                          </m:sub>
                        </m:sSub>
                      </m:sup>
                    </m:sSup>
                    <m:r>
                      <a:rPr lang="en-CA" sz="2000" b="0" i="0" noProof="0" smtClean="0">
                        <a:solidFill>
                          <a:srgbClr val="000000"/>
                        </a:solidFill>
                        <a:latin typeface="Cambria Math"/>
                        <a:ea typeface="Cambria Math"/>
                      </a:rPr>
                      <m:t> </m:t>
                    </m:r>
                  </m:oMath>
                </a14:m>
                <a:r>
                  <a:rPr lang="en-CA" sz="2000" noProof="0" dirty="0" smtClean="0">
                    <a:solidFill>
                      <a:srgbClr val="000000"/>
                    </a:solidFill>
                    <a:latin typeface="Cambria Math"/>
                    <a:ea typeface="Cambria Math"/>
                  </a:rPr>
                  <a:t>;</a:t>
                </a:r>
              </a:p>
              <a:p>
                <a:pPr marL="0" lvl="0" indent="0">
                  <a:buClr>
                    <a:srgbClr val="9E0927"/>
                  </a:buClr>
                </a:pPr>
                <a:endParaRPr lang="en-CA" sz="2000" noProof="0" dirty="0" smtClean="0">
                  <a:solidFill>
                    <a:srgbClr val="000000"/>
                  </a:solidFill>
                  <a:latin typeface="Cambria Math"/>
                  <a:ea typeface="Cambria Math"/>
                </a:endParaRPr>
              </a:p>
              <a:p>
                <a:pPr marL="0" lvl="0" indent="0">
                  <a:buClr>
                    <a:srgbClr val="9E0927"/>
                  </a:buClr>
                </a:pPr>
                <a:r>
                  <a:rPr lang="en-CA" sz="2000" i="1" noProof="0" dirty="0">
                    <a:solidFill>
                      <a:srgbClr val="000000"/>
                    </a:solidFill>
                    <a:latin typeface="Cambria Math"/>
                  </a:rPr>
                  <a:t> </a:t>
                </a:r>
                <a:r>
                  <a:rPr lang="en-CA" sz="2000" i="1" noProof="0" dirty="0" smtClean="0">
                    <a:solidFill>
                      <a:srgbClr val="000000"/>
                    </a:solidFill>
                    <a:latin typeface="Cambria Math"/>
                  </a:rPr>
                  <a:t>      </a:t>
                </a:r>
                <a14:m>
                  <m:oMath xmlns:m="http://schemas.openxmlformats.org/officeDocument/2006/math">
                    <m:sSub>
                      <m:sSubPr>
                        <m:ctrlPr>
                          <a:rPr lang="en-CA" sz="2000" i="1" noProof="0" smtClean="0">
                            <a:solidFill>
                              <a:srgbClr val="000000"/>
                            </a:solidFill>
                            <a:latin typeface="Cambria Math" panose="02040503050406030204" pitchFamily="18" charset="0"/>
                          </a:rPr>
                        </m:ctrlPr>
                      </m:sSubPr>
                      <m:e>
                        <m:r>
                          <a:rPr lang="en-CA" sz="2000" b="1" i="1" noProof="0">
                            <a:solidFill>
                              <a:srgbClr val="000000"/>
                            </a:solidFill>
                            <a:latin typeface="Cambria Math"/>
                          </a:rPr>
                          <m:t>𝒛</m:t>
                        </m:r>
                      </m:e>
                      <m:sub>
                        <m:r>
                          <a:rPr lang="en-CA" sz="2000" b="0" i="1" noProof="0" smtClean="0">
                            <a:solidFill>
                              <a:srgbClr val="000000"/>
                            </a:solidFill>
                            <a:latin typeface="Cambria Math"/>
                          </a:rPr>
                          <m:t>𝑑𝑖𝑣</m:t>
                        </m:r>
                      </m:sub>
                    </m:sSub>
                    <m:r>
                      <a:rPr lang="en-CA" sz="2000" i="1" noProof="0">
                        <a:solidFill>
                          <a:srgbClr val="000000"/>
                        </a:solidFill>
                        <a:latin typeface="Cambria Math"/>
                      </a:rPr>
                      <m:t>=</m:t>
                    </m:r>
                    <m:r>
                      <a:rPr lang="en-CA" sz="2000" b="0" i="1" noProof="0" smtClean="0">
                        <a:solidFill>
                          <a:srgbClr val="000000"/>
                        </a:solidFill>
                        <a:latin typeface="Cambria Math"/>
                      </a:rPr>
                      <m:t> </m:t>
                    </m:r>
                    <m:f>
                      <m:fPr>
                        <m:ctrlPr>
                          <a:rPr lang="en-CA" sz="2000" i="1" noProof="0">
                            <a:latin typeface="Cambria Math" panose="02040503050406030204" pitchFamily="18" charset="0"/>
                          </a:rPr>
                        </m:ctrlPr>
                      </m:fPr>
                      <m:num>
                        <m:sSub>
                          <m:sSubPr>
                            <m:ctrlPr>
                              <a:rPr lang="en-CA" sz="2000" i="1" noProof="0">
                                <a:latin typeface="Cambria Math" panose="02040503050406030204" pitchFamily="18" charset="0"/>
                              </a:rPr>
                            </m:ctrlPr>
                          </m:sSubPr>
                          <m:e>
                            <m:r>
                              <a:rPr lang="en-CA" sz="2000" i="1" noProof="0">
                                <a:latin typeface="Cambria Math"/>
                              </a:rPr>
                              <m:t>𝑧</m:t>
                            </m:r>
                          </m:e>
                          <m:sub>
                            <m:r>
                              <a:rPr lang="en-CA" sz="2000" i="1" noProof="0">
                                <a:latin typeface="Cambria Math"/>
                              </a:rPr>
                              <m:t>1</m:t>
                            </m:r>
                          </m:sub>
                        </m:sSub>
                      </m:num>
                      <m:den>
                        <m:sSub>
                          <m:sSubPr>
                            <m:ctrlPr>
                              <a:rPr lang="en-CA" sz="2000" i="1" noProof="0">
                                <a:latin typeface="Cambria Math" panose="02040503050406030204" pitchFamily="18" charset="0"/>
                              </a:rPr>
                            </m:ctrlPr>
                          </m:sSubPr>
                          <m:e>
                            <m:r>
                              <a:rPr lang="en-CA" sz="2000" i="1" noProof="0">
                                <a:latin typeface="Cambria Math"/>
                              </a:rPr>
                              <m:t>𝑧</m:t>
                            </m:r>
                          </m:e>
                          <m:sub>
                            <m:r>
                              <a:rPr lang="en-CA" sz="2000" i="1" noProof="0">
                                <a:latin typeface="Cambria Math"/>
                              </a:rPr>
                              <m:t>2</m:t>
                            </m:r>
                          </m:sub>
                        </m:sSub>
                      </m:den>
                    </m:f>
                    <m:r>
                      <a:rPr lang="en-CA" sz="2000" i="1" noProof="0">
                        <a:latin typeface="Cambria Math"/>
                      </a:rPr>
                      <m:t>=</m:t>
                    </m:r>
                    <m:f>
                      <m:fPr>
                        <m:ctrlPr>
                          <a:rPr lang="en-CA" sz="2000" i="1" noProof="0">
                            <a:latin typeface="Cambria Math" panose="02040503050406030204" pitchFamily="18" charset="0"/>
                          </a:rPr>
                        </m:ctrlPr>
                      </m:fPr>
                      <m:num>
                        <m:sSub>
                          <m:sSubPr>
                            <m:ctrlPr>
                              <a:rPr lang="en-CA" sz="2000" i="1" noProof="0">
                                <a:latin typeface="Cambria Math" panose="02040503050406030204" pitchFamily="18" charset="0"/>
                              </a:rPr>
                            </m:ctrlPr>
                          </m:sSubPr>
                          <m:e>
                            <m:r>
                              <a:rPr lang="en-CA" sz="2000" i="1" noProof="0">
                                <a:latin typeface="Cambria Math"/>
                              </a:rPr>
                              <m:t>𝑟</m:t>
                            </m:r>
                          </m:e>
                          <m:sub>
                            <m:r>
                              <a:rPr lang="en-CA" sz="2000" i="1" noProof="0">
                                <a:latin typeface="Cambria Math"/>
                              </a:rPr>
                              <m:t>1</m:t>
                            </m:r>
                          </m:sub>
                        </m:sSub>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sSub>
                              <m:sSubPr>
                                <m:ctrlPr>
                                  <a:rPr lang="en-CA" sz="2000" i="1" noProof="0">
                                    <a:latin typeface="Cambria Math" panose="02040503050406030204" pitchFamily="18" charset="0"/>
                                  </a:rPr>
                                </m:ctrlPr>
                              </m:sSubPr>
                              <m:e>
                                <m:r>
                                  <a:rPr lang="en-CA" sz="2000" i="1" noProof="0">
                                    <a:latin typeface="Cambria Math"/>
                                  </a:rPr>
                                  <m:t>𝜃</m:t>
                                </m:r>
                              </m:e>
                              <m:sub>
                                <m:r>
                                  <a:rPr lang="en-CA" sz="2000" i="1" noProof="0">
                                    <a:latin typeface="Cambria Math"/>
                                  </a:rPr>
                                  <m:t>1</m:t>
                                </m:r>
                              </m:sub>
                            </m:sSub>
                          </m:sup>
                        </m:sSup>
                      </m:num>
                      <m:den>
                        <m:sSub>
                          <m:sSubPr>
                            <m:ctrlPr>
                              <a:rPr lang="en-CA" sz="2000" i="1" noProof="0">
                                <a:latin typeface="Cambria Math" panose="02040503050406030204" pitchFamily="18" charset="0"/>
                              </a:rPr>
                            </m:ctrlPr>
                          </m:sSubPr>
                          <m:e>
                            <m:r>
                              <a:rPr lang="en-CA" sz="2000" i="1" noProof="0">
                                <a:latin typeface="Cambria Math"/>
                              </a:rPr>
                              <m:t>𝑟</m:t>
                            </m:r>
                          </m:e>
                          <m:sub>
                            <m:r>
                              <a:rPr lang="en-CA" sz="2000" i="1" noProof="0">
                                <a:latin typeface="Cambria Math"/>
                              </a:rPr>
                              <m:t>2</m:t>
                            </m:r>
                          </m:sub>
                        </m:sSub>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sSub>
                              <m:sSubPr>
                                <m:ctrlPr>
                                  <a:rPr lang="en-CA" sz="2000" i="1" noProof="0">
                                    <a:latin typeface="Cambria Math" panose="02040503050406030204" pitchFamily="18" charset="0"/>
                                  </a:rPr>
                                </m:ctrlPr>
                              </m:sSubPr>
                              <m:e>
                                <m:r>
                                  <a:rPr lang="en-CA" sz="2000" i="1" noProof="0">
                                    <a:latin typeface="Cambria Math"/>
                                  </a:rPr>
                                  <m:t>𝜃</m:t>
                                </m:r>
                              </m:e>
                              <m:sub>
                                <m:r>
                                  <a:rPr lang="en-CA" sz="2000" i="1" noProof="0">
                                    <a:latin typeface="Cambria Math"/>
                                  </a:rPr>
                                  <m:t>2</m:t>
                                </m:r>
                              </m:sub>
                            </m:sSub>
                          </m:sup>
                        </m:sSup>
                      </m:den>
                    </m:f>
                    <m:r>
                      <a:rPr lang="en-CA" sz="2000" i="1" noProof="0">
                        <a:latin typeface="Cambria Math"/>
                      </a:rPr>
                      <m:t>=</m:t>
                    </m:r>
                    <m:f>
                      <m:fPr>
                        <m:ctrlPr>
                          <a:rPr lang="en-CA" sz="2000" i="1" noProof="0">
                            <a:latin typeface="Cambria Math" panose="02040503050406030204" pitchFamily="18" charset="0"/>
                          </a:rPr>
                        </m:ctrlPr>
                      </m:fPr>
                      <m:num>
                        <m:sSub>
                          <m:sSubPr>
                            <m:ctrlPr>
                              <a:rPr lang="en-CA" sz="2000" i="1" noProof="0">
                                <a:latin typeface="Cambria Math" panose="02040503050406030204" pitchFamily="18" charset="0"/>
                              </a:rPr>
                            </m:ctrlPr>
                          </m:sSubPr>
                          <m:e>
                            <m:r>
                              <a:rPr lang="en-CA" sz="2000" i="1" noProof="0">
                                <a:latin typeface="Cambria Math"/>
                              </a:rPr>
                              <m:t>𝑟</m:t>
                            </m:r>
                          </m:e>
                          <m:sub>
                            <m:r>
                              <a:rPr lang="en-CA" sz="2000" i="1" noProof="0">
                                <a:latin typeface="Cambria Math"/>
                              </a:rPr>
                              <m:t>1</m:t>
                            </m:r>
                          </m:sub>
                        </m:sSub>
                      </m:num>
                      <m:den>
                        <m:sSub>
                          <m:sSubPr>
                            <m:ctrlPr>
                              <a:rPr lang="en-CA" sz="2000" i="1" noProof="0">
                                <a:latin typeface="Cambria Math" panose="02040503050406030204" pitchFamily="18" charset="0"/>
                              </a:rPr>
                            </m:ctrlPr>
                          </m:sSubPr>
                          <m:e>
                            <m:r>
                              <a:rPr lang="en-CA" sz="2000" i="1" noProof="0">
                                <a:latin typeface="Cambria Math"/>
                              </a:rPr>
                              <m:t>𝑟</m:t>
                            </m:r>
                          </m:e>
                          <m:sub>
                            <m:r>
                              <a:rPr lang="en-CA" sz="2000" i="1" noProof="0">
                                <a:latin typeface="Cambria Math"/>
                              </a:rPr>
                              <m:t>2</m:t>
                            </m:r>
                          </m:sub>
                        </m:sSub>
                      </m:den>
                    </m:f>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sSub>
                          <m:sSubPr>
                            <m:ctrlPr>
                              <a:rPr lang="en-CA" sz="2000" i="1" noProof="0">
                                <a:latin typeface="Cambria Math" panose="02040503050406030204" pitchFamily="18" charset="0"/>
                              </a:rPr>
                            </m:ctrlPr>
                          </m:sSubPr>
                          <m:e>
                            <m:r>
                              <a:rPr lang="en-CA" sz="2000" i="1" noProof="0">
                                <a:latin typeface="Cambria Math"/>
                              </a:rPr>
                              <m:t>(</m:t>
                            </m:r>
                            <m:r>
                              <a:rPr lang="en-CA" sz="2000" i="1" noProof="0">
                                <a:latin typeface="Cambria Math"/>
                              </a:rPr>
                              <m:t>𝜃</m:t>
                            </m:r>
                          </m:e>
                          <m:sub>
                            <m:r>
                              <a:rPr lang="en-CA" sz="2000" i="1" noProof="0">
                                <a:latin typeface="Cambria Math"/>
                              </a:rPr>
                              <m:t>1</m:t>
                            </m:r>
                          </m:sub>
                        </m:sSub>
                        <m:r>
                          <a:rPr lang="en-CA" sz="2000" i="1" noProof="0">
                            <a:latin typeface="Cambria Math"/>
                          </a:rPr>
                          <m:t>−</m:t>
                        </m:r>
                        <m:sSub>
                          <m:sSubPr>
                            <m:ctrlPr>
                              <a:rPr lang="en-CA" sz="2000" i="1" noProof="0">
                                <a:latin typeface="Cambria Math" panose="02040503050406030204" pitchFamily="18" charset="0"/>
                              </a:rPr>
                            </m:ctrlPr>
                          </m:sSubPr>
                          <m:e>
                            <m:r>
                              <a:rPr lang="en-CA" sz="2000" i="1" noProof="0">
                                <a:latin typeface="Cambria Math"/>
                              </a:rPr>
                              <m:t>𝜃</m:t>
                            </m:r>
                          </m:e>
                          <m:sub>
                            <m:r>
                              <a:rPr lang="en-CA" sz="2000" i="1" noProof="0">
                                <a:latin typeface="Cambria Math"/>
                              </a:rPr>
                              <m:t>2</m:t>
                            </m:r>
                          </m:sub>
                        </m:sSub>
                        <m:r>
                          <a:rPr lang="en-CA" sz="2000" i="1" noProof="0">
                            <a:latin typeface="Cambria Math"/>
                          </a:rPr>
                          <m:t>)</m:t>
                        </m:r>
                      </m:sup>
                    </m:sSup>
                  </m:oMath>
                </a14:m>
                <a:endParaRPr lang="en-CA" sz="2000" noProof="0" dirty="0" smtClean="0"/>
              </a:p>
            </p:txBody>
          </p:sp>
        </mc:Choice>
        <mc:Fallback xmlns="">
          <p:sp>
            <p:nvSpPr>
              <p:cNvPr id="12290" name="Content Placeholder 1"/>
              <p:cNvSpPr>
                <a:spLocks noGrp="1" noRot="1" noChangeAspect="1" noMove="1" noResize="1" noEditPoints="1" noAdjustHandles="1" noChangeArrowheads="1" noChangeShapeType="1" noTextEdit="1"/>
              </p:cNvSpPr>
              <p:nvPr>
                <p:ph idx="1"/>
              </p:nvPr>
            </p:nvSpPr>
            <p:spPr>
              <a:blipFill rotWithShape="1">
                <a:blip r:embed="rId2"/>
                <a:stretch>
                  <a:fillRect l="-549" t="-632" r="-78"/>
                </a:stretch>
              </a:blipFill>
            </p:spPr>
            <p:txBody>
              <a:bodyPr/>
              <a:lstStyle/>
              <a:p>
                <a:r>
                  <a:rPr lang="en-US">
                    <a:noFill/>
                  </a:rPr>
                  <a:t> </a:t>
                </a:r>
              </a:p>
            </p:txBody>
          </p:sp>
        </mc:Fallback>
      </mc:AlternateContent>
      <p:sp>
        <p:nvSpPr>
          <p:cNvPr id="12293"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295"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297"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29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00"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04"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06"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07" name="Rectangle 2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08"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2310" name="Rectangle 3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5" name="Title 2"/>
          <p:cNvSpPr>
            <a:spLocks noGrp="1"/>
          </p:cNvSpPr>
          <p:nvPr>
            <p:ph type="title"/>
          </p:nvPr>
        </p:nvSpPr>
        <p:spPr>
          <a:xfrm>
            <a:off x="685800" y="228600"/>
            <a:ext cx="8153400" cy="609600"/>
          </a:xfrm>
        </p:spPr>
        <p:txBody>
          <a:bodyPr/>
          <a:lstStyle/>
          <a:p>
            <a:r>
              <a:rPr lang="en-CA" noProof="0" dirty="0" smtClean="0"/>
              <a:t>Operations on Complex Numbers: Division</a:t>
            </a:r>
          </a:p>
        </p:txBody>
      </p:sp>
      <p:sp>
        <p:nvSpPr>
          <p:cNvPr id="16" name="Segnaposto piè di pagina 3"/>
          <p:cNvSpPr>
            <a:spLocks noGrp="1"/>
          </p:cNvSpPr>
          <p:nvPr>
            <p:ph type="ftr" sz="quarter" idx="10"/>
          </p:nvPr>
        </p:nvSpPr>
        <p:spPr>
          <a:xfrm>
            <a:off x="152400" y="6451600"/>
            <a:ext cx="4114800" cy="381000"/>
          </a:xfrm>
        </p:spPr>
        <p:txBody>
          <a:bodyPr/>
          <a:lstStyle/>
          <a:p>
            <a:pPr>
              <a:defRPr/>
            </a:pPr>
            <a:r>
              <a:rPr lang="en-US" dirty="0" smtClean="0"/>
              <a:t>ENSC180 – Introduction to Engineering Analysis Tools</a:t>
            </a:r>
            <a:endParaRPr lang="en-US" dirty="0"/>
          </a:p>
        </p:txBody>
      </p:sp>
    </p:spTree>
    <p:extLst>
      <p:ext uri="{BB962C8B-B14F-4D97-AF65-F5344CB8AC3E}">
        <p14:creationId xmlns:p14="http://schemas.microsoft.com/office/powerpoint/2010/main" val="17060487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CA" noProof="0" dirty="0" smtClean="0"/>
              <a:t>Why would we want to use complex numbers? </a:t>
            </a:r>
          </a:p>
          <a:p>
            <a:endParaRPr lang="en-CA" noProof="0" dirty="0" smtClean="0"/>
          </a:p>
          <a:p>
            <a:pPr>
              <a:buFont typeface="Arial" panose="020B0604020202020204" pitchFamily="34" charset="0"/>
              <a:buChar char="•"/>
            </a:pPr>
            <a:r>
              <a:rPr lang="en-CA" noProof="0" dirty="0" smtClean="0"/>
              <a:t>Complex numbers are used as a </a:t>
            </a:r>
            <a:r>
              <a:rPr lang="en-CA" i="1" noProof="0" dirty="0" smtClean="0"/>
              <a:t>Tool </a:t>
            </a:r>
            <a:r>
              <a:rPr lang="en-CA" noProof="0" dirty="0" smtClean="0"/>
              <a:t>to simplify computation in different fields. The main reason for their vast utilization is due to their application to Electronics and AC currents, but they are very useful also in other environments</a:t>
            </a:r>
          </a:p>
          <a:p>
            <a:pPr>
              <a:buFont typeface="Arial" panose="020B0604020202020204" pitchFamily="34" charset="0"/>
              <a:buChar char="•"/>
            </a:pPr>
            <a:endParaRPr lang="en-CA" i="1" noProof="0" dirty="0" smtClean="0"/>
          </a:p>
          <a:p>
            <a:pPr lvl="1">
              <a:buFont typeface="Arial" panose="020B0604020202020204" pitchFamily="34" charset="0"/>
              <a:buChar char="•"/>
            </a:pPr>
            <a:endParaRPr lang="en-CA" i="1" noProof="0" dirty="0" smtClean="0"/>
          </a:p>
          <a:p>
            <a:pPr>
              <a:buFont typeface="Arial" panose="020B0604020202020204" pitchFamily="34" charset="0"/>
              <a:buChar char="•"/>
            </a:pPr>
            <a:endParaRPr lang="en-CA" i="1" noProof="0" dirty="0"/>
          </a:p>
        </p:txBody>
      </p:sp>
      <p:sp>
        <p:nvSpPr>
          <p:cNvPr id="3" name="Titolo 2"/>
          <p:cNvSpPr>
            <a:spLocks noGrp="1"/>
          </p:cNvSpPr>
          <p:nvPr>
            <p:ph type="title"/>
          </p:nvPr>
        </p:nvSpPr>
        <p:spPr/>
        <p:txBody>
          <a:bodyPr/>
          <a:lstStyle/>
          <a:p>
            <a:r>
              <a:rPr lang="en-CA" noProof="0" dirty="0" smtClean="0"/>
              <a:t>Application of Complex Numbers</a:t>
            </a:r>
            <a:endParaRPr lang="en-CA" noProof="0" dirty="0"/>
          </a:p>
        </p:txBody>
      </p:sp>
      <p:sp>
        <p:nvSpPr>
          <p:cNvPr id="4" name="Segnaposto piè di pagina 3"/>
          <p:cNvSpPr>
            <a:spLocks noGrp="1"/>
          </p:cNvSpPr>
          <p:nvPr>
            <p:ph type="ftr" sz="quarter" idx="10"/>
          </p:nvPr>
        </p:nvSpPr>
        <p:spPr>
          <a:xfrm>
            <a:off x="152400" y="6451600"/>
            <a:ext cx="4114800" cy="381000"/>
          </a:xfrm>
        </p:spPr>
        <p:txBody>
          <a:bodyPr/>
          <a:lstStyle/>
          <a:p>
            <a:pPr>
              <a:defRPr/>
            </a:pPr>
            <a:r>
              <a:rPr lang="en-US" dirty="0" smtClean="0"/>
              <a:t>ENSC180 – Introduction to Engineering Analysis Tools</a:t>
            </a:r>
            <a:endParaRPr lang="en-US" dirty="0"/>
          </a:p>
        </p:txBody>
      </p:sp>
    </p:spTree>
    <p:extLst>
      <p:ext uri="{BB962C8B-B14F-4D97-AF65-F5344CB8AC3E}">
        <p14:creationId xmlns:p14="http://schemas.microsoft.com/office/powerpoint/2010/main" val="26560772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338" name="Content Placeholder 1"/>
              <p:cNvSpPr>
                <a:spLocks noGrp="1"/>
              </p:cNvSpPr>
              <p:nvPr>
                <p:ph idx="1"/>
              </p:nvPr>
            </p:nvSpPr>
            <p:spPr>
              <a:xfrm>
                <a:off x="685800" y="1282700"/>
                <a:ext cx="7772400" cy="4822825"/>
              </a:xfrm>
            </p:spPr>
            <p:txBody>
              <a:bodyPr/>
              <a:lstStyle/>
              <a:p>
                <a:pPr>
                  <a:buFont typeface="Wingdings" pitchFamily="2" charset="2"/>
                  <a:buChar char="§"/>
                </a:pPr>
                <a:r>
                  <a:rPr lang="en-CA" noProof="0" dirty="0" smtClean="0"/>
                  <a:t>For deriving some equalities in Algebra, complex numbers help:</a:t>
                </a:r>
              </a:p>
              <a:p>
                <a:pPr>
                  <a:buFont typeface="Wingdings" pitchFamily="2" charset="2"/>
                  <a:buChar char="§"/>
                </a:pPr>
                <a:endParaRPr lang="en-CA" noProof="0" dirty="0" smtClean="0"/>
              </a:p>
              <a:p>
                <a:pPr marL="0" indent="0"/>
                <a14:m>
                  <m:oMathPara xmlns:m="http://schemas.openxmlformats.org/officeDocument/2006/math">
                    <m:oMathParaPr>
                      <m:jc m:val="centerGroup"/>
                    </m:oMathParaPr>
                    <m:oMath xmlns:m="http://schemas.openxmlformats.org/officeDocument/2006/math">
                      <m:sSup>
                        <m:sSupPr>
                          <m:ctrlPr>
                            <a:rPr lang="en-CA" sz="2000" b="0" i="1" noProof="0" smtClean="0">
                              <a:latin typeface="Cambria Math" panose="02040503050406030204" pitchFamily="18" charset="0"/>
                            </a:rPr>
                          </m:ctrlPr>
                        </m:sSupPr>
                        <m:e>
                          <m:d>
                            <m:dPr>
                              <m:ctrlPr>
                                <a:rPr lang="en-CA" sz="2000" b="0" i="1" noProof="0" smtClean="0">
                                  <a:latin typeface="Cambria Math" panose="02040503050406030204" pitchFamily="18" charset="0"/>
                                </a:rPr>
                              </m:ctrlPr>
                            </m:dPr>
                            <m:e>
                              <m:func>
                                <m:funcPr>
                                  <m:ctrlPr>
                                    <a:rPr lang="en-CA" sz="2000" b="0" i="1" noProof="0" smtClean="0">
                                      <a:latin typeface="Cambria Math" panose="02040503050406030204" pitchFamily="18" charset="0"/>
                                    </a:rPr>
                                  </m:ctrlPr>
                                </m:funcPr>
                                <m:fName>
                                  <m:r>
                                    <m:rPr>
                                      <m:sty m:val="p"/>
                                    </m:rPr>
                                    <a:rPr lang="en-CA" sz="2000" b="0" i="0" noProof="0" smtClean="0">
                                      <a:latin typeface="Cambria Math"/>
                                    </a:rPr>
                                    <m:t>cos</m:t>
                                  </m:r>
                                </m:fName>
                                <m:e>
                                  <m:d>
                                    <m:dPr>
                                      <m:ctrlPr>
                                        <a:rPr lang="en-CA" sz="2000" b="0" i="1" noProof="0" smtClean="0">
                                          <a:latin typeface="Cambria Math" panose="02040503050406030204" pitchFamily="18" charset="0"/>
                                        </a:rPr>
                                      </m:ctrlPr>
                                    </m:dPr>
                                    <m:e>
                                      <m:r>
                                        <a:rPr lang="en-CA" sz="2000" b="0" i="1" noProof="0" smtClean="0">
                                          <a:latin typeface="Cambria Math"/>
                                        </a:rPr>
                                        <m:t>𝑥</m:t>
                                      </m:r>
                                    </m:e>
                                  </m:d>
                                </m:e>
                              </m:func>
                              <m:r>
                                <a:rPr lang="en-CA" sz="2000" b="0" i="1" noProof="0" smtClean="0">
                                  <a:latin typeface="Cambria Math"/>
                                </a:rPr>
                                <m:t>+</m:t>
                              </m:r>
                              <m:r>
                                <a:rPr lang="en-CA" sz="2000" b="0" i="1" noProof="0" smtClean="0">
                                  <a:latin typeface="Cambria Math"/>
                                </a:rPr>
                                <m:t>𝑖𝑠𝑖𝑛</m:t>
                              </m:r>
                              <m:d>
                                <m:dPr>
                                  <m:ctrlPr>
                                    <a:rPr lang="en-CA" sz="2000" b="0" i="1" noProof="0" smtClean="0">
                                      <a:latin typeface="Cambria Math" panose="02040503050406030204" pitchFamily="18" charset="0"/>
                                    </a:rPr>
                                  </m:ctrlPr>
                                </m:dPr>
                                <m:e>
                                  <m:r>
                                    <a:rPr lang="en-CA" sz="2000" b="0" i="1" noProof="0" smtClean="0">
                                      <a:latin typeface="Cambria Math"/>
                                    </a:rPr>
                                    <m:t>𝑥</m:t>
                                  </m:r>
                                </m:e>
                              </m:d>
                            </m:e>
                          </m:d>
                        </m:e>
                        <m:sup>
                          <m:r>
                            <a:rPr lang="en-CA" sz="2000" b="0" i="1" noProof="0" smtClean="0">
                              <a:latin typeface="Cambria Math"/>
                            </a:rPr>
                            <m:t>𝑛</m:t>
                          </m:r>
                        </m:sup>
                      </m:sSup>
                      <m:r>
                        <a:rPr lang="en-CA" sz="2000" b="0" i="1" noProof="0" smtClean="0">
                          <a:latin typeface="Cambria Math"/>
                        </a:rPr>
                        <m:t>=</m:t>
                      </m:r>
                      <m:func>
                        <m:funcPr>
                          <m:ctrlPr>
                            <a:rPr lang="en-CA" sz="2000" b="0" i="1" noProof="0" smtClean="0">
                              <a:latin typeface="Cambria Math" panose="02040503050406030204" pitchFamily="18" charset="0"/>
                            </a:rPr>
                          </m:ctrlPr>
                        </m:funcPr>
                        <m:fName>
                          <m:sSup>
                            <m:sSupPr>
                              <m:ctrlPr>
                                <a:rPr lang="en-CA" sz="2000" b="0" i="1" noProof="0" smtClean="0">
                                  <a:latin typeface="Cambria Math" panose="02040503050406030204" pitchFamily="18" charset="0"/>
                                </a:rPr>
                              </m:ctrlPr>
                            </m:sSupPr>
                            <m:e>
                              <m:sSup>
                                <m:sSupPr>
                                  <m:ctrlPr>
                                    <a:rPr lang="en-CA" sz="2000" b="0" i="1" noProof="0" smtClean="0">
                                      <a:latin typeface="Cambria Math" panose="02040503050406030204" pitchFamily="18" charset="0"/>
                                    </a:rPr>
                                  </m:ctrlPr>
                                </m:sSupPr>
                                <m:e>
                                  <m:r>
                                    <a:rPr lang="en-CA" sz="2000" b="0" i="1" noProof="0" smtClean="0">
                                      <a:latin typeface="Cambria Math"/>
                                    </a:rPr>
                                    <m:t>(</m:t>
                                  </m:r>
                                  <m:r>
                                    <a:rPr lang="en-CA" sz="2000" b="0" i="1" noProof="0" smtClean="0">
                                      <a:latin typeface="Cambria Math"/>
                                    </a:rPr>
                                    <m:t>𝑒</m:t>
                                  </m:r>
                                </m:e>
                                <m:sup>
                                  <m:r>
                                    <a:rPr lang="en-CA" sz="2000" b="0" i="1" noProof="0" smtClean="0">
                                      <a:latin typeface="Cambria Math"/>
                                    </a:rPr>
                                    <m:t>𝑖𝑥</m:t>
                                  </m:r>
                                </m:sup>
                              </m:sSup>
                              <m:r>
                                <a:rPr lang="en-CA" sz="2000" b="0" i="1" noProof="0" smtClean="0">
                                  <a:latin typeface="Cambria Math"/>
                                </a:rPr>
                                <m:t>)</m:t>
                              </m:r>
                            </m:e>
                            <m:sup>
                              <m:r>
                                <a:rPr lang="en-CA" sz="2000" b="0" i="1" noProof="0" smtClean="0">
                                  <a:latin typeface="Cambria Math"/>
                                </a:rPr>
                                <m:t>𝑛</m:t>
                              </m:r>
                            </m:sup>
                          </m:sSup>
                          <m:r>
                            <a:rPr lang="en-CA" sz="2000" b="0" i="1" noProof="0" smtClean="0">
                              <a:latin typeface="Cambria Math"/>
                            </a:rPr>
                            <m:t>=</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r>
                                <a:rPr lang="en-CA" sz="2000" b="0" i="1" noProof="0" smtClean="0">
                                  <a:latin typeface="Cambria Math"/>
                                </a:rPr>
                                <m:t>𝑛𝑥</m:t>
                              </m:r>
                            </m:sup>
                          </m:sSup>
                          <m:r>
                            <a:rPr lang="en-CA" sz="2000" b="0" i="0" noProof="0" smtClean="0">
                              <a:latin typeface="Cambria Math"/>
                              <a:ea typeface="Cambria Math"/>
                            </a:rPr>
                            <m:t>=</m:t>
                          </m:r>
                          <m:r>
                            <m:rPr>
                              <m:sty m:val="p"/>
                            </m:rPr>
                            <a:rPr lang="en-CA" sz="2000" b="0" i="0" noProof="0" smtClean="0">
                              <a:latin typeface="Cambria Math"/>
                            </a:rPr>
                            <m:t>cos</m:t>
                          </m:r>
                        </m:fName>
                        <m:e>
                          <m:d>
                            <m:dPr>
                              <m:ctrlPr>
                                <a:rPr lang="en-CA" sz="2000" b="0" i="1" noProof="0" smtClean="0">
                                  <a:latin typeface="Cambria Math" panose="02040503050406030204" pitchFamily="18" charset="0"/>
                                </a:rPr>
                              </m:ctrlPr>
                            </m:dPr>
                            <m:e>
                              <m:r>
                                <a:rPr lang="en-CA" sz="2000" b="0" i="1" noProof="0" smtClean="0">
                                  <a:latin typeface="Cambria Math"/>
                                </a:rPr>
                                <m:t>𝑛𝑥</m:t>
                              </m:r>
                            </m:e>
                          </m:d>
                        </m:e>
                      </m:func>
                      <m:r>
                        <a:rPr lang="en-CA" sz="2000" b="0" i="1" noProof="0" smtClean="0">
                          <a:latin typeface="Cambria Math"/>
                        </a:rPr>
                        <m:t>+</m:t>
                      </m:r>
                      <m:r>
                        <a:rPr lang="en-CA" sz="2000" b="0" i="1" noProof="0" smtClean="0">
                          <a:latin typeface="Cambria Math"/>
                        </a:rPr>
                        <m:t>𝑖𝑠𝑖𝑛</m:t>
                      </m:r>
                      <m:r>
                        <a:rPr lang="en-CA" sz="2000" b="0" i="1" noProof="0" smtClean="0">
                          <a:latin typeface="Cambria Math"/>
                        </a:rPr>
                        <m:t>(</m:t>
                      </m:r>
                      <m:r>
                        <a:rPr lang="en-CA" sz="2000" b="0" i="1" noProof="0" smtClean="0">
                          <a:latin typeface="Cambria Math"/>
                        </a:rPr>
                        <m:t>𝑛𝑥</m:t>
                      </m:r>
                      <m:r>
                        <a:rPr lang="en-CA" sz="2000" b="0" i="1" noProof="0" smtClean="0">
                          <a:latin typeface="Cambria Math"/>
                        </a:rPr>
                        <m:t>)</m:t>
                      </m:r>
                    </m:oMath>
                  </m:oMathPara>
                </a14:m>
                <a:endParaRPr lang="en-CA" sz="2000" noProof="0" dirty="0" smtClean="0"/>
              </a:p>
              <a:p>
                <a:pPr marL="0" indent="0"/>
                <a:r>
                  <a:rPr lang="en-CA" sz="2000" noProof="0" dirty="0"/>
                  <a:t> </a:t>
                </a:r>
                <a:r>
                  <a:rPr lang="en-CA" sz="2000" noProof="0" dirty="0" smtClean="0"/>
                  <a:t>   </a:t>
                </a:r>
                <a:endParaRPr lang="en-CA" noProof="0" dirty="0" smtClean="0"/>
              </a:p>
              <a:p>
                <a:pPr>
                  <a:buFont typeface="Wingdings" pitchFamily="2" charset="2"/>
                  <a:buChar char="§"/>
                </a:pPr>
                <a:r>
                  <a:rPr lang="en-CA" noProof="0" dirty="0" smtClean="0"/>
                  <a:t>Example calculate the integral:</a:t>
                </a:r>
              </a:p>
              <a:p>
                <a:pPr marL="0" indent="0" algn="ctr"/>
                <a14:m>
                  <m:oMathPara xmlns:m="http://schemas.openxmlformats.org/officeDocument/2006/math">
                    <m:oMathParaPr>
                      <m:jc m:val="centerGroup"/>
                    </m:oMathParaPr>
                    <m:oMath xmlns:m="http://schemas.openxmlformats.org/officeDocument/2006/math">
                      <m:nary>
                        <m:naryPr>
                          <m:limLoc m:val="undOvr"/>
                          <m:subHide m:val="on"/>
                          <m:supHide m:val="on"/>
                          <m:ctrlPr>
                            <a:rPr lang="en-CA" sz="2000" i="1" noProof="0" smtClean="0">
                              <a:latin typeface="Cambria Math" panose="02040503050406030204" pitchFamily="18" charset="0"/>
                            </a:rPr>
                          </m:ctrlPr>
                        </m:naryPr>
                        <m:sub/>
                        <m:sup/>
                        <m:e>
                          <m:func>
                            <m:funcPr>
                              <m:ctrlPr>
                                <a:rPr lang="en-CA" sz="2000" b="0" i="1" noProof="0" smtClean="0">
                                  <a:latin typeface="Cambria Math" panose="02040503050406030204" pitchFamily="18" charset="0"/>
                                </a:rPr>
                              </m:ctrlPr>
                            </m:funcPr>
                            <m:fName>
                              <m:sSup>
                                <m:sSupPr>
                                  <m:ctrlPr>
                                    <a:rPr lang="en-CA" sz="2000" b="0" i="1" noProof="0" smtClean="0">
                                      <a:latin typeface="Cambria Math" panose="02040503050406030204" pitchFamily="18" charset="0"/>
                                    </a:rPr>
                                  </m:ctrlPr>
                                </m:sSupPr>
                                <m:e>
                                  <m:r>
                                    <m:rPr>
                                      <m:sty m:val="p"/>
                                    </m:rPr>
                                    <a:rPr lang="en-CA" sz="2000" b="0" i="0" noProof="0" smtClean="0">
                                      <a:latin typeface="Cambria Math"/>
                                    </a:rPr>
                                    <m:t>sin</m:t>
                                  </m:r>
                                </m:e>
                                <m:sup>
                                  <m:r>
                                    <a:rPr lang="en-CA" sz="2000" b="0" i="1" noProof="0" smtClean="0">
                                      <a:latin typeface="Cambria Math"/>
                                    </a:rPr>
                                    <m:t>2</m:t>
                                  </m:r>
                                </m:sup>
                              </m:sSup>
                            </m:fName>
                            <m:e>
                              <m:r>
                                <a:rPr lang="en-CA" sz="2000" b="0" i="1" noProof="0" smtClean="0">
                                  <a:latin typeface="Cambria Math"/>
                                </a:rPr>
                                <m:t>𝑥</m:t>
                              </m:r>
                              <m:r>
                                <a:rPr lang="en-CA" sz="2000" b="0" i="1" noProof="0" smtClean="0">
                                  <a:latin typeface="Cambria Math"/>
                                </a:rPr>
                                <m:t> </m:t>
                              </m:r>
                              <m:r>
                                <a:rPr lang="en-CA" sz="2000" b="0" i="1" noProof="0" smtClean="0">
                                  <a:latin typeface="Cambria Math"/>
                                </a:rPr>
                                <m:t>𝑐𝑜𝑠</m:t>
                              </m:r>
                              <m:r>
                                <a:rPr lang="en-CA" sz="2000" b="0" i="1" noProof="0" smtClean="0">
                                  <a:latin typeface="Cambria Math"/>
                                </a:rPr>
                                <m:t>4</m:t>
                              </m:r>
                              <m:r>
                                <a:rPr lang="en-CA" sz="2000" b="0" i="1" noProof="0" smtClean="0">
                                  <a:latin typeface="Cambria Math"/>
                                </a:rPr>
                                <m:t>𝑥</m:t>
                              </m:r>
                              <m:r>
                                <a:rPr lang="en-CA" sz="2000" b="0" i="1" noProof="0" smtClean="0">
                                  <a:latin typeface="Cambria Math"/>
                                </a:rPr>
                                <m:t> </m:t>
                              </m:r>
                              <m:r>
                                <a:rPr lang="en-CA" sz="2000" b="0" i="1" noProof="0" smtClean="0">
                                  <a:latin typeface="Cambria Math"/>
                                </a:rPr>
                                <m:t>𝑑𝑥</m:t>
                              </m:r>
                              <m:r>
                                <a:rPr lang="en-CA" sz="2000" b="0" i="1" noProof="0" smtClean="0">
                                  <a:latin typeface="Cambria Math"/>
                                </a:rPr>
                                <m:t>=</m:t>
                              </m:r>
                            </m:e>
                          </m:func>
                        </m:e>
                      </m:nary>
                    </m:oMath>
                  </m:oMathPara>
                </a14:m>
                <a:endParaRPr lang="en-CA" noProof="0" dirty="0" smtClean="0"/>
              </a:p>
              <a:p>
                <a:pPr marL="0" indent="0"/>
                <a:endParaRPr lang="en-CA" noProof="0" dirty="0" smtClean="0"/>
              </a:p>
              <a:p>
                <a:endParaRPr lang="en-CA" noProof="0" dirty="0" smtClean="0"/>
              </a:p>
              <a:p>
                <a:endParaRPr lang="en-CA" noProof="0" dirty="0" smtClean="0"/>
              </a:p>
            </p:txBody>
          </p:sp>
        </mc:Choice>
        <mc:Fallback xmlns="">
          <p:sp>
            <p:nvSpPr>
              <p:cNvPr id="14338" name="Content Placeholder 1"/>
              <p:cNvSpPr>
                <a:spLocks noGrp="1" noRot="1" noChangeAspect="1" noMove="1" noResize="1" noEditPoints="1" noAdjustHandles="1" noChangeArrowheads="1" noChangeShapeType="1" noTextEdit="1"/>
              </p:cNvSpPr>
              <p:nvPr>
                <p:ph idx="1"/>
              </p:nvPr>
            </p:nvSpPr>
            <p:spPr>
              <a:xfrm>
                <a:off x="685800" y="1282700"/>
                <a:ext cx="7772400" cy="4822825"/>
              </a:xfrm>
              <a:blipFill rotWithShape="1">
                <a:blip r:embed="rId2"/>
                <a:stretch>
                  <a:fillRect l="-549" t="-631"/>
                </a:stretch>
              </a:blipFill>
            </p:spPr>
            <p:txBody>
              <a:bodyPr/>
              <a:lstStyle/>
              <a:p>
                <a:r>
                  <a:rPr lang="en-US">
                    <a:noFill/>
                  </a:rPr>
                  <a:t> </a:t>
                </a:r>
              </a:p>
            </p:txBody>
          </p:sp>
        </mc:Fallback>
      </mc:AlternateContent>
      <p:sp>
        <p:nvSpPr>
          <p:cNvPr id="14339" name="Title 2"/>
          <p:cNvSpPr>
            <a:spLocks noGrp="1"/>
          </p:cNvSpPr>
          <p:nvPr>
            <p:ph type="title"/>
          </p:nvPr>
        </p:nvSpPr>
        <p:spPr/>
        <p:txBody>
          <a:bodyPr/>
          <a:lstStyle/>
          <a:p>
            <a:r>
              <a:rPr lang="en-CA" noProof="0" dirty="0" smtClean="0"/>
              <a:t>Application of complex numbers in algebra</a:t>
            </a:r>
          </a:p>
        </p:txBody>
      </p:sp>
      <p:sp>
        <p:nvSpPr>
          <p:cNvPr id="1434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434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338" name="Content Placeholder 1"/>
              <p:cNvSpPr>
                <a:spLocks noGrp="1"/>
              </p:cNvSpPr>
              <p:nvPr>
                <p:ph idx="1"/>
              </p:nvPr>
            </p:nvSpPr>
            <p:spPr>
              <a:xfrm>
                <a:off x="685800" y="1282700"/>
                <a:ext cx="7772400" cy="4822825"/>
              </a:xfrm>
            </p:spPr>
            <p:txBody>
              <a:bodyPr/>
              <a:lstStyle/>
              <a:p>
                <a:pPr>
                  <a:buFont typeface="Wingdings" pitchFamily="2" charset="2"/>
                  <a:buChar char="§"/>
                </a:pPr>
                <a:r>
                  <a:rPr lang="en-CA" noProof="0" dirty="0" smtClean="0"/>
                  <a:t>For deriving some equalities in Algebra, complex numbers help:</a:t>
                </a:r>
              </a:p>
              <a:p>
                <a:pPr>
                  <a:buFont typeface="Wingdings" pitchFamily="2" charset="2"/>
                  <a:buChar char="§"/>
                </a:pPr>
                <a:endParaRPr lang="en-CA" noProof="0" dirty="0" smtClean="0"/>
              </a:p>
              <a:p>
                <a:pPr marL="0" indent="0"/>
                <a14:m>
                  <m:oMathPara xmlns:m="http://schemas.openxmlformats.org/officeDocument/2006/math">
                    <m:oMathParaPr>
                      <m:jc m:val="centerGroup"/>
                    </m:oMathParaPr>
                    <m:oMath xmlns:m="http://schemas.openxmlformats.org/officeDocument/2006/math">
                      <m:sSup>
                        <m:sSupPr>
                          <m:ctrlPr>
                            <a:rPr lang="en-CA" sz="2000" b="0" i="1" noProof="0" smtClean="0">
                              <a:latin typeface="Cambria Math" panose="02040503050406030204" pitchFamily="18" charset="0"/>
                            </a:rPr>
                          </m:ctrlPr>
                        </m:sSupPr>
                        <m:e>
                          <m:d>
                            <m:dPr>
                              <m:ctrlPr>
                                <a:rPr lang="en-CA" sz="2000" b="0" i="1" noProof="0" smtClean="0">
                                  <a:latin typeface="Cambria Math" panose="02040503050406030204" pitchFamily="18" charset="0"/>
                                </a:rPr>
                              </m:ctrlPr>
                            </m:dPr>
                            <m:e>
                              <m:func>
                                <m:funcPr>
                                  <m:ctrlPr>
                                    <a:rPr lang="en-CA" sz="2000" b="0" i="1" noProof="0" smtClean="0">
                                      <a:latin typeface="Cambria Math" panose="02040503050406030204" pitchFamily="18" charset="0"/>
                                    </a:rPr>
                                  </m:ctrlPr>
                                </m:funcPr>
                                <m:fName>
                                  <m:r>
                                    <m:rPr>
                                      <m:sty m:val="p"/>
                                    </m:rPr>
                                    <a:rPr lang="en-CA" sz="2000" b="0" i="0" noProof="0" smtClean="0">
                                      <a:latin typeface="Cambria Math"/>
                                    </a:rPr>
                                    <m:t>cos</m:t>
                                  </m:r>
                                </m:fName>
                                <m:e>
                                  <m:d>
                                    <m:dPr>
                                      <m:ctrlPr>
                                        <a:rPr lang="en-CA" sz="2000" b="0" i="1" noProof="0" smtClean="0">
                                          <a:latin typeface="Cambria Math" panose="02040503050406030204" pitchFamily="18" charset="0"/>
                                        </a:rPr>
                                      </m:ctrlPr>
                                    </m:dPr>
                                    <m:e>
                                      <m:r>
                                        <a:rPr lang="en-CA" sz="2000" b="0" i="1" noProof="0" smtClean="0">
                                          <a:latin typeface="Cambria Math"/>
                                        </a:rPr>
                                        <m:t>𝑥</m:t>
                                      </m:r>
                                    </m:e>
                                  </m:d>
                                </m:e>
                              </m:func>
                              <m:r>
                                <a:rPr lang="en-CA" sz="2000" b="0" i="1" noProof="0" smtClean="0">
                                  <a:latin typeface="Cambria Math"/>
                                </a:rPr>
                                <m:t>+</m:t>
                              </m:r>
                              <m:r>
                                <a:rPr lang="en-CA" sz="2000" b="0" i="1" noProof="0" smtClean="0">
                                  <a:latin typeface="Cambria Math"/>
                                </a:rPr>
                                <m:t>𝑖𝑠𝑖𝑛</m:t>
                              </m:r>
                              <m:d>
                                <m:dPr>
                                  <m:ctrlPr>
                                    <a:rPr lang="en-CA" sz="2000" b="0" i="1" noProof="0" smtClean="0">
                                      <a:latin typeface="Cambria Math" panose="02040503050406030204" pitchFamily="18" charset="0"/>
                                    </a:rPr>
                                  </m:ctrlPr>
                                </m:dPr>
                                <m:e>
                                  <m:r>
                                    <a:rPr lang="en-CA" sz="2000" b="0" i="1" noProof="0" smtClean="0">
                                      <a:latin typeface="Cambria Math"/>
                                    </a:rPr>
                                    <m:t>𝑥</m:t>
                                  </m:r>
                                </m:e>
                              </m:d>
                            </m:e>
                          </m:d>
                        </m:e>
                        <m:sup>
                          <m:r>
                            <a:rPr lang="en-CA" sz="2000" b="0" i="1" noProof="0" smtClean="0">
                              <a:latin typeface="Cambria Math"/>
                            </a:rPr>
                            <m:t>𝑛</m:t>
                          </m:r>
                        </m:sup>
                      </m:sSup>
                      <m:r>
                        <a:rPr lang="en-CA" sz="2000" b="0" i="1" noProof="0" smtClean="0">
                          <a:latin typeface="Cambria Math"/>
                        </a:rPr>
                        <m:t>=</m:t>
                      </m:r>
                      <m:func>
                        <m:funcPr>
                          <m:ctrlPr>
                            <a:rPr lang="en-CA" sz="2000" b="0" i="1" noProof="0" smtClean="0">
                              <a:latin typeface="Cambria Math" panose="02040503050406030204" pitchFamily="18" charset="0"/>
                            </a:rPr>
                          </m:ctrlPr>
                        </m:funcPr>
                        <m:fName>
                          <m:sSup>
                            <m:sSupPr>
                              <m:ctrlPr>
                                <a:rPr lang="en-CA" sz="2000" b="0" i="1" noProof="0" smtClean="0">
                                  <a:latin typeface="Cambria Math" panose="02040503050406030204" pitchFamily="18" charset="0"/>
                                </a:rPr>
                              </m:ctrlPr>
                            </m:sSupPr>
                            <m:e>
                              <m:sSup>
                                <m:sSupPr>
                                  <m:ctrlPr>
                                    <a:rPr lang="en-CA" sz="2000" b="0" i="1" noProof="0" smtClean="0">
                                      <a:latin typeface="Cambria Math" panose="02040503050406030204" pitchFamily="18" charset="0"/>
                                    </a:rPr>
                                  </m:ctrlPr>
                                </m:sSupPr>
                                <m:e>
                                  <m:r>
                                    <a:rPr lang="en-CA" sz="2000" b="0" i="1" noProof="0" smtClean="0">
                                      <a:latin typeface="Cambria Math"/>
                                    </a:rPr>
                                    <m:t>(</m:t>
                                  </m:r>
                                  <m:r>
                                    <a:rPr lang="en-CA" sz="2000" b="0" i="1" noProof="0" smtClean="0">
                                      <a:latin typeface="Cambria Math"/>
                                    </a:rPr>
                                    <m:t>𝑒</m:t>
                                  </m:r>
                                </m:e>
                                <m:sup>
                                  <m:r>
                                    <a:rPr lang="en-CA" sz="2000" b="0" i="1" noProof="0" smtClean="0">
                                      <a:latin typeface="Cambria Math"/>
                                    </a:rPr>
                                    <m:t>𝑖𝑥</m:t>
                                  </m:r>
                                </m:sup>
                              </m:sSup>
                              <m:r>
                                <a:rPr lang="en-CA" sz="2000" b="0" i="1" noProof="0" smtClean="0">
                                  <a:latin typeface="Cambria Math"/>
                                </a:rPr>
                                <m:t>)</m:t>
                              </m:r>
                            </m:e>
                            <m:sup>
                              <m:r>
                                <a:rPr lang="en-CA" sz="2000" b="0" i="1" noProof="0" smtClean="0">
                                  <a:latin typeface="Cambria Math"/>
                                </a:rPr>
                                <m:t>𝑛</m:t>
                              </m:r>
                            </m:sup>
                          </m:sSup>
                          <m:r>
                            <a:rPr lang="en-CA" sz="2000" b="0" i="1" noProof="0" smtClean="0">
                              <a:latin typeface="Cambria Math"/>
                            </a:rPr>
                            <m:t>=</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r>
                                <a:rPr lang="en-CA" sz="2000" b="0" i="1" noProof="0" smtClean="0">
                                  <a:latin typeface="Cambria Math"/>
                                </a:rPr>
                                <m:t>𝑛𝑥</m:t>
                              </m:r>
                            </m:sup>
                          </m:sSup>
                          <m:r>
                            <a:rPr lang="en-CA" sz="2000" b="0" i="0" noProof="0" smtClean="0">
                              <a:latin typeface="Cambria Math"/>
                              <a:ea typeface="Cambria Math"/>
                            </a:rPr>
                            <m:t>=</m:t>
                          </m:r>
                          <m:r>
                            <m:rPr>
                              <m:sty m:val="p"/>
                            </m:rPr>
                            <a:rPr lang="en-CA" sz="2000" b="0" i="0" noProof="0" smtClean="0">
                              <a:latin typeface="Cambria Math"/>
                            </a:rPr>
                            <m:t>cos</m:t>
                          </m:r>
                        </m:fName>
                        <m:e>
                          <m:d>
                            <m:dPr>
                              <m:ctrlPr>
                                <a:rPr lang="en-CA" sz="2000" b="0" i="1" noProof="0" smtClean="0">
                                  <a:latin typeface="Cambria Math" panose="02040503050406030204" pitchFamily="18" charset="0"/>
                                </a:rPr>
                              </m:ctrlPr>
                            </m:dPr>
                            <m:e>
                              <m:r>
                                <a:rPr lang="en-CA" sz="2000" b="0" i="1" noProof="0" smtClean="0">
                                  <a:latin typeface="Cambria Math"/>
                                </a:rPr>
                                <m:t>𝑛𝑥</m:t>
                              </m:r>
                            </m:e>
                          </m:d>
                        </m:e>
                      </m:func>
                      <m:r>
                        <a:rPr lang="en-CA" sz="2000" b="0" i="1" noProof="0" smtClean="0">
                          <a:latin typeface="Cambria Math"/>
                        </a:rPr>
                        <m:t>+</m:t>
                      </m:r>
                      <m:r>
                        <a:rPr lang="en-CA" sz="2000" b="0" i="1" noProof="0" smtClean="0">
                          <a:latin typeface="Cambria Math"/>
                        </a:rPr>
                        <m:t>𝑖𝑠𝑖𝑛</m:t>
                      </m:r>
                      <m:r>
                        <a:rPr lang="en-CA" sz="2000" b="0" i="1" noProof="0" smtClean="0">
                          <a:latin typeface="Cambria Math"/>
                        </a:rPr>
                        <m:t>(</m:t>
                      </m:r>
                      <m:r>
                        <a:rPr lang="en-CA" sz="2000" b="0" i="1" noProof="0" smtClean="0">
                          <a:latin typeface="Cambria Math"/>
                        </a:rPr>
                        <m:t>𝑛𝑥</m:t>
                      </m:r>
                      <m:r>
                        <a:rPr lang="en-CA" sz="2000" b="0" i="1" noProof="0" smtClean="0">
                          <a:latin typeface="Cambria Math"/>
                        </a:rPr>
                        <m:t>)</m:t>
                      </m:r>
                    </m:oMath>
                  </m:oMathPara>
                </a14:m>
                <a:endParaRPr lang="en-CA" sz="2000" noProof="0" dirty="0" smtClean="0"/>
              </a:p>
              <a:p>
                <a:pPr marL="0" indent="0"/>
                <a:r>
                  <a:rPr lang="en-CA" sz="2000" noProof="0" dirty="0"/>
                  <a:t> </a:t>
                </a:r>
                <a:r>
                  <a:rPr lang="en-CA" sz="2000" noProof="0" dirty="0" smtClean="0"/>
                  <a:t>   </a:t>
                </a:r>
                <a:endParaRPr lang="en-CA" noProof="0" dirty="0" smtClean="0"/>
              </a:p>
              <a:p>
                <a:pPr>
                  <a:buFont typeface="Wingdings" pitchFamily="2" charset="2"/>
                  <a:buChar char="§"/>
                </a:pPr>
                <a:r>
                  <a:rPr lang="en-CA" noProof="0" dirty="0" smtClean="0"/>
                  <a:t>Example calculate the integral:</a:t>
                </a:r>
              </a:p>
              <a:p>
                <a:pPr marL="0" indent="0" algn="ctr"/>
                <a14:m>
                  <m:oMathPara xmlns:m="http://schemas.openxmlformats.org/officeDocument/2006/math">
                    <m:oMathParaPr>
                      <m:jc m:val="centerGroup"/>
                    </m:oMathParaPr>
                    <m:oMath xmlns:m="http://schemas.openxmlformats.org/officeDocument/2006/math">
                      <m:nary>
                        <m:naryPr>
                          <m:limLoc m:val="undOvr"/>
                          <m:subHide m:val="on"/>
                          <m:supHide m:val="on"/>
                          <m:ctrlPr>
                            <a:rPr lang="en-CA" sz="2000" i="1" noProof="0" smtClean="0">
                              <a:latin typeface="Cambria Math" panose="02040503050406030204" pitchFamily="18" charset="0"/>
                            </a:rPr>
                          </m:ctrlPr>
                        </m:naryPr>
                        <m:sub/>
                        <m:sup/>
                        <m:e>
                          <m:func>
                            <m:funcPr>
                              <m:ctrlPr>
                                <a:rPr lang="en-CA" sz="2000" b="0" i="1" noProof="0" smtClean="0">
                                  <a:latin typeface="Cambria Math" panose="02040503050406030204" pitchFamily="18" charset="0"/>
                                </a:rPr>
                              </m:ctrlPr>
                            </m:funcPr>
                            <m:fName>
                              <m:sSup>
                                <m:sSupPr>
                                  <m:ctrlPr>
                                    <a:rPr lang="en-CA" sz="2000" b="0" i="1" noProof="0" smtClean="0">
                                      <a:latin typeface="Cambria Math" panose="02040503050406030204" pitchFamily="18" charset="0"/>
                                    </a:rPr>
                                  </m:ctrlPr>
                                </m:sSupPr>
                                <m:e>
                                  <m:r>
                                    <m:rPr>
                                      <m:sty m:val="p"/>
                                    </m:rPr>
                                    <a:rPr lang="en-CA" sz="2000" b="0" i="0" noProof="0" smtClean="0">
                                      <a:latin typeface="Cambria Math"/>
                                    </a:rPr>
                                    <m:t>sin</m:t>
                                  </m:r>
                                </m:e>
                                <m:sup>
                                  <m:r>
                                    <a:rPr lang="en-CA" sz="2000" b="0" i="1" noProof="0" smtClean="0">
                                      <a:latin typeface="Cambria Math"/>
                                    </a:rPr>
                                    <m:t>2</m:t>
                                  </m:r>
                                </m:sup>
                              </m:sSup>
                            </m:fName>
                            <m:e>
                              <m:r>
                                <a:rPr lang="en-CA" sz="2000" b="0" i="1" noProof="0" smtClean="0">
                                  <a:latin typeface="Cambria Math"/>
                                </a:rPr>
                                <m:t>𝑥</m:t>
                              </m:r>
                              <m:r>
                                <a:rPr lang="en-CA" sz="2000" b="0" i="1" noProof="0" smtClean="0">
                                  <a:latin typeface="Cambria Math"/>
                                </a:rPr>
                                <m:t> </m:t>
                              </m:r>
                              <m:r>
                                <a:rPr lang="en-CA" sz="2000" b="0" i="1" noProof="0" smtClean="0">
                                  <a:latin typeface="Cambria Math"/>
                                </a:rPr>
                                <m:t>𝑐𝑜𝑠</m:t>
                              </m:r>
                              <m:r>
                                <a:rPr lang="en-CA" sz="2000" b="0" i="1" noProof="0" smtClean="0">
                                  <a:latin typeface="Cambria Math"/>
                                </a:rPr>
                                <m:t>4</m:t>
                              </m:r>
                              <m:r>
                                <a:rPr lang="en-CA" sz="2000" b="0" i="1" noProof="0" smtClean="0">
                                  <a:latin typeface="Cambria Math"/>
                                </a:rPr>
                                <m:t>𝑥</m:t>
                              </m:r>
                              <m:r>
                                <a:rPr lang="en-CA" sz="2000" b="0" i="1" noProof="0" smtClean="0">
                                  <a:latin typeface="Cambria Math"/>
                                </a:rPr>
                                <m:t> </m:t>
                              </m:r>
                              <m:r>
                                <a:rPr lang="en-CA" sz="2000" b="0" i="1" noProof="0" smtClean="0">
                                  <a:latin typeface="Cambria Math"/>
                                </a:rPr>
                                <m:t>𝑑𝑥</m:t>
                              </m:r>
                              <m:r>
                                <a:rPr lang="en-CA" sz="2000" b="0" i="1" noProof="0" smtClean="0">
                                  <a:latin typeface="Cambria Math"/>
                                </a:rPr>
                                <m:t>=</m:t>
                              </m:r>
                              <m:nary>
                                <m:naryPr>
                                  <m:limLoc m:val="undOvr"/>
                                  <m:subHide m:val="on"/>
                                  <m:supHide m:val="on"/>
                                  <m:ctrlPr>
                                    <a:rPr lang="en-CA" sz="2000" b="0" i="1" noProof="0" smtClean="0">
                                      <a:latin typeface="Cambria Math" panose="02040503050406030204" pitchFamily="18" charset="0"/>
                                    </a:rPr>
                                  </m:ctrlPr>
                                </m:naryPr>
                                <m:sub/>
                                <m:sup/>
                                <m:e>
                                  <m:sSup>
                                    <m:sSupPr>
                                      <m:ctrlPr>
                                        <a:rPr lang="en-CA" sz="2000" i="1" noProof="0">
                                          <a:latin typeface="Cambria Math" panose="02040503050406030204" pitchFamily="18" charset="0"/>
                                        </a:rPr>
                                      </m:ctrlPr>
                                    </m:sSupPr>
                                    <m:e>
                                      <m:d>
                                        <m:dPr>
                                          <m:ctrlPr>
                                            <a:rPr lang="en-CA" sz="2000" i="1" noProof="0">
                                              <a:latin typeface="Cambria Math" panose="02040503050406030204" pitchFamily="18" charset="0"/>
                                            </a:rPr>
                                          </m:ctrlPr>
                                        </m:dPr>
                                        <m:e>
                                          <m:f>
                                            <m:fPr>
                                              <m:ctrlPr>
                                                <a:rPr lang="en-CA" sz="2000" i="1" noProof="0">
                                                  <a:latin typeface="Cambria Math" panose="02040503050406030204" pitchFamily="18" charset="0"/>
                                                </a:rPr>
                                              </m:ctrlPr>
                                            </m:fPr>
                                            <m:num>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𝑖𝑥</m:t>
                                                  </m:r>
                                                </m:sup>
                                              </m:sSup>
                                              <m:r>
                                                <a:rPr lang="en-CA" sz="2000" i="1" noProof="0">
                                                  <a:latin typeface="Cambria Math"/>
                                                </a:rPr>
                                                <m:t>−</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m:t>
                                                  </m:r>
                                                  <m:r>
                                                    <a:rPr lang="en-CA" sz="2000" i="1" noProof="0">
                                                      <a:latin typeface="Cambria Math"/>
                                                    </a:rPr>
                                                    <m:t>𝑖𝑥</m:t>
                                                  </m:r>
                                                </m:sup>
                                              </m:sSup>
                                            </m:num>
                                            <m:den>
                                              <m:r>
                                                <a:rPr lang="en-CA" sz="2000" i="1" noProof="0">
                                                  <a:latin typeface="Cambria Math"/>
                                                </a:rPr>
                                                <m:t>2</m:t>
                                              </m:r>
                                              <m:r>
                                                <a:rPr lang="en-CA" sz="2000" i="1" noProof="0">
                                                  <a:latin typeface="Cambria Math"/>
                                                </a:rPr>
                                                <m:t>𝑖</m:t>
                                              </m:r>
                                            </m:den>
                                          </m:f>
                                        </m:e>
                                      </m:d>
                                    </m:e>
                                    <m:sup>
                                      <m:r>
                                        <a:rPr lang="en-CA" sz="2000" i="1" noProof="0">
                                          <a:latin typeface="Cambria Math"/>
                                        </a:rPr>
                                        <m:t>2</m:t>
                                      </m:r>
                                    </m:sup>
                                  </m:sSup>
                                  <m:sSup>
                                    <m:sSupPr>
                                      <m:ctrlPr>
                                        <a:rPr lang="en-CA" sz="2000" i="1" noProof="0">
                                          <a:latin typeface="Cambria Math" panose="02040503050406030204" pitchFamily="18" charset="0"/>
                                        </a:rPr>
                                      </m:ctrlPr>
                                    </m:sSupPr>
                                    <m:e>
                                      <m:d>
                                        <m:dPr>
                                          <m:ctrlPr>
                                            <a:rPr lang="en-CA" sz="2000" i="1" noProof="0">
                                              <a:latin typeface="Cambria Math" panose="02040503050406030204" pitchFamily="18" charset="0"/>
                                            </a:rPr>
                                          </m:ctrlPr>
                                        </m:dPr>
                                        <m:e>
                                          <m:f>
                                            <m:fPr>
                                              <m:ctrlPr>
                                                <a:rPr lang="en-CA" sz="2000" i="1" noProof="0">
                                                  <a:latin typeface="Cambria Math" panose="02040503050406030204" pitchFamily="18" charset="0"/>
                                                </a:rPr>
                                              </m:ctrlPr>
                                            </m:fPr>
                                            <m:num>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r>
                                                    <a:rPr lang="en-CA" sz="2000" i="1" noProof="0">
                                                      <a:latin typeface="Cambria Math"/>
                                                    </a:rPr>
                                                    <m:t>4</m:t>
                                                  </m:r>
                                                  <m:r>
                                                    <a:rPr lang="en-CA" sz="2000" i="1" noProof="0">
                                                      <a:latin typeface="Cambria Math"/>
                                                    </a:rPr>
                                                    <m:t>𝑥</m:t>
                                                  </m:r>
                                                </m:sup>
                                              </m:sSup>
                                              <m:r>
                                                <a:rPr lang="en-CA" sz="2000" i="1" noProof="0">
                                                  <a:latin typeface="Cambria Math"/>
                                                </a:rPr>
                                                <m:t>−</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−4</m:t>
                                                  </m:r>
                                                  <m:r>
                                                    <a:rPr lang="en-CA" sz="2000" i="1" noProof="0">
                                                      <a:latin typeface="Cambria Math"/>
                                                    </a:rPr>
                                                    <m:t>𝑖𝑥</m:t>
                                                  </m:r>
                                                </m:sup>
                                              </m:sSup>
                                            </m:num>
                                            <m:den>
                                              <m:r>
                                                <a:rPr lang="en-CA" sz="2000" i="1" noProof="0">
                                                  <a:latin typeface="Cambria Math"/>
                                                </a:rPr>
                                                <m:t>2</m:t>
                                              </m:r>
                                            </m:den>
                                          </m:f>
                                        </m:e>
                                      </m:d>
                                    </m:e>
                                    <m:sup/>
                                  </m:sSup>
                                  <m:r>
                                    <a:rPr lang="en-CA" sz="2000" b="0" i="1" noProof="0" smtClean="0">
                                      <a:latin typeface="Cambria Math"/>
                                    </a:rPr>
                                    <m:t>𝑑𝑥</m:t>
                                  </m:r>
                                </m:e>
                              </m:nary>
                            </m:e>
                          </m:func>
                        </m:e>
                      </m:nary>
                      <m:r>
                        <a:rPr lang="en-CA" sz="2000" b="0" i="0" noProof="0" smtClean="0">
                          <a:latin typeface="Cambria Math"/>
                        </a:rPr>
                        <m:t>=</m:t>
                      </m:r>
                      <m:nary>
                        <m:naryPr>
                          <m:limLoc m:val="undOvr"/>
                          <m:subHide m:val="on"/>
                          <m:supHide m:val="on"/>
                          <m:ctrlPr>
                            <a:rPr lang="en-CA" sz="2000" b="0" i="1" noProof="0" smtClean="0">
                              <a:latin typeface="Cambria Math" panose="02040503050406030204" pitchFamily="18" charset="0"/>
                            </a:rPr>
                          </m:ctrlPr>
                        </m:naryPr>
                        <m:sub/>
                        <m:sup/>
                        <m:e>
                          <m:f>
                            <m:fPr>
                              <m:ctrlPr>
                                <a:rPr lang="en-CA" sz="2000" b="0" i="1" noProof="0" smtClean="0">
                                  <a:latin typeface="Cambria Math" panose="02040503050406030204" pitchFamily="18" charset="0"/>
                                </a:rPr>
                              </m:ctrlPr>
                            </m:fPr>
                            <m:num>
                              <m:sSup>
                                <m:sSupPr>
                                  <m:ctrlPr>
                                    <a:rPr lang="en-CA" sz="2000" b="0" i="1" noProof="0" smtClean="0">
                                      <a:latin typeface="Cambria Math" panose="02040503050406030204" pitchFamily="18" charset="0"/>
                                    </a:rPr>
                                  </m:ctrlPr>
                                </m:sSupPr>
                                <m:e>
                                  <m:r>
                                    <a:rPr lang="en-CA" sz="2000" b="0" i="1" noProof="0" smtClean="0">
                                      <a:latin typeface="Cambria Math"/>
                                    </a:rPr>
                                    <m:t>𝑒</m:t>
                                  </m:r>
                                </m:e>
                                <m:sup>
                                  <m:r>
                                    <a:rPr lang="en-CA" sz="2000" b="0" i="1" noProof="0" smtClean="0">
                                      <a:latin typeface="Cambria Math"/>
                                    </a:rPr>
                                    <m:t>2</m:t>
                                  </m:r>
                                  <m:r>
                                    <a:rPr lang="en-CA" sz="2000" b="0" i="1" noProof="0" smtClean="0">
                                      <a:latin typeface="Cambria Math"/>
                                    </a:rPr>
                                    <m:t>𝑖𝑥</m:t>
                                  </m:r>
                                </m:sup>
                              </m:sSup>
                              <m:r>
                                <a:rPr lang="en-CA" sz="2000" b="0" i="1" noProof="0" smtClean="0">
                                  <a:latin typeface="Cambria Math"/>
                                </a:rPr>
                                <m:t>+2+</m:t>
                              </m:r>
                              <m:sSup>
                                <m:sSupPr>
                                  <m:ctrlPr>
                                    <a:rPr lang="en-CA" sz="2000" b="0" i="1" noProof="0" smtClean="0">
                                      <a:latin typeface="Cambria Math" panose="02040503050406030204" pitchFamily="18" charset="0"/>
                                    </a:rPr>
                                  </m:ctrlPr>
                                </m:sSupPr>
                                <m:e>
                                  <m:r>
                                    <a:rPr lang="en-CA" sz="2000" b="0" i="1" noProof="0" smtClean="0">
                                      <a:latin typeface="Cambria Math"/>
                                    </a:rPr>
                                    <m:t>𝑒</m:t>
                                  </m:r>
                                </m:e>
                                <m:sup>
                                  <m:r>
                                    <a:rPr lang="en-CA" sz="2000" b="0" i="1" noProof="0" smtClean="0">
                                      <a:latin typeface="Cambria Math"/>
                                    </a:rPr>
                                    <m:t>−2</m:t>
                                  </m:r>
                                  <m:r>
                                    <a:rPr lang="en-CA" sz="2000" b="0" i="1" noProof="0" smtClean="0">
                                      <a:latin typeface="Cambria Math"/>
                                    </a:rPr>
                                    <m:t>𝑖𝑥</m:t>
                                  </m:r>
                                </m:sup>
                              </m:sSup>
                            </m:num>
                            <m:den>
                              <m:r>
                                <a:rPr lang="en-CA" sz="2000" b="0" i="1" noProof="0" smtClean="0">
                                  <a:latin typeface="Cambria Math"/>
                                </a:rPr>
                                <m:t>−4</m:t>
                              </m:r>
                            </m:den>
                          </m:f>
                        </m:e>
                      </m:nary>
                      <m:r>
                        <a:rPr lang="en-CA" sz="2000" b="0" i="0" noProof="0" smtClean="0">
                          <a:latin typeface="Cambria Math"/>
                        </a:rPr>
                        <m:t>∗</m:t>
                      </m:r>
                      <m:f>
                        <m:fPr>
                          <m:ctrlPr>
                            <a:rPr lang="en-CA" sz="2000" b="0" i="1" noProof="0" smtClean="0">
                              <a:latin typeface="Cambria Math" panose="02040503050406030204" pitchFamily="18" charset="0"/>
                            </a:rPr>
                          </m:ctrlPr>
                        </m:fPr>
                        <m:num>
                          <m:sSup>
                            <m:sSupPr>
                              <m:ctrlPr>
                                <a:rPr lang="en-CA" sz="2000" b="0" i="1" noProof="0" smtClean="0">
                                  <a:latin typeface="Cambria Math" panose="02040503050406030204" pitchFamily="18" charset="0"/>
                                </a:rPr>
                              </m:ctrlPr>
                            </m:sSupPr>
                            <m:e>
                              <m:r>
                                <a:rPr lang="en-CA" sz="2000" b="0" i="1" noProof="0" smtClean="0">
                                  <a:latin typeface="Cambria Math"/>
                                </a:rPr>
                                <m:t>𝑒</m:t>
                              </m:r>
                            </m:e>
                            <m:sup>
                              <m:r>
                                <a:rPr lang="en-CA" sz="2000" b="0" i="1" noProof="0" smtClean="0">
                                  <a:latin typeface="Cambria Math"/>
                                </a:rPr>
                                <m:t>𝑖</m:t>
                              </m:r>
                              <m:r>
                                <a:rPr lang="en-CA" sz="2000" b="0" i="1" noProof="0" smtClean="0">
                                  <a:latin typeface="Cambria Math"/>
                                </a:rPr>
                                <m:t>4</m:t>
                              </m:r>
                              <m:r>
                                <a:rPr lang="en-CA" sz="2000" b="0" i="1" noProof="0" smtClean="0">
                                  <a:latin typeface="Cambria Math"/>
                                </a:rPr>
                                <m:t>𝑥</m:t>
                              </m:r>
                            </m:sup>
                          </m:sSup>
                          <m:r>
                            <a:rPr lang="en-CA" sz="2000" b="0" i="1" noProof="0" smtClean="0">
                              <a:latin typeface="Cambria Math"/>
                            </a:rPr>
                            <m:t>−</m:t>
                          </m:r>
                          <m:sSup>
                            <m:sSupPr>
                              <m:ctrlPr>
                                <a:rPr lang="en-CA" sz="2000" b="0" i="1" noProof="0" smtClean="0">
                                  <a:latin typeface="Cambria Math" panose="02040503050406030204" pitchFamily="18" charset="0"/>
                                </a:rPr>
                              </m:ctrlPr>
                            </m:sSupPr>
                            <m:e>
                              <m:r>
                                <a:rPr lang="en-CA" sz="2000" b="0" i="1" noProof="0" smtClean="0">
                                  <a:latin typeface="Cambria Math"/>
                                </a:rPr>
                                <m:t>𝑒</m:t>
                              </m:r>
                            </m:e>
                            <m:sup>
                              <m:r>
                                <a:rPr lang="en-CA" sz="2000" b="0" i="1" noProof="0" smtClean="0">
                                  <a:latin typeface="Cambria Math"/>
                                </a:rPr>
                                <m:t>−4</m:t>
                              </m:r>
                              <m:r>
                                <a:rPr lang="en-CA" sz="2000" b="0" i="1" noProof="0" smtClean="0">
                                  <a:latin typeface="Cambria Math"/>
                                </a:rPr>
                                <m:t>𝑖𝑥</m:t>
                              </m:r>
                            </m:sup>
                          </m:sSup>
                        </m:num>
                        <m:den>
                          <m:r>
                            <a:rPr lang="en-CA" sz="2000" b="0" i="1" noProof="0" smtClean="0">
                              <a:latin typeface="Cambria Math"/>
                            </a:rPr>
                            <m:t>2</m:t>
                          </m:r>
                        </m:den>
                      </m:f>
                    </m:oMath>
                  </m:oMathPara>
                </a14:m>
                <a:endParaRPr lang="en-CA" noProof="0" dirty="0" smtClean="0"/>
              </a:p>
              <a:p>
                <a:pPr marL="0" indent="0"/>
                <a14:m>
                  <m:oMathPara xmlns:m="http://schemas.openxmlformats.org/officeDocument/2006/math">
                    <m:oMathParaPr>
                      <m:jc m:val="centerGroup"/>
                    </m:oMathParaPr>
                    <m:oMath xmlns:m="http://schemas.openxmlformats.org/officeDocument/2006/math">
                      <m:r>
                        <a:rPr lang="en-CA" sz="2000" i="1" noProof="0">
                          <a:latin typeface="Cambria Math"/>
                        </a:rPr>
                        <m:t>−</m:t>
                      </m:r>
                      <m:f>
                        <m:fPr>
                          <m:ctrlPr>
                            <a:rPr lang="en-CA" sz="2000" i="1" noProof="0">
                              <a:latin typeface="Cambria Math" panose="02040503050406030204" pitchFamily="18" charset="0"/>
                            </a:rPr>
                          </m:ctrlPr>
                        </m:fPr>
                        <m:num>
                          <m:r>
                            <a:rPr lang="en-CA" sz="2000" i="1" noProof="0">
                              <a:latin typeface="Cambria Math"/>
                            </a:rPr>
                            <m:t>1</m:t>
                          </m:r>
                        </m:num>
                        <m:den>
                          <m:r>
                            <a:rPr lang="en-CA" sz="2000" i="1" noProof="0">
                              <a:latin typeface="Cambria Math"/>
                            </a:rPr>
                            <m:t>8</m:t>
                          </m:r>
                        </m:den>
                      </m:f>
                      <m:nary>
                        <m:naryPr>
                          <m:limLoc m:val="undOvr"/>
                          <m:subHide m:val="on"/>
                          <m:supHide m:val="on"/>
                          <m:ctrlPr>
                            <a:rPr lang="en-CA" sz="2000" i="1" noProof="0">
                              <a:latin typeface="Cambria Math" panose="02040503050406030204" pitchFamily="18" charset="0"/>
                            </a:rPr>
                          </m:ctrlPr>
                        </m:naryPr>
                        <m:sub/>
                        <m:sup/>
                        <m:e>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6</m:t>
                              </m:r>
                              <m:r>
                                <a:rPr lang="en-CA" sz="2000" i="1" noProof="0">
                                  <a:latin typeface="Cambria Math"/>
                                </a:rPr>
                                <m:t>𝑖𝑥</m:t>
                              </m:r>
                            </m:sup>
                          </m:sSup>
                          <m:r>
                            <a:rPr lang="en-CA" sz="2000" i="1" noProof="0">
                              <a:latin typeface="Cambria Math"/>
                            </a:rPr>
                            <m:t>−2</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4</m:t>
                              </m:r>
                              <m:r>
                                <a:rPr lang="en-CA" sz="2000" i="1" noProof="0">
                                  <a:latin typeface="Cambria Math"/>
                                </a:rPr>
                                <m:t>𝑖𝑥</m:t>
                              </m:r>
                            </m:sup>
                          </m:sSup>
                          <m:r>
                            <a:rPr lang="en-CA" sz="2000" i="1" noProof="0">
                              <a:latin typeface="Cambria Math"/>
                            </a:rPr>
                            <m:t>+</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2</m:t>
                              </m:r>
                              <m:r>
                                <a:rPr lang="en-CA" sz="2000" i="1" noProof="0">
                                  <a:latin typeface="Cambria Math"/>
                                </a:rPr>
                                <m:t>𝑖𝑥</m:t>
                              </m:r>
                            </m:sup>
                          </m:sSup>
                          <m:r>
                            <a:rPr lang="en-CA" sz="2000" i="1" noProof="0">
                              <a:latin typeface="Cambria Math"/>
                            </a:rPr>
                            <m:t>+</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−2</m:t>
                              </m:r>
                              <m:r>
                                <a:rPr lang="en-CA" sz="2000" i="1" noProof="0">
                                  <a:latin typeface="Cambria Math"/>
                                </a:rPr>
                                <m:t>𝑖𝑥</m:t>
                              </m:r>
                            </m:sup>
                          </m:sSup>
                          <m:r>
                            <a:rPr lang="en-CA" sz="2000" i="1" noProof="0">
                              <a:latin typeface="Cambria Math"/>
                            </a:rPr>
                            <m:t>−2</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−4</m:t>
                              </m:r>
                              <m:r>
                                <a:rPr lang="en-CA" sz="2000" i="1" noProof="0">
                                  <a:latin typeface="Cambria Math"/>
                                </a:rPr>
                                <m:t>𝑖𝑥</m:t>
                              </m:r>
                            </m:sup>
                          </m:sSup>
                          <m:r>
                            <a:rPr lang="en-CA" sz="2000" i="1" noProof="0">
                              <a:latin typeface="Cambria Math"/>
                            </a:rPr>
                            <m:t>+</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−6</m:t>
                              </m:r>
                              <m:r>
                                <a:rPr lang="en-CA" sz="2000" i="1" noProof="0">
                                  <a:latin typeface="Cambria Math"/>
                                </a:rPr>
                                <m:t>𝑖𝑥</m:t>
                              </m:r>
                            </m:sup>
                          </m:sSup>
                          <m:r>
                            <a:rPr lang="en-CA" sz="2000" i="1" noProof="0">
                              <a:latin typeface="Cambria Math"/>
                            </a:rPr>
                            <m:t>𝑑𝑥</m:t>
                          </m:r>
                          <m:r>
                            <a:rPr lang="en-CA" sz="2000" b="0" i="1" noProof="0" smtClean="0">
                              <a:latin typeface="Cambria Math"/>
                            </a:rPr>
                            <m:t>=</m:t>
                          </m:r>
                        </m:e>
                      </m:nary>
                    </m:oMath>
                  </m:oMathPara>
                </a14:m>
                <a:endParaRPr lang="en-CA" sz="2000" noProof="0" dirty="0" smtClean="0"/>
              </a:p>
              <a:p>
                <a:pPr marL="0" indent="0"/>
                <a14:m>
                  <m:oMathPara xmlns:m="http://schemas.openxmlformats.org/officeDocument/2006/math">
                    <m:oMathParaPr>
                      <m:jc m:val="centerGroup"/>
                    </m:oMathParaPr>
                    <m:oMath xmlns:m="http://schemas.openxmlformats.org/officeDocument/2006/math">
                      <m:r>
                        <a:rPr lang="en-CA" sz="2000" b="0" i="1" noProof="0" smtClean="0">
                          <a:latin typeface="Cambria Math"/>
                        </a:rPr>
                        <m:t>−</m:t>
                      </m:r>
                      <m:f>
                        <m:fPr>
                          <m:ctrlPr>
                            <a:rPr lang="en-CA" sz="2000" i="1" noProof="0" smtClean="0">
                              <a:latin typeface="Cambria Math" panose="02040503050406030204" pitchFamily="18" charset="0"/>
                            </a:rPr>
                          </m:ctrlPr>
                        </m:fPr>
                        <m:num>
                          <m:r>
                            <a:rPr lang="en-CA" sz="2000" b="0" i="1" noProof="0" smtClean="0">
                              <a:latin typeface="Cambria Math"/>
                            </a:rPr>
                            <m:t>1</m:t>
                          </m:r>
                        </m:num>
                        <m:den>
                          <m:r>
                            <a:rPr lang="en-CA" sz="2000" b="0" i="1" noProof="0" smtClean="0">
                              <a:latin typeface="Cambria Math"/>
                            </a:rPr>
                            <m:t>24</m:t>
                          </m:r>
                        </m:den>
                      </m:f>
                      <m:r>
                        <a:rPr lang="en-CA" sz="2000" b="0" i="1" noProof="0" smtClean="0">
                          <a:latin typeface="Cambria Math"/>
                        </a:rPr>
                        <m:t>𝑠𝑖𝑛</m:t>
                      </m:r>
                      <m:r>
                        <a:rPr lang="en-CA" sz="2000" b="0" i="1" noProof="0" smtClean="0">
                          <a:latin typeface="Cambria Math"/>
                        </a:rPr>
                        <m:t>6</m:t>
                      </m:r>
                      <m:r>
                        <a:rPr lang="en-CA" sz="2000" b="0" i="1" noProof="0" smtClean="0">
                          <a:latin typeface="Cambria Math"/>
                        </a:rPr>
                        <m:t>𝑥</m:t>
                      </m:r>
                      <m:r>
                        <a:rPr lang="en-CA" sz="2000" b="0" i="1" noProof="0" smtClean="0">
                          <a:latin typeface="Cambria Math"/>
                        </a:rPr>
                        <m:t>+</m:t>
                      </m:r>
                      <m:f>
                        <m:fPr>
                          <m:ctrlPr>
                            <a:rPr lang="en-CA" sz="2000" b="0" i="1" noProof="0" smtClean="0">
                              <a:latin typeface="Cambria Math" panose="02040503050406030204" pitchFamily="18" charset="0"/>
                            </a:rPr>
                          </m:ctrlPr>
                        </m:fPr>
                        <m:num>
                          <m:r>
                            <a:rPr lang="en-CA" sz="2000" b="0" i="1" noProof="0" smtClean="0">
                              <a:latin typeface="Cambria Math"/>
                            </a:rPr>
                            <m:t>1</m:t>
                          </m:r>
                        </m:num>
                        <m:den>
                          <m:r>
                            <a:rPr lang="en-CA" sz="2000" b="0" i="1" noProof="0" smtClean="0">
                              <a:latin typeface="Cambria Math"/>
                            </a:rPr>
                            <m:t>8</m:t>
                          </m:r>
                        </m:den>
                      </m:f>
                      <m:r>
                        <a:rPr lang="en-CA" sz="2000" b="0" i="1" noProof="0" smtClean="0">
                          <a:latin typeface="Cambria Math"/>
                        </a:rPr>
                        <m:t>𝑠𝑖𝑛</m:t>
                      </m:r>
                      <m:r>
                        <a:rPr lang="en-CA" sz="2000" b="0" i="1" noProof="0" smtClean="0">
                          <a:latin typeface="Cambria Math"/>
                        </a:rPr>
                        <m:t>4</m:t>
                      </m:r>
                      <m:r>
                        <a:rPr lang="en-CA" sz="2000" b="0" i="1" noProof="0" smtClean="0">
                          <a:latin typeface="Cambria Math"/>
                        </a:rPr>
                        <m:t>𝑥</m:t>
                      </m:r>
                      <m:r>
                        <a:rPr lang="en-CA" sz="2000" b="0" i="1" noProof="0" smtClean="0">
                          <a:latin typeface="Cambria Math"/>
                        </a:rPr>
                        <m:t>−</m:t>
                      </m:r>
                      <m:f>
                        <m:fPr>
                          <m:ctrlPr>
                            <a:rPr lang="en-CA" sz="2000" b="0" i="1" noProof="0" smtClean="0">
                              <a:latin typeface="Cambria Math" panose="02040503050406030204" pitchFamily="18" charset="0"/>
                            </a:rPr>
                          </m:ctrlPr>
                        </m:fPr>
                        <m:num>
                          <m:r>
                            <a:rPr lang="en-CA" sz="2000" b="0" i="1" noProof="0" smtClean="0">
                              <a:latin typeface="Cambria Math"/>
                            </a:rPr>
                            <m:t>1</m:t>
                          </m:r>
                        </m:num>
                        <m:den>
                          <m:r>
                            <a:rPr lang="en-CA" sz="2000" b="0" i="1" noProof="0" smtClean="0">
                              <a:latin typeface="Cambria Math"/>
                            </a:rPr>
                            <m:t>8</m:t>
                          </m:r>
                        </m:den>
                      </m:f>
                      <m:r>
                        <a:rPr lang="en-CA" sz="2000" b="0" i="1" noProof="0" smtClean="0">
                          <a:latin typeface="Cambria Math"/>
                        </a:rPr>
                        <m:t>𝑠𝑖𝑛</m:t>
                      </m:r>
                      <m:r>
                        <a:rPr lang="en-CA" sz="2000" b="0" i="1" noProof="0" smtClean="0">
                          <a:latin typeface="Cambria Math"/>
                        </a:rPr>
                        <m:t>2</m:t>
                      </m:r>
                      <m:r>
                        <a:rPr lang="en-CA" sz="2000" b="0" i="1" noProof="0" smtClean="0">
                          <a:latin typeface="Cambria Math"/>
                        </a:rPr>
                        <m:t>𝑥</m:t>
                      </m:r>
                      <m:r>
                        <a:rPr lang="en-CA" sz="2000" b="0" i="1" noProof="0" smtClean="0">
                          <a:latin typeface="Cambria Math"/>
                        </a:rPr>
                        <m:t>+</m:t>
                      </m:r>
                      <m:r>
                        <a:rPr lang="en-CA" sz="2000" b="0" i="1" noProof="0" smtClean="0">
                          <a:latin typeface="Cambria Math"/>
                        </a:rPr>
                        <m:t>𝐶</m:t>
                      </m:r>
                    </m:oMath>
                  </m:oMathPara>
                </a14:m>
                <a:endParaRPr lang="en-CA" sz="2000" noProof="0" dirty="0" smtClean="0"/>
              </a:p>
              <a:p>
                <a:pPr>
                  <a:buFont typeface="Wingdings" pitchFamily="2" charset="2"/>
                  <a:buChar char="§"/>
                </a:pPr>
                <a:endParaRPr lang="en-CA" noProof="0" dirty="0" smtClean="0"/>
              </a:p>
              <a:p>
                <a:endParaRPr lang="en-CA" noProof="0" dirty="0" smtClean="0"/>
              </a:p>
              <a:p>
                <a:endParaRPr lang="en-CA" noProof="0" dirty="0" smtClean="0"/>
              </a:p>
            </p:txBody>
          </p:sp>
        </mc:Choice>
        <mc:Fallback xmlns="">
          <p:sp>
            <p:nvSpPr>
              <p:cNvPr id="14338" name="Content Placeholder 1"/>
              <p:cNvSpPr>
                <a:spLocks noGrp="1" noRot="1" noChangeAspect="1" noMove="1" noResize="1" noEditPoints="1" noAdjustHandles="1" noChangeArrowheads="1" noChangeShapeType="1" noTextEdit="1"/>
              </p:cNvSpPr>
              <p:nvPr>
                <p:ph idx="1"/>
              </p:nvPr>
            </p:nvSpPr>
            <p:spPr>
              <a:xfrm>
                <a:off x="685800" y="1282700"/>
                <a:ext cx="7772400" cy="4822825"/>
              </a:xfrm>
              <a:blipFill rotWithShape="1">
                <a:blip r:embed="rId2"/>
                <a:stretch>
                  <a:fillRect l="-549" t="-631"/>
                </a:stretch>
              </a:blipFill>
            </p:spPr>
            <p:txBody>
              <a:bodyPr/>
              <a:lstStyle/>
              <a:p>
                <a:r>
                  <a:rPr lang="en-US">
                    <a:noFill/>
                  </a:rPr>
                  <a:t> </a:t>
                </a:r>
              </a:p>
            </p:txBody>
          </p:sp>
        </mc:Fallback>
      </mc:AlternateContent>
      <p:sp>
        <p:nvSpPr>
          <p:cNvPr id="14339" name="Title 2"/>
          <p:cNvSpPr>
            <a:spLocks noGrp="1"/>
          </p:cNvSpPr>
          <p:nvPr>
            <p:ph type="title"/>
          </p:nvPr>
        </p:nvSpPr>
        <p:spPr/>
        <p:txBody>
          <a:bodyPr/>
          <a:lstStyle/>
          <a:p>
            <a:r>
              <a:rPr lang="en-CA" noProof="0" dirty="0" smtClean="0"/>
              <a:t>Application of complex numbers (1)</a:t>
            </a:r>
          </a:p>
        </p:txBody>
      </p:sp>
      <p:sp>
        <p:nvSpPr>
          <p:cNvPr id="14341"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434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4264265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314" name="Content Placeholder 1"/>
              <p:cNvSpPr>
                <a:spLocks noGrp="1"/>
              </p:cNvSpPr>
              <p:nvPr>
                <p:ph idx="1"/>
              </p:nvPr>
            </p:nvSpPr>
            <p:spPr/>
            <p:txBody>
              <a:bodyPr/>
              <a:lstStyle/>
              <a:p>
                <a:pPr>
                  <a:buFont typeface="Wingdings" pitchFamily="2" charset="2"/>
                  <a:buChar char="§"/>
                </a:pPr>
                <a:r>
                  <a:rPr lang="en-CA" noProof="0" dirty="0" smtClean="0"/>
                  <a:t>Determine the roots of </a:t>
                </a:r>
                <a14:m>
                  <m:oMath xmlns:m="http://schemas.openxmlformats.org/officeDocument/2006/math">
                    <m:sSup>
                      <m:sSupPr>
                        <m:ctrlPr>
                          <a:rPr lang="en-CA" sz="2000" i="1" noProof="0" smtClean="0">
                            <a:latin typeface="Cambria Math" panose="02040503050406030204" pitchFamily="18" charset="0"/>
                          </a:rPr>
                        </m:ctrlPr>
                      </m:sSupPr>
                      <m:e>
                        <m:r>
                          <a:rPr lang="en-CA" sz="2000" b="0" i="1" noProof="0" smtClean="0">
                            <a:latin typeface="Cambria Math"/>
                          </a:rPr>
                          <m:t>𝑠</m:t>
                        </m:r>
                      </m:e>
                      <m:sup>
                        <m:r>
                          <a:rPr lang="en-CA" sz="2000" b="0" i="1" noProof="0" smtClean="0">
                            <a:latin typeface="Cambria Math"/>
                          </a:rPr>
                          <m:t>4</m:t>
                        </m:r>
                      </m:sup>
                    </m:sSup>
                    <m:r>
                      <a:rPr lang="en-CA" sz="2000" b="0" i="1" noProof="0" smtClean="0">
                        <a:latin typeface="Cambria Math"/>
                      </a:rPr>
                      <m:t>+1=0.</m:t>
                    </m:r>
                  </m:oMath>
                </a14:m>
                <a:r>
                  <a:rPr lang="en-CA" noProof="0" dirty="0" smtClean="0"/>
                  <a:t>   In MATLAB: </a:t>
                </a:r>
                <a:r>
                  <a:rPr lang="en-CA" sz="1400" noProof="0" dirty="0" smtClean="0">
                    <a:latin typeface="Courier New" pitchFamily="49" charset="0"/>
                    <a:cs typeface="Courier New" pitchFamily="49" charset="0"/>
                  </a:rPr>
                  <a:t>&gt;&gt;roots</a:t>
                </a:r>
                <a:r>
                  <a:rPr lang="en-CA" sz="1400" noProof="0" dirty="0">
                    <a:latin typeface="Courier New" pitchFamily="49" charset="0"/>
                    <a:cs typeface="Courier New" pitchFamily="49" charset="0"/>
                  </a:rPr>
                  <a:t>([1 0 0 0 1</a:t>
                </a:r>
                <a:r>
                  <a:rPr lang="en-CA" sz="1400" noProof="0" dirty="0" smtClean="0">
                    <a:latin typeface="Courier New" pitchFamily="49" charset="0"/>
                    <a:cs typeface="Courier New" pitchFamily="49" charset="0"/>
                  </a:rPr>
                  <a:t>])</a:t>
                </a:r>
                <a:r>
                  <a:rPr lang="en-CA" sz="1400" noProof="0" dirty="0" smtClean="0"/>
                  <a:t>   </a:t>
                </a:r>
              </a:p>
              <a:p>
                <a:pPr marL="0" indent="0"/>
                <a:endParaRPr lang="en-CA" sz="1400" noProof="0" dirty="0" smtClean="0"/>
              </a:p>
              <a:p>
                <a:pPr/>
                <a14:m>
                  <m:oMathPara xmlns:m="http://schemas.openxmlformats.org/officeDocument/2006/math">
                    <m:oMathParaPr>
                      <m:jc m:val="left"/>
                    </m:oMathParaPr>
                    <m:oMath xmlns:m="http://schemas.openxmlformats.org/officeDocument/2006/math">
                      <m:sSup>
                        <m:sSupPr>
                          <m:ctrlPr>
                            <a:rPr lang="en-CA" sz="2000" b="0" i="1" noProof="0" smtClean="0">
                              <a:latin typeface="Cambria Math" panose="02040503050406030204" pitchFamily="18" charset="0"/>
                            </a:rPr>
                          </m:ctrlPr>
                        </m:sSupPr>
                        <m:e>
                          <m:r>
                            <a:rPr lang="en-CA" sz="2000" b="0" i="1" noProof="0" smtClean="0">
                              <a:latin typeface="Cambria Math"/>
                            </a:rPr>
                            <m:t>𝑠</m:t>
                          </m:r>
                        </m:e>
                        <m:sup>
                          <m:r>
                            <a:rPr lang="en-CA" sz="2000" b="0" i="1" noProof="0" smtClean="0">
                              <a:latin typeface="Cambria Math"/>
                            </a:rPr>
                            <m:t>4</m:t>
                          </m:r>
                        </m:sup>
                      </m:sSup>
                      <m:r>
                        <a:rPr lang="en-CA" sz="2000" b="0" i="1" noProof="0" smtClean="0">
                          <a:latin typeface="Cambria Math"/>
                        </a:rPr>
                        <m:t>=−1=1</m:t>
                      </m:r>
                      <m:sSup>
                        <m:sSupPr>
                          <m:ctrlPr>
                            <a:rPr lang="en-CA" sz="2000" b="0" i="1" noProof="0" smtClean="0">
                              <a:latin typeface="Cambria Math" panose="02040503050406030204" pitchFamily="18" charset="0"/>
                            </a:rPr>
                          </m:ctrlPr>
                        </m:sSupPr>
                        <m:e>
                          <m:r>
                            <a:rPr lang="en-CA" sz="2000" b="0" i="1" noProof="0" smtClean="0">
                              <a:latin typeface="Cambria Math"/>
                            </a:rPr>
                            <m:t>𝑒</m:t>
                          </m:r>
                        </m:e>
                        <m:sup>
                          <m:r>
                            <a:rPr lang="en-CA" sz="2000" b="0" i="1" noProof="0" smtClean="0">
                              <a:latin typeface="Cambria Math"/>
                            </a:rPr>
                            <m:t>𝑖</m:t>
                          </m:r>
                          <m:r>
                            <a:rPr lang="en-CA" sz="2000" b="0" i="1" noProof="0" smtClean="0">
                              <a:latin typeface="Cambria Math"/>
                            </a:rPr>
                            <m:t>(</m:t>
                          </m:r>
                          <m:r>
                            <a:rPr lang="en-CA" sz="2000" b="0" i="1" noProof="0" smtClean="0">
                              <a:latin typeface="Cambria Math"/>
                              <a:ea typeface="Cambria Math"/>
                            </a:rPr>
                            <m:t>𝜋</m:t>
                          </m:r>
                          <m:r>
                            <a:rPr lang="en-CA" sz="2000" b="0" i="1" noProof="0" smtClean="0">
                              <a:latin typeface="Cambria Math"/>
                              <a:ea typeface="Cambria Math"/>
                            </a:rPr>
                            <m:t>+2</m:t>
                          </m:r>
                          <m:r>
                            <a:rPr lang="en-CA" sz="2000" b="0" i="1" noProof="0" smtClean="0">
                              <a:latin typeface="Cambria Math"/>
                              <a:ea typeface="Cambria Math"/>
                            </a:rPr>
                            <m:t>𝜋</m:t>
                          </m:r>
                          <m:r>
                            <a:rPr lang="en-CA" sz="2000" b="0" i="1" noProof="0" smtClean="0">
                              <a:latin typeface="Cambria Math"/>
                              <a:ea typeface="Cambria Math"/>
                            </a:rPr>
                            <m:t>𝑛</m:t>
                          </m:r>
                          <m:r>
                            <a:rPr lang="en-CA" sz="2000" b="0" i="1" noProof="0" smtClean="0">
                              <a:latin typeface="Cambria Math"/>
                            </a:rPr>
                            <m:t>)</m:t>
                          </m:r>
                        </m:sup>
                      </m:sSup>
                    </m:oMath>
                  </m:oMathPara>
                </a14:m>
                <a:endParaRPr lang="en-CA" sz="2000" noProof="0" dirty="0" smtClean="0"/>
              </a:p>
            </p:txBody>
          </p:sp>
        </mc:Choice>
        <mc:Fallback xmlns="">
          <p:sp>
            <p:nvSpPr>
              <p:cNvPr id="13314" name="Content Placeholder 1"/>
              <p:cNvSpPr>
                <a:spLocks noGrp="1" noRot="1" noChangeAspect="1" noMove="1" noResize="1" noEditPoints="1" noAdjustHandles="1" noChangeArrowheads="1" noChangeShapeType="1" noTextEdit="1"/>
              </p:cNvSpPr>
              <p:nvPr>
                <p:ph idx="1"/>
              </p:nvPr>
            </p:nvSpPr>
            <p:spPr>
              <a:blipFill rotWithShape="1">
                <a:blip r:embed="rId2"/>
                <a:stretch>
                  <a:fillRect l="-549" t="-126"/>
                </a:stretch>
              </a:blipFill>
            </p:spPr>
            <p:txBody>
              <a:bodyPr/>
              <a:lstStyle/>
              <a:p>
                <a:r>
                  <a:rPr lang="en-US">
                    <a:noFill/>
                  </a:rPr>
                  <a:t> </a:t>
                </a:r>
              </a:p>
            </p:txBody>
          </p:sp>
        </mc:Fallback>
      </mc:AlternateContent>
      <p:sp>
        <p:nvSpPr>
          <p:cNvPr id="13315" name="Title 2"/>
          <p:cNvSpPr>
            <a:spLocks noGrp="1"/>
          </p:cNvSpPr>
          <p:nvPr>
            <p:ph type="title"/>
          </p:nvPr>
        </p:nvSpPr>
        <p:spPr/>
        <p:txBody>
          <a:bodyPr/>
          <a:lstStyle/>
          <a:p>
            <a:r>
              <a:rPr lang="en-CA" noProof="0" dirty="0" smtClean="0"/>
              <a:t>Application of Complex numbers (2)</a:t>
            </a:r>
          </a:p>
        </p:txBody>
      </p:sp>
      <p:sp>
        <p:nvSpPr>
          <p:cNvPr id="1331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mc:AlternateContent xmlns:mc="http://schemas.openxmlformats.org/markup-compatibility/2006" xmlns:a14="http://schemas.microsoft.com/office/drawing/2010/main">
        <mc:Choice Requires="a14">
          <p:sp>
            <p:nvSpPr>
              <p:cNvPr id="3" name="TextBox 2"/>
              <p:cNvSpPr txBox="1"/>
              <p:nvPr/>
            </p:nvSpPr>
            <p:spPr>
              <a:xfrm>
                <a:off x="1016863" y="2523677"/>
                <a:ext cx="1716239" cy="541046"/>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2000" b="0" i="1" smtClean="0">
                          <a:latin typeface="Cambria Math"/>
                        </a:rPr>
                        <m:t>𝑠</m:t>
                      </m:r>
                      <m:r>
                        <a:rPr lang="en-US" sz="2000" b="0" i="1" smtClean="0">
                          <a:latin typeface="Cambria Math"/>
                        </a:rPr>
                        <m:t>=</m:t>
                      </m:r>
                      <m:sSup>
                        <m:sSupPr>
                          <m:ctrlPr>
                            <a:rPr lang="en-US" sz="2000" b="0" i="1" smtClean="0">
                              <a:latin typeface="Cambria Math" panose="02040503050406030204" pitchFamily="18" charset="0"/>
                            </a:rPr>
                          </m:ctrlPr>
                        </m:sSupPr>
                        <m:e>
                          <m:r>
                            <a:rPr lang="en-US" sz="2000" b="0" i="1" smtClean="0">
                              <a:latin typeface="Cambria Math"/>
                            </a:rPr>
                            <m:t>𝑒</m:t>
                          </m:r>
                        </m:e>
                        <m:sup>
                          <m:r>
                            <a:rPr lang="en-US" sz="2000" b="0" i="1" smtClean="0">
                              <a:latin typeface="Cambria Math"/>
                            </a:rPr>
                            <m:t>𝑖</m:t>
                          </m:r>
                          <m:r>
                            <a:rPr lang="en-US" sz="2000" b="0" i="1" smtClean="0">
                              <a:latin typeface="Cambria Math"/>
                            </a:rPr>
                            <m:t>(</m:t>
                          </m:r>
                          <m:f>
                            <m:fPr>
                              <m:ctrlPr>
                                <a:rPr lang="en-US" sz="2000" b="0" i="1" smtClean="0">
                                  <a:latin typeface="Cambria Math" panose="02040503050406030204" pitchFamily="18" charset="0"/>
                                </a:rPr>
                              </m:ctrlPr>
                            </m:fPr>
                            <m:num>
                              <m:r>
                                <a:rPr lang="en-US" sz="2000" b="0" i="1" smtClean="0">
                                  <a:latin typeface="Cambria Math"/>
                                  <a:ea typeface="Cambria Math"/>
                                </a:rPr>
                                <m:t>𝜋</m:t>
                              </m:r>
                            </m:num>
                            <m:den>
                              <m:r>
                                <a:rPr lang="en-US" sz="2000" b="0" i="1" smtClean="0">
                                  <a:latin typeface="Cambria Math"/>
                                </a:rPr>
                                <m:t>4</m:t>
                              </m:r>
                            </m:den>
                          </m:f>
                          <m:r>
                            <a:rPr lang="en-US" sz="2000" b="0" i="1" smtClean="0">
                              <a:latin typeface="Cambria Math"/>
                            </a:rPr>
                            <m:t>+</m:t>
                          </m:r>
                          <m:r>
                            <a:rPr lang="en-US" sz="2000" b="0" i="1" smtClean="0">
                              <a:latin typeface="Cambria Math"/>
                            </a:rPr>
                            <m:t>𝑛</m:t>
                          </m:r>
                          <m:f>
                            <m:fPr>
                              <m:ctrlPr>
                                <a:rPr lang="en-US" sz="2000" b="0" i="1" smtClean="0">
                                  <a:latin typeface="Cambria Math" panose="02040503050406030204" pitchFamily="18" charset="0"/>
                                </a:rPr>
                              </m:ctrlPr>
                            </m:fPr>
                            <m:num>
                              <m:r>
                                <a:rPr lang="en-US" sz="2000" b="0" i="1" smtClean="0">
                                  <a:latin typeface="Cambria Math"/>
                                </a:rPr>
                                <m:t>2</m:t>
                              </m:r>
                              <m:r>
                                <a:rPr lang="en-US" sz="2000" b="0" i="1" smtClean="0">
                                  <a:latin typeface="Cambria Math"/>
                                  <a:ea typeface="Cambria Math"/>
                                </a:rPr>
                                <m:t>𝜋</m:t>
                              </m:r>
                            </m:num>
                            <m:den>
                              <m:r>
                                <a:rPr lang="en-US" sz="2000" b="0" i="1" smtClean="0">
                                  <a:latin typeface="Cambria Math"/>
                                </a:rPr>
                                <m:t>4</m:t>
                              </m:r>
                            </m:den>
                          </m:f>
                          <m:r>
                            <a:rPr lang="en-US" sz="2000" b="0" i="1" smtClean="0">
                              <a:latin typeface="Cambria Math"/>
                            </a:rPr>
                            <m:t>)</m:t>
                          </m:r>
                        </m:sup>
                      </m:sSup>
                    </m:oMath>
                  </m:oMathPara>
                </a14:m>
                <a:endParaRPr lang="en-CA"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1016863" y="2523677"/>
                <a:ext cx="1716239" cy="541046"/>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1070222" y="3344123"/>
                <a:ext cx="3422155" cy="51219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a:rPr>
                            <m:t>𝑠</m:t>
                          </m:r>
                        </m:e>
                        <m:sub>
                          <m:r>
                            <a:rPr lang="en-US" sz="2000" b="0" i="1" smtClean="0">
                              <a:latin typeface="Cambria Math"/>
                            </a:rPr>
                            <m:t>1</m:t>
                          </m:r>
                        </m:sub>
                      </m:sSub>
                      <m:r>
                        <a:rPr lang="en-US" sz="2000" b="0" i="1" smtClean="0">
                          <a:latin typeface="Cambria Math"/>
                        </a:rPr>
                        <m:t>=</m:t>
                      </m:r>
                      <m:sSup>
                        <m:sSupPr>
                          <m:ctrlPr>
                            <a:rPr lang="en-US" sz="2000" b="0" i="1" smtClean="0">
                              <a:latin typeface="Cambria Math" panose="02040503050406030204" pitchFamily="18" charset="0"/>
                            </a:rPr>
                          </m:ctrlPr>
                        </m:sSupPr>
                        <m:e>
                          <m:r>
                            <a:rPr lang="en-US" sz="2000" b="0" i="1" smtClean="0">
                              <a:latin typeface="Cambria Math"/>
                            </a:rPr>
                            <m:t>𝑒</m:t>
                          </m:r>
                        </m:e>
                        <m:sup>
                          <m:r>
                            <a:rPr lang="en-US" sz="2000" b="0" i="1" smtClean="0">
                              <a:latin typeface="Cambria Math"/>
                            </a:rPr>
                            <m:t>𝑖</m:t>
                          </m:r>
                          <m:f>
                            <m:fPr>
                              <m:ctrlPr>
                                <a:rPr lang="en-US" sz="2000" b="0" i="1" smtClean="0">
                                  <a:latin typeface="Cambria Math" panose="02040503050406030204" pitchFamily="18" charset="0"/>
                                </a:rPr>
                              </m:ctrlPr>
                            </m:fPr>
                            <m:num>
                              <m:r>
                                <a:rPr lang="en-US" sz="2000" b="0" i="1" smtClean="0">
                                  <a:latin typeface="Cambria Math"/>
                                  <a:ea typeface="Cambria Math"/>
                                </a:rPr>
                                <m:t>𝜋</m:t>
                              </m:r>
                            </m:num>
                            <m:den>
                              <m:r>
                                <a:rPr lang="en-US" sz="2000" b="0" i="1" smtClean="0">
                                  <a:latin typeface="Cambria Math"/>
                                </a:rPr>
                                <m:t>4</m:t>
                              </m:r>
                            </m:den>
                          </m:f>
                        </m:sup>
                      </m:sSup>
                      <m:r>
                        <a:rPr lang="en-US" sz="2000" b="0" i="1" smtClean="0">
                          <a:latin typeface="Cambria Math"/>
                        </a:rPr>
                        <m:t>=0.7071+</m:t>
                      </m:r>
                      <m:r>
                        <a:rPr lang="en-US" sz="2000" b="0" i="1" smtClean="0">
                          <a:latin typeface="Cambria Math"/>
                        </a:rPr>
                        <m:t>𝑖</m:t>
                      </m:r>
                      <m:r>
                        <a:rPr lang="en-US" sz="2000" b="0" i="1" smtClean="0">
                          <a:latin typeface="Cambria Math"/>
                        </a:rPr>
                        <m:t>0.7071</m:t>
                      </m:r>
                    </m:oMath>
                  </m:oMathPara>
                </a14:m>
                <a:endParaRPr lang="en-CA"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1070222" y="3344123"/>
                <a:ext cx="3422155" cy="512191"/>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1070222" y="3954754"/>
                <a:ext cx="3723519" cy="53912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a:rPr>
                            <m:t>𝑠</m:t>
                          </m:r>
                        </m:e>
                        <m:sub>
                          <m:r>
                            <a:rPr lang="en-US" sz="2000" b="0" i="1" smtClean="0">
                              <a:latin typeface="Cambria Math"/>
                            </a:rPr>
                            <m:t>2</m:t>
                          </m:r>
                        </m:sub>
                      </m:sSub>
                      <m:r>
                        <a:rPr lang="en-US" sz="2000" i="1">
                          <a:latin typeface="Cambria Math"/>
                        </a:rPr>
                        <m:t>=</m:t>
                      </m:r>
                      <m:sSup>
                        <m:sSupPr>
                          <m:ctrlPr>
                            <a:rPr lang="en-US" sz="2000" i="1">
                              <a:latin typeface="Cambria Math" panose="02040503050406030204" pitchFamily="18" charset="0"/>
                            </a:rPr>
                          </m:ctrlPr>
                        </m:sSupPr>
                        <m:e>
                          <m:r>
                            <a:rPr lang="en-US" sz="2000" i="1">
                              <a:latin typeface="Cambria Math"/>
                            </a:rPr>
                            <m:t>𝑒</m:t>
                          </m:r>
                        </m:e>
                        <m:sup>
                          <m:r>
                            <a:rPr lang="en-US" sz="2000" i="1">
                              <a:latin typeface="Cambria Math"/>
                            </a:rPr>
                            <m:t>𝑖</m:t>
                          </m:r>
                          <m:f>
                            <m:fPr>
                              <m:ctrlPr>
                                <a:rPr lang="en-US" sz="2000" i="1">
                                  <a:latin typeface="Cambria Math" panose="02040503050406030204" pitchFamily="18" charset="0"/>
                                </a:rPr>
                              </m:ctrlPr>
                            </m:fPr>
                            <m:num>
                              <m:r>
                                <a:rPr lang="en-US" sz="2000" b="0" i="1" smtClean="0">
                                  <a:latin typeface="Cambria Math"/>
                                </a:rPr>
                                <m:t>3</m:t>
                              </m:r>
                              <m:r>
                                <a:rPr lang="en-US" sz="2000" i="1">
                                  <a:latin typeface="Cambria Math"/>
                                  <a:ea typeface="Cambria Math"/>
                                </a:rPr>
                                <m:t>𝜋</m:t>
                              </m:r>
                            </m:num>
                            <m:den>
                              <m:r>
                                <a:rPr lang="en-US" sz="2000" i="1">
                                  <a:latin typeface="Cambria Math"/>
                                </a:rPr>
                                <m:t>4</m:t>
                              </m:r>
                            </m:den>
                          </m:f>
                        </m:sup>
                      </m:sSup>
                      <m:r>
                        <a:rPr lang="en-US" sz="2000" i="1">
                          <a:latin typeface="Cambria Math"/>
                        </a:rPr>
                        <m:t>=</m:t>
                      </m:r>
                      <m:r>
                        <a:rPr lang="en-US" sz="2000" b="0" i="1" smtClean="0">
                          <a:latin typeface="Cambria Math"/>
                        </a:rPr>
                        <m:t>−</m:t>
                      </m:r>
                      <m:r>
                        <a:rPr lang="en-US" sz="2000" i="1">
                          <a:latin typeface="Cambria Math"/>
                        </a:rPr>
                        <m:t>0.7071+</m:t>
                      </m:r>
                      <m:r>
                        <a:rPr lang="en-US" sz="2000" i="1">
                          <a:latin typeface="Cambria Math"/>
                        </a:rPr>
                        <m:t>𝑖</m:t>
                      </m:r>
                      <m:r>
                        <a:rPr lang="en-US" sz="2000" i="1">
                          <a:latin typeface="Cambria Math"/>
                        </a:rPr>
                        <m:t>0.7071</m:t>
                      </m:r>
                    </m:oMath>
                  </m:oMathPara>
                </a14:m>
                <a:endParaRPr lang="en-CA"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1070222" y="3954754"/>
                <a:ext cx="3723519" cy="539122"/>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061343" y="4616552"/>
                <a:ext cx="3723519" cy="5435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a:rPr>
                            <m:t>𝑠</m:t>
                          </m:r>
                        </m:e>
                        <m:sub>
                          <m:r>
                            <a:rPr lang="en-US" sz="2000" b="0" i="1" smtClean="0">
                              <a:latin typeface="Cambria Math"/>
                            </a:rPr>
                            <m:t>3</m:t>
                          </m:r>
                        </m:sub>
                      </m:sSub>
                      <m:r>
                        <a:rPr lang="en-US" sz="2000" i="1">
                          <a:latin typeface="Cambria Math"/>
                        </a:rPr>
                        <m:t>=</m:t>
                      </m:r>
                      <m:sSup>
                        <m:sSupPr>
                          <m:ctrlPr>
                            <a:rPr lang="en-US" sz="2000" i="1">
                              <a:latin typeface="Cambria Math" panose="02040503050406030204" pitchFamily="18" charset="0"/>
                            </a:rPr>
                          </m:ctrlPr>
                        </m:sSupPr>
                        <m:e>
                          <m:r>
                            <a:rPr lang="en-US" sz="2000" i="1">
                              <a:latin typeface="Cambria Math"/>
                            </a:rPr>
                            <m:t>𝑒</m:t>
                          </m:r>
                        </m:e>
                        <m:sup>
                          <m:r>
                            <a:rPr lang="en-US" sz="2000" i="1">
                              <a:latin typeface="Cambria Math"/>
                            </a:rPr>
                            <m:t>𝑖</m:t>
                          </m:r>
                          <m:f>
                            <m:fPr>
                              <m:ctrlPr>
                                <a:rPr lang="en-US" sz="2000" i="1">
                                  <a:latin typeface="Cambria Math" panose="02040503050406030204" pitchFamily="18" charset="0"/>
                                </a:rPr>
                              </m:ctrlPr>
                            </m:fPr>
                            <m:num>
                              <m:r>
                                <a:rPr lang="en-US" sz="2000" b="0" i="1" smtClean="0">
                                  <a:latin typeface="Cambria Math"/>
                                </a:rPr>
                                <m:t>5</m:t>
                              </m:r>
                              <m:r>
                                <a:rPr lang="en-US" sz="2000" i="1">
                                  <a:latin typeface="Cambria Math"/>
                                  <a:ea typeface="Cambria Math"/>
                                </a:rPr>
                                <m:t>𝜋</m:t>
                              </m:r>
                            </m:num>
                            <m:den>
                              <m:r>
                                <a:rPr lang="en-US" sz="2000" i="1">
                                  <a:latin typeface="Cambria Math"/>
                                </a:rPr>
                                <m:t>4</m:t>
                              </m:r>
                            </m:den>
                          </m:f>
                        </m:sup>
                      </m:sSup>
                      <m:r>
                        <a:rPr lang="en-US" sz="2000" i="1">
                          <a:latin typeface="Cambria Math"/>
                        </a:rPr>
                        <m:t>=</m:t>
                      </m:r>
                      <m:r>
                        <a:rPr lang="en-US" sz="2000" b="0" i="1" smtClean="0">
                          <a:latin typeface="Cambria Math"/>
                        </a:rPr>
                        <m:t>−</m:t>
                      </m:r>
                      <m:r>
                        <a:rPr lang="en-US" sz="2000" i="1">
                          <a:latin typeface="Cambria Math"/>
                        </a:rPr>
                        <m:t>0.7071</m:t>
                      </m:r>
                      <m:r>
                        <a:rPr lang="en-US" sz="2000" b="0" i="1" smtClean="0">
                          <a:latin typeface="Cambria Math"/>
                        </a:rPr>
                        <m:t>−</m:t>
                      </m:r>
                      <m:r>
                        <a:rPr lang="en-US" sz="2000" i="1">
                          <a:latin typeface="Cambria Math"/>
                        </a:rPr>
                        <m:t>𝑖</m:t>
                      </m:r>
                      <m:r>
                        <a:rPr lang="en-US" sz="2000" i="1">
                          <a:latin typeface="Cambria Math"/>
                        </a:rPr>
                        <m:t>0.7071</m:t>
                      </m:r>
                    </m:oMath>
                  </m:oMathPara>
                </a14:m>
                <a:endParaRPr lang="en-CA"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1061343" y="4616552"/>
                <a:ext cx="3723519" cy="543547"/>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070222" y="5261831"/>
                <a:ext cx="3531158" cy="53739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a:rPr>
                            <m:t>𝑠</m:t>
                          </m:r>
                        </m:e>
                        <m:sub>
                          <m:r>
                            <a:rPr lang="en-US" sz="2000" b="0" i="1" smtClean="0">
                              <a:latin typeface="Cambria Math"/>
                            </a:rPr>
                            <m:t>4</m:t>
                          </m:r>
                        </m:sub>
                      </m:sSub>
                      <m:r>
                        <a:rPr lang="en-US" sz="2000" i="1">
                          <a:latin typeface="Cambria Math"/>
                        </a:rPr>
                        <m:t>=</m:t>
                      </m:r>
                      <m:sSup>
                        <m:sSupPr>
                          <m:ctrlPr>
                            <a:rPr lang="en-US" sz="2000" i="1">
                              <a:latin typeface="Cambria Math" panose="02040503050406030204" pitchFamily="18" charset="0"/>
                            </a:rPr>
                          </m:ctrlPr>
                        </m:sSupPr>
                        <m:e>
                          <m:r>
                            <a:rPr lang="en-US" sz="2000" i="1">
                              <a:latin typeface="Cambria Math"/>
                            </a:rPr>
                            <m:t>𝑒</m:t>
                          </m:r>
                        </m:e>
                        <m:sup>
                          <m:r>
                            <a:rPr lang="en-US" sz="2000" i="1">
                              <a:latin typeface="Cambria Math"/>
                            </a:rPr>
                            <m:t>𝑖</m:t>
                          </m:r>
                          <m:f>
                            <m:fPr>
                              <m:ctrlPr>
                                <a:rPr lang="en-US" sz="2000" i="1">
                                  <a:latin typeface="Cambria Math" panose="02040503050406030204" pitchFamily="18" charset="0"/>
                                </a:rPr>
                              </m:ctrlPr>
                            </m:fPr>
                            <m:num>
                              <m:r>
                                <a:rPr lang="en-US" sz="2000" b="0" i="1" smtClean="0">
                                  <a:latin typeface="Cambria Math"/>
                                </a:rPr>
                                <m:t>7</m:t>
                              </m:r>
                              <m:r>
                                <a:rPr lang="en-US" sz="2000" i="1">
                                  <a:latin typeface="Cambria Math"/>
                                  <a:ea typeface="Cambria Math"/>
                                </a:rPr>
                                <m:t>𝜋</m:t>
                              </m:r>
                            </m:num>
                            <m:den>
                              <m:r>
                                <a:rPr lang="en-US" sz="2000" i="1">
                                  <a:latin typeface="Cambria Math"/>
                                </a:rPr>
                                <m:t>4</m:t>
                              </m:r>
                            </m:den>
                          </m:f>
                        </m:sup>
                      </m:sSup>
                      <m:r>
                        <a:rPr lang="en-US" sz="2000" i="1">
                          <a:latin typeface="Cambria Math"/>
                        </a:rPr>
                        <m:t>=0.7071</m:t>
                      </m:r>
                      <m:r>
                        <a:rPr lang="en-US" sz="2000" b="0" i="1" smtClean="0">
                          <a:latin typeface="Cambria Math"/>
                        </a:rPr>
                        <m:t>−</m:t>
                      </m:r>
                      <m:r>
                        <a:rPr lang="en-US" sz="2000" i="1">
                          <a:latin typeface="Cambria Math"/>
                        </a:rPr>
                        <m:t>𝑖</m:t>
                      </m:r>
                      <m:r>
                        <a:rPr lang="en-US" sz="2000" i="1">
                          <a:latin typeface="Cambria Math"/>
                        </a:rPr>
                        <m:t>0.7071</m:t>
                      </m:r>
                    </m:oMath>
                  </m:oMathPara>
                </a14:m>
                <a:endParaRPr lang="en-CA"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1070222" y="5261831"/>
                <a:ext cx="3531158" cy="537391"/>
              </a:xfrm>
              <a:prstGeom prst="rect">
                <a:avLst/>
              </a:prstGeom>
              <a:blipFill rotWithShape="1">
                <a:blip r:embed="rId7"/>
                <a:stretch>
                  <a:fillRect/>
                </a:stretch>
              </a:blipFill>
            </p:spPr>
            <p:txBody>
              <a:bodyPr/>
              <a:lstStyle/>
              <a:p>
                <a:r>
                  <a:rPr lang="en-US">
                    <a:noFill/>
                  </a:rPr>
                  <a:t> </a:t>
                </a:r>
              </a:p>
            </p:txBody>
          </p:sp>
        </mc:Fallback>
      </mc:AlternateContent>
      <p:sp>
        <p:nvSpPr>
          <p:cNvPr id="10"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cxnSp>
        <p:nvCxnSpPr>
          <p:cNvPr id="4" name="Connettore 2 3"/>
          <p:cNvCxnSpPr/>
          <p:nvPr/>
        </p:nvCxnSpPr>
        <p:spPr bwMode="auto">
          <a:xfrm flipH="1" flipV="1">
            <a:off x="6553200" y="2387600"/>
            <a:ext cx="25400" cy="234950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 name="Connettore 2 11"/>
          <p:cNvCxnSpPr/>
          <p:nvPr/>
        </p:nvCxnSpPr>
        <p:spPr bwMode="auto">
          <a:xfrm>
            <a:off x="5613400" y="3600218"/>
            <a:ext cx="1930400"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 name="Connettore 2 13"/>
          <p:cNvCxnSpPr/>
          <p:nvPr/>
        </p:nvCxnSpPr>
        <p:spPr bwMode="auto">
          <a:xfrm flipH="1">
            <a:off x="6032500" y="3600218"/>
            <a:ext cx="533400" cy="0"/>
          </a:xfrm>
          <a:prstGeom prst="straightConnector1">
            <a:avLst/>
          </a:prstGeom>
          <a:solidFill>
            <a:schemeClr val="accent1"/>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0" name="Figura a mano libera 29"/>
          <p:cNvSpPr/>
          <p:nvPr/>
        </p:nvSpPr>
        <p:spPr bwMode="auto">
          <a:xfrm>
            <a:off x="6337300" y="3344122"/>
            <a:ext cx="508000" cy="237277"/>
          </a:xfrm>
          <a:custGeom>
            <a:avLst/>
            <a:gdLst>
              <a:gd name="connsiteX0" fmla="*/ 508000 w 508000"/>
              <a:gd name="connsiteY0" fmla="*/ 431800 h 431800"/>
              <a:gd name="connsiteX1" fmla="*/ 241300 w 508000"/>
              <a:gd name="connsiteY1" fmla="*/ 0 h 431800"/>
              <a:gd name="connsiteX2" fmla="*/ 0 w 508000"/>
              <a:gd name="connsiteY2" fmla="*/ 431800 h 431800"/>
            </a:gdLst>
            <a:ahLst/>
            <a:cxnLst>
              <a:cxn ang="0">
                <a:pos x="connsiteX0" y="connsiteY0"/>
              </a:cxn>
              <a:cxn ang="0">
                <a:pos x="connsiteX1" y="connsiteY1"/>
              </a:cxn>
              <a:cxn ang="0">
                <a:pos x="connsiteX2" y="connsiteY2"/>
              </a:cxn>
            </a:cxnLst>
            <a:rect l="l" t="t" r="r" b="b"/>
            <a:pathLst>
              <a:path w="508000" h="431800">
                <a:moveTo>
                  <a:pt x="508000" y="431800"/>
                </a:moveTo>
                <a:cubicBezTo>
                  <a:pt x="416983" y="215900"/>
                  <a:pt x="325967" y="0"/>
                  <a:pt x="241300" y="0"/>
                </a:cubicBezTo>
                <a:cubicBezTo>
                  <a:pt x="156633" y="0"/>
                  <a:pt x="12700" y="423333"/>
                  <a:pt x="0" y="431800"/>
                </a:cubicBezTo>
              </a:path>
            </a:pathLst>
          </a:custGeom>
          <a:noFill/>
          <a:ln w="952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Segnaposto contenuto 1"/>
              <p:cNvSpPr>
                <a:spLocks noGrp="1"/>
              </p:cNvSpPr>
              <p:nvPr>
                <p:ph idx="1"/>
              </p:nvPr>
            </p:nvSpPr>
            <p:spPr>
              <a:xfrm>
                <a:off x="254000" y="1371600"/>
                <a:ext cx="8382000" cy="2006599"/>
              </a:xfrm>
            </p:spPr>
            <p:txBody>
              <a:bodyPr/>
              <a:lstStyle/>
              <a:p>
                <a:r>
                  <a:rPr lang="en-CA" noProof="0" dirty="0" smtClean="0"/>
                  <a:t>In physics and engineering, a </a:t>
                </a:r>
                <a:r>
                  <a:rPr lang="en-CA" b="1" noProof="0" dirty="0"/>
                  <a:t>phase vector</a:t>
                </a:r>
                <a:r>
                  <a:rPr lang="en-CA" noProof="0" dirty="0"/>
                  <a:t>, or </a:t>
                </a:r>
                <a:r>
                  <a:rPr lang="en-CA" b="1" noProof="0" dirty="0" err="1"/>
                  <a:t>phasor</a:t>
                </a:r>
                <a:r>
                  <a:rPr lang="en-CA" noProof="0" dirty="0"/>
                  <a:t>, is a </a:t>
                </a:r>
                <a:r>
                  <a:rPr lang="en-CA" noProof="0" dirty="0" smtClean="0"/>
                  <a:t>complex number representation </a:t>
                </a:r>
                <a:r>
                  <a:rPr lang="en-CA" noProof="0" dirty="0"/>
                  <a:t>of a sinusoidal function </a:t>
                </a:r>
                <a:r>
                  <a:rPr lang="en-CA" noProof="0" dirty="0" smtClean="0"/>
                  <a:t>with fixed frequency, and whose </a:t>
                </a:r>
                <a:r>
                  <a:rPr lang="en-CA" noProof="0" dirty="0"/>
                  <a:t>amplitude (</a:t>
                </a:r>
                <a:r>
                  <a:rPr lang="en-CA" b="1" noProof="0" dirty="0"/>
                  <a:t>A</a:t>
                </a:r>
                <a:r>
                  <a:rPr lang="en-CA" noProof="0" dirty="0" smtClean="0"/>
                  <a:t>) </a:t>
                </a:r>
                <a:r>
                  <a:rPr lang="en-CA" noProof="0" dirty="0"/>
                  <a:t>and phase (</a:t>
                </a:r>
                <a:r>
                  <a:rPr lang="en-CA" b="1" noProof="0" dirty="0"/>
                  <a:t>θ</a:t>
                </a:r>
                <a:r>
                  <a:rPr lang="en-CA" noProof="0" dirty="0"/>
                  <a:t>) are time-invariant</a:t>
                </a:r>
                <a:r>
                  <a:rPr lang="en-CA" noProof="0" dirty="0" smtClean="0"/>
                  <a:t>.</a:t>
                </a:r>
              </a:p>
              <a:p>
                <a:r>
                  <a:rPr lang="en-CA" noProof="0" dirty="0" smtClean="0"/>
                  <a:t>A typical example is Alternating Current (AC):</a:t>
                </a:r>
              </a:p>
              <a:p>
                <a:endParaRPr lang="en-CA" noProof="0" dirty="0"/>
              </a:p>
              <a:p>
                <a:r>
                  <a:rPr lang="en-CA" noProof="0" dirty="0" smtClean="0"/>
                  <a:t>Any such waveform can be represented</a:t>
                </a:r>
              </a:p>
              <a:p>
                <a:r>
                  <a:rPr lang="en-CA" noProof="0" dirty="0"/>
                  <a:t>b</a:t>
                </a:r>
                <a:r>
                  <a:rPr lang="en-CA" noProof="0" dirty="0" smtClean="0"/>
                  <a:t>y a vector in the complex field </a:t>
                </a:r>
              </a:p>
              <a:p>
                <a:endParaRPr lang="en-CA" noProof="0" dirty="0"/>
              </a:p>
              <a:p>
                <a:pPr/>
                <a14:m>
                  <m:oMathPara xmlns:m="http://schemas.openxmlformats.org/officeDocument/2006/math">
                    <m:oMathParaPr>
                      <m:jc m:val="left"/>
                    </m:oMathParaPr>
                    <m:oMath xmlns:m="http://schemas.openxmlformats.org/officeDocument/2006/math">
                      <m:r>
                        <a:rPr lang="en-CA" i="1" noProof="0">
                          <a:latin typeface="Cambria Math"/>
                        </a:rPr>
                        <m:t>𝑉</m:t>
                      </m:r>
                      <m:r>
                        <a:rPr lang="en-CA" b="0" i="1" noProof="0" smtClean="0">
                          <a:latin typeface="Cambria Math"/>
                        </a:rPr>
                        <m:t>(</m:t>
                      </m:r>
                      <m:r>
                        <a:rPr lang="en-CA" b="0" i="1" noProof="0" smtClean="0">
                          <a:latin typeface="Cambria Math"/>
                        </a:rPr>
                        <m:t>𝑡</m:t>
                      </m:r>
                      <m:r>
                        <a:rPr lang="en-CA" b="0" i="1" noProof="0" smtClean="0">
                          <a:latin typeface="Cambria Math"/>
                        </a:rPr>
                        <m:t>)=</m:t>
                      </m:r>
                      <m:r>
                        <a:rPr lang="en-CA" i="1" noProof="0">
                          <a:latin typeface="Cambria Math"/>
                        </a:rPr>
                        <m:t>𝐴</m:t>
                      </m:r>
                      <m:r>
                        <a:rPr lang="en-CA" i="1" noProof="0">
                          <a:latin typeface="Cambria Math"/>
                        </a:rPr>
                        <m:t>∗</m:t>
                      </m:r>
                      <m:r>
                        <m:rPr>
                          <m:sty m:val="p"/>
                        </m:rPr>
                        <a:rPr lang="en-CA" noProof="0">
                          <a:latin typeface="Cambria Math"/>
                        </a:rPr>
                        <m:t>sin</m:t>
                      </m:r>
                      <m:r>
                        <a:rPr lang="en-CA" i="1" noProof="0">
                          <a:latin typeface="Cambria Math"/>
                        </a:rPr>
                        <m:t>(</m:t>
                      </m:r>
                      <m:r>
                        <a:rPr lang="en-CA" i="1" noProof="0">
                          <a:latin typeface="Cambria Math"/>
                        </a:rPr>
                        <m:t>𝜔</m:t>
                      </m:r>
                      <m:r>
                        <a:rPr lang="en-CA" i="1" noProof="0">
                          <a:latin typeface="Cambria Math"/>
                        </a:rPr>
                        <m:t>𝑡</m:t>
                      </m:r>
                      <m:r>
                        <a:rPr lang="en-CA" i="1" noProof="0">
                          <a:latin typeface="Cambria Math"/>
                        </a:rPr>
                        <m:t>+</m:t>
                      </m:r>
                      <m:r>
                        <a:rPr lang="en-CA" i="1" noProof="0">
                          <a:latin typeface="Cambria Math"/>
                        </a:rPr>
                        <m:t>𝜑</m:t>
                      </m:r>
                      <m:r>
                        <a:rPr lang="en-CA" i="1" noProof="0">
                          <a:latin typeface="Cambria Math"/>
                        </a:rPr>
                        <m:t>)</m:t>
                      </m:r>
                    </m:oMath>
                  </m:oMathPara>
                </a14:m>
                <a:endParaRPr lang="en-CA" noProof="0" dirty="0" smtClean="0"/>
              </a:p>
              <a:p>
                <a:endParaRPr lang="en-CA" noProof="0" dirty="0"/>
              </a:p>
              <a:p>
                <a:endParaRPr lang="en-CA" noProof="0" dirty="0"/>
              </a:p>
            </p:txBody>
          </p:sp>
        </mc:Choice>
        <mc:Fallback xmlns="">
          <p:sp>
            <p:nvSpPr>
              <p:cNvPr id="2" name="Segnaposto contenuto 1"/>
              <p:cNvSpPr>
                <a:spLocks noGrp="1" noRot="1" noChangeAspect="1" noMove="1" noResize="1" noEditPoints="1" noAdjustHandles="1" noChangeArrowheads="1" noChangeShapeType="1" noTextEdit="1"/>
              </p:cNvSpPr>
              <p:nvPr>
                <p:ph idx="1"/>
              </p:nvPr>
            </p:nvSpPr>
            <p:spPr>
              <a:xfrm>
                <a:off x="254000" y="1371600"/>
                <a:ext cx="8382000" cy="2006599"/>
              </a:xfrm>
              <a:blipFill rotWithShape="1">
                <a:blip r:embed="rId2"/>
                <a:stretch>
                  <a:fillRect l="-655" t="-1520" b="-44073"/>
                </a:stretch>
              </a:blipFill>
            </p:spPr>
            <p:txBody>
              <a:bodyPr/>
              <a:lstStyle/>
              <a:p>
                <a:r>
                  <a:rPr lang="en-US">
                    <a:noFill/>
                  </a:rPr>
                  <a:t> </a:t>
                </a:r>
              </a:p>
            </p:txBody>
          </p:sp>
        </mc:Fallback>
      </mc:AlternateContent>
      <p:sp>
        <p:nvSpPr>
          <p:cNvPr id="4" name="Segnaposto piè di pagina 3"/>
          <p:cNvSpPr>
            <a:spLocks noGrp="1"/>
          </p:cNvSpPr>
          <p:nvPr>
            <p:ph type="ftr" sz="quarter" idx="10"/>
          </p:nvPr>
        </p:nvSpPr>
        <p:spPr/>
        <p:txBody>
          <a:bodyPr/>
          <a:lstStyle/>
          <a:p>
            <a:pPr>
              <a:defRPr/>
            </a:pPr>
            <a:r>
              <a:rPr lang="en-US" smtClean="0"/>
              <a:t>ENSC180 – Introduction to Engineering Analysis Tools</a:t>
            </a:r>
            <a:endParaRPr lang="en-US" dirty="0"/>
          </a:p>
        </p:txBody>
      </p:sp>
      <p:sp>
        <p:nvSpPr>
          <p:cNvPr id="5" name="Title 2"/>
          <p:cNvSpPr>
            <a:spLocks noGrp="1"/>
          </p:cNvSpPr>
          <p:nvPr>
            <p:ph type="title"/>
          </p:nvPr>
        </p:nvSpPr>
        <p:spPr>
          <a:xfrm>
            <a:off x="685800" y="228600"/>
            <a:ext cx="8153400" cy="609600"/>
          </a:xfrm>
        </p:spPr>
        <p:txBody>
          <a:bodyPr/>
          <a:lstStyle/>
          <a:p>
            <a:r>
              <a:rPr lang="en-CA" noProof="0" dirty="0" smtClean="0"/>
              <a:t>Application of Complex Numbers (3)</a:t>
            </a:r>
          </a:p>
        </p:txBody>
      </p:sp>
      <p:pic>
        <p:nvPicPr>
          <p:cNvPr id="20484" name="Picture 4" descr="http://upload.wikimedia.org/wikipedia/commons/thumb/d/d2/Sine_and_Cosine.svg/400px-Sine_and_Cosine.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3575" y="2936875"/>
            <a:ext cx="3810000" cy="24384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ttore 2 6"/>
          <p:cNvCxnSpPr/>
          <p:nvPr/>
        </p:nvCxnSpPr>
        <p:spPr bwMode="auto">
          <a:xfrm>
            <a:off x="4775200" y="4025900"/>
            <a:ext cx="419100" cy="0"/>
          </a:xfrm>
          <a:prstGeom prst="straightConnector1">
            <a:avLst/>
          </a:prstGeom>
          <a:solidFill>
            <a:schemeClr val="accent1"/>
          </a:solidFill>
          <a:ln w="38100" cap="flat" cmpd="sng" algn="ctr">
            <a:solidFill>
              <a:srgbClr val="00B050"/>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 name="Connettore 2 8"/>
          <p:cNvCxnSpPr/>
          <p:nvPr/>
        </p:nvCxnSpPr>
        <p:spPr bwMode="auto">
          <a:xfrm>
            <a:off x="5410200" y="3111500"/>
            <a:ext cx="12700" cy="914400"/>
          </a:xfrm>
          <a:prstGeom prst="straightConnector1">
            <a:avLst/>
          </a:prstGeom>
          <a:solidFill>
            <a:schemeClr val="accent1"/>
          </a:solidFill>
          <a:ln w="38100" cap="flat" cmpd="sng" algn="ctr">
            <a:solidFill>
              <a:schemeClr val="accent6">
                <a:lumMod val="60000"/>
                <a:lumOff val="40000"/>
              </a:schemeClr>
            </a:solidFill>
            <a:prstDash val="solid"/>
            <a:round/>
            <a:headEnd type="arrow"/>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0" name="CasellaDiTesto 9"/>
          <p:cNvSpPr txBox="1"/>
          <p:nvPr/>
        </p:nvSpPr>
        <p:spPr>
          <a:xfrm>
            <a:off x="3359167" y="3856623"/>
            <a:ext cx="1114408" cy="338554"/>
          </a:xfrm>
          <a:prstGeom prst="rect">
            <a:avLst/>
          </a:prstGeom>
          <a:noFill/>
        </p:spPr>
        <p:txBody>
          <a:bodyPr wrap="none" rtlCol="0">
            <a:spAutoFit/>
          </a:bodyPr>
          <a:lstStyle/>
          <a:p>
            <a:r>
              <a:rPr lang="en-US" sz="1600" dirty="0" smtClean="0">
                <a:solidFill>
                  <a:srgbClr val="00B050"/>
                </a:solidFill>
              </a:rPr>
              <a:t>Phase=</a:t>
            </a:r>
            <a:r>
              <a:rPr lang="en-US" sz="1600" dirty="0">
                <a:solidFill>
                  <a:srgbClr val="00B050"/>
                </a:solidFill>
              </a:rPr>
              <a:t> </a:t>
            </a:r>
            <a:r>
              <a:rPr lang="en-US" sz="1600" dirty="0" smtClean="0">
                <a:solidFill>
                  <a:srgbClr val="00B050"/>
                </a:solidFill>
              </a:rPr>
              <a:t>θ </a:t>
            </a:r>
            <a:endParaRPr lang="en-US" sz="1600" dirty="0">
              <a:solidFill>
                <a:srgbClr val="00B050"/>
              </a:solidFill>
            </a:endParaRPr>
          </a:p>
        </p:txBody>
      </p:sp>
      <p:sp>
        <p:nvSpPr>
          <p:cNvPr id="13" name="CasellaDiTesto 12"/>
          <p:cNvSpPr txBox="1"/>
          <p:nvPr/>
        </p:nvSpPr>
        <p:spPr>
          <a:xfrm>
            <a:off x="5194300" y="2472323"/>
            <a:ext cx="1398011" cy="338554"/>
          </a:xfrm>
          <a:prstGeom prst="rect">
            <a:avLst/>
          </a:prstGeom>
          <a:noFill/>
        </p:spPr>
        <p:txBody>
          <a:bodyPr wrap="none" rtlCol="0">
            <a:spAutoFit/>
          </a:bodyPr>
          <a:lstStyle/>
          <a:p>
            <a:r>
              <a:rPr lang="en-US" sz="1600" dirty="0" smtClean="0">
                <a:solidFill>
                  <a:srgbClr val="00B050"/>
                </a:solidFill>
              </a:rPr>
              <a:t>Amplitude=A </a:t>
            </a:r>
            <a:endParaRPr lang="en-US" sz="1600" dirty="0">
              <a:solidFill>
                <a:srgbClr val="00B050"/>
              </a:solidFill>
            </a:endParaRPr>
          </a:p>
        </p:txBody>
      </p:sp>
      <p:sp>
        <p:nvSpPr>
          <p:cNvPr id="11" name="Freccia in giù 10"/>
          <p:cNvSpPr/>
          <p:nvPr/>
        </p:nvSpPr>
        <p:spPr bwMode="auto">
          <a:xfrm>
            <a:off x="1549400" y="4356100"/>
            <a:ext cx="533400" cy="3683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mc:AlternateContent xmlns:mc="http://schemas.openxmlformats.org/markup-compatibility/2006" xmlns:a14="http://schemas.microsoft.com/office/drawing/2010/main">
        <mc:Choice Requires="a14">
          <p:sp>
            <p:nvSpPr>
              <p:cNvPr id="12" name="Rettangolo 11"/>
              <p:cNvSpPr/>
              <p:nvPr/>
            </p:nvSpPr>
            <p:spPr>
              <a:xfrm>
                <a:off x="1142348" y="5144442"/>
                <a:ext cx="1484445" cy="461665"/>
              </a:xfrm>
              <a:prstGeom prst="rect">
                <a:avLst/>
              </a:prstGeom>
            </p:spPr>
            <p:txBody>
              <a:bodyPr wrap="none">
                <a:spAutoFit/>
              </a:bodyPr>
              <a:lstStyle/>
              <a:p>
                <a14:m>
                  <m:oMath xmlns:m="http://schemas.openxmlformats.org/officeDocument/2006/math">
                    <m:r>
                      <a:rPr lang="en-US" b="0" i="1" smtClean="0">
                        <a:latin typeface="Cambria Math"/>
                      </a:rPr>
                      <m:t>𝑉</m:t>
                    </m:r>
                    <m:r>
                      <a:rPr lang="en-US" b="0" i="1" smtClean="0">
                        <a:latin typeface="Cambria Math"/>
                      </a:rPr>
                      <m:t>=</m:t>
                    </m:r>
                    <m:r>
                      <a:rPr lang="en-US" b="0" i="1" smtClean="0">
                        <a:latin typeface="Cambria Math"/>
                      </a:rPr>
                      <m:t>𝐴</m:t>
                    </m:r>
                    <m:r>
                      <a:rPr lang="en-US" i="1">
                        <a:latin typeface="Cambria Math"/>
                      </a:rPr>
                      <m:t>∠</m:t>
                    </m:r>
                  </m:oMath>
                </a14:m>
                <a:r>
                  <a:rPr lang="en-US" dirty="0"/>
                  <a:t> </a:t>
                </a:r>
                <a14:m>
                  <m:oMath xmlns:m="http://schemas.openxmlformats.org/officeDocument/2006/math">
                    <m:r>
                      <a:rPr lang="en-US" i="1">
                        <a:latin typeface="Cambria Math"/>
                      </a:rPr>
                      <m:t>𝜑</m:t>
                    </m:r>
                  </m:oMath>
                </a14:m>
                <a:endParaRPr lang="en-US" dirty="0"/>
              </a:p>
            </p:txBody>
          </p:sp>
        </mc:Choice>
        <mc:Fallback xmlns="">
          <p:sp>
            <p:nvSpPr>
              <p:cNvPr id="12" name="Rettangolo 11"/>
              <p:cNvSpPr>
                <a:spLocks noRot="1" noChangeAspect="1" noMove="1" noResize="1" noEditPoints="1" noAdjustHandles="1" noChangeArrowheads="1" noChangeShapeType="1" noTextEdit="1"/>
              </p:cNvSpPr>
              <p:nvPr/>
            </p:nvSpPr>
            <p:spPr>
              <a:xfrm>
                <a:off x="1142348" y="5144442"/>
                <a:ext cx="1484445" cy="461665"/>
              </a:xfrm>
              <a:prstGeom prst="rect">
                <a:avLst/>
              </a:prstGeom>
              <a:blipFill rotWithShape="1">
                <a:blip r:embed="rId4"/>
                <a:stretch>
                  <a:fillRect l="-820" b="-11842"/>
                </a:stretch>
              </a:blipFill>
            </p:spPr>
            <p:txBody>
              <a:bodyPr/>
              <a:lstStyle/>
              <a:p>
                <a:r>
                  <a:rPr lang="en-US">
                    <a:noFill/>
                  </a:rPr>
                  <a:t> </a:t>
                </a:r>
              </a:p>
            </p:txBody>
          </p:sp>
        </mc:Fallback>
      </mc:AlternateContent>
      <p:sp>
        <p:nvSpPr>
          <p:cNvPr id="3" name="CasellaDiTesto 2"/>
          <p:cNvSpPr txBox="1"/>
          <p:nvPr/>
        </p:nvSpPr>
        <p:spPr>
          <a:xfrm>
            <a:off x="7000875" y="6090873"/>
            <a:ext cx="1842171" cy="261610"/>
          </a:xfrm>
          <a:prstGeom prst="rect">
            <a:avLst/>
          </a:prstGeom>
          <a:noFill/>
        </p:spPr>
        <p:txBody>
          <a:bodyPr wrap="none" rtlCol="0">
            <a:spAutoFit/>
          </a:bodyPr>
          <a:lstStyle/>
          <a:p>
            <a:r>
              <a:rPr lang="en-US" sz="1100" dirty="0" err="1" smtClean="0"/>
              <a:t>Source:www.wikipedia.org</a:t>
            </a:r>
            <a:endParaRPr lang="en-US" sz="1100" dirty="0"/>
          </a:p>
        </p:txBody>
      </p:sp>
    </p:spTree>
    <p:extLst>
      <p:ext uri="{BB962C8B-B14F-4D97-AF65-F5344CB8AC3E}">
        <p14:creationId xmlns:p14="http://schemas.microsoft.com/office/powerpoint/2010/main" val="19931822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bwMode="auto">
          <a:xfrm>
            <a:off x="5930900" y="2406650"/>
            <a:ext cx="28067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mc:AlternateContent xmlns:mc="http://schemas.openxmlformats.org/markup-compatibility/2006" xmlns:a14="http://schemas.microsoft.com/office/drawing/2010/main">
        <mc:Choice Requires="a14">
          <p:sp>
            <p:nvSpPr>
              <p:cNvPr id="15362" name="Content Placeholder 1"/>
              <p:cNvSpPr>
                <a:spLocks noGrp="1"/>
              </p:cNvSpPr>
              <p:nvPr>
                <p:ph idx="1"/>
              </p:nvPr>
            </p:nvSpPr>
            <p:spPr>
              <a:xfrm>
                <a:off x="520700" y="1257300"/>
                <a:ext cx="7772400" cy="4822825"/>
              </a:xfrm>
            </p:spPr>
            <p:txBody>
              <a:bodyPr/>
              <a:lstStyle/>
              <a:p>
                <a:pPr>
                  <a:buFont typeface="Wingdings" pitchFamily="2" charset="2"/>
                  <a:buChar char="§"/>
                </a:pPr>
                <a:r>
                  <a:rPr lang="en-CA" noProof="0" dirty="0" smtClean="0"/>
                  <a:t>Let's connect three AC voltage sources in series and use complex numbers in MATLAB to determine additive voltages:</a:t>
                </a:r>
              </a:p>
              <a:p>
                <a:pPr marL="0" indent="0"/>
                <a14:m>
                  <m:oMathPara xmlns:m="http://schemas.openxmlformats.org/officeDocument/2006/math">
                    <m:oMathParaPr>
                      <m:jc m:val="left"/>
                    </m:oMathParaPr>
                    <m:oMath xmlns:m="http://schemas.openxmlformats.org/officeDocument/2006/math">
                      <m:sSub>
                        <m:sSubPr>
                          <m:ctrlPr>
                            <a:rPr lang="en-CA" sz="2000" b="0" i="1" noProof="0" smtClean="0">
                              <a:latin typeface="Cambria Math" panose="02040503050406030204" pitchFamily="18" charset="0"/>
                            </a:rPr>
                          </m:ctrlPr>
                        </m:sSubPr>
                        <m:e>
                          <m:r>
                            <a:rPr lang="en-CA" sz="2000" b="0" i="1" noProof="0" smtClean="0">
                              <a:latin typeface="Cambria Math"/>
                            </a:rPr>
                            <m:t>𝐸</m:t>
                          </m:r>
                        </m:e>
                        <m:sub>
                          <m:r>
                            <a:rPr lang="en-CA" sz="2000" b="0" i="1" noProof="0" smtClean="0">
                              <a:latin typeface="Cambria Math"/>
                            </a:rPr>
                            <m:t>𝑡𝑜𝑡𝑎𝑙</m:t>
                          </m:r>
                        </m:sub>
                      </m:sSub>
                      <m:r>
                        <a:rPr lang="en-CA" sz="2000" b="0" i="1" noProof="0" smtClean="0">
                          <a:latin typeface="Cambria Math"/>
                        </a:rPr>
                        <m:t>=</m:t>
                      </m:r>
                      <m:sSub>
                        <m:sSubPr>
                          <m:ctrlPr>
                            <a:rPr lang="en-CA" sz="2000" b="0" i="1" noProof="0" smtClean="0">
                              <a:latin typeface="Cambria Math" panose="02040503050406030204" pitchFamily="18" charset="0"/>
                            </a:rPr>
                          </m:ctrlPr>
                        </m:sSubPr>
                        <m:e>
                          <m:r>
                            <a:rPr lang="en-CA" sz="2000" b="0" i="1" noProof="0" smtClean="0">
                              <a:latin typeface="Cambria Math"/>
                            </a:rPr>
                            <m:t>𝐸</m:t>
                          </m:r>
                        </m:e>
                        <m:sub>
                          <m:r>
                            <a:rPr lang="en-CA" sz="2000" b="0" i="1" noProof="0" smtClean="0">
                              <a:latin typeface="Cambria Math"/>
                            </a:rPr>
                            <m:t>1</m:t>
                          </m:r>
                        </m:sub>
                      </m:sSub>
                      <m:r>
                        <a:rPr lang="en-CA" sz="2000" b="0" i="1" noProof="0" smtClean="0">
                          <a:latin typeface="Cambria Math"/>
                        </a:rPr>
                        <m:t>+</m:t>
                      </m:r>
                      <m:sSub>
                        <m:sSubPr>
                          <m:ctrlPr>
                            <a:rPr lang="en-CA" sz="2000" b="0" i="1" noProof="0" smtClean="0">
                              <a:latin typeface="Cambria Math" panose="02040503050406030204" pitchFamily="18" charset="0"/>
                            </a:rPr>
                          </m:ctrlPr>
                        </m:sSubPr>
                        <m:e>
                          <m:r>
                            <a:rPr lang="en-CA" sz="2000" b="0" i="1" noProof="0" smtClean="0">
                              <a:latin typeface="Cambria Math"/>
                            </a:rPr>
                            <m:t>𝐸</m:t>
                          </m:r>
                        </m:e>
                        <m:sub>
                          <m:r>
                            <a:rPr lang="en-CA" sz="2000" b="0" i="1" noProof="0" smtClean="0">
                              <a:latin typeface="Cambria Math"/>
                            </a:rPr>
                            <m:t>2</m:t>
                          </m:r>
                        </m:sub>
                      </m:sSub>
                      <m:r>
                        <a:rPr lang="en-CA" sz="2000" b="0" i="1" noProof="0" smtClean="0">
                          <a:latin typeface="Cambria Math"/>
                        </a:rPr>
                        <m:t>+</m:t>
                      </m:r>
                      <m:r>
                        <a:rPr lang="en-CA" sz="2000" b="0" i="1" noProof="0" smtClean="0">
                          <a:latin typeface="Cambria Math"/>
                        </a:rPr>
                        <m:t>𝐸</m:t>
                      </m:r>
                      <m:r>
                        <a:rPr lang="en-CA" sz="2000" b="0" i="1" noProof="0" smtClean="0">
                          <a:latin typeface="Cambria Math"/>
                        </a:rPr>
                        <m:t>3=</m:t>
                      </m:r>
                    </m:oMath>
                  </m:oMathPara>
                </a14:m>
                <a:endParaRPr lang="en-CA" sz="2000" noProof="0" dirty="0" smtClean="0"/>
              </a:p>
              <a:p>
                <a:pPr marL="0" indent="0"/>
                <a14:m>
                  <m:oMathPara xmlns:m="http://schemas.openxmlformats.org/officeDocument/2006/math">
                    <m:oMathParaPr>
                      <m:jc m:val="left"/>
                    </m:oMathParaPr>
                    <m:oMath xmlns:m="http://schemas.openxmlformats.org/officeDocument/2006/math">
                      <m:r>
                        <a:rPr lang="en-CA" sz="2000" i="1">
                          <a:latin typeface="Cambria Math"/>
                        </a:rPr>
                        <m:t>1</m:t>
                      </m:r>
                      <m:r>
                        <a:rPr lang="en-CA" sz="2000" b="0" i="1" noProof="0" smtClean="0">
                          <a:latin typeface="Cambria Math"/>
                        </a:rPr>
                        <m:t>2∠−</m:t>
                      </m:r>
                      <m:sSup>
                        <m:sSupPr>
                          <m:ctrlPr>
                            <a:rPr lang="en-CA" sz="2000" b="0" i="1" noProof="0" smtClean="0">
                              <a:latin typeface="Cambria Math" panose="02040503050406030204" pitchFamily="18" charset="0"/>
                            </a:rPr>
                          </m:ctrlPr>
                        </m:sSupPr>
                        <m:e>
                          <m:r>
                            <a:rPr lang="en-US" sz="2000" b="0" i="1" noProof="0" smtClean="0">
                              <a:latin typeface="Cambria Math"/>
                            </a:rPr>
                            <m:t>42</m:t>
                          </m:r>
                        </m:e>
                        <m:sup>
                          <m:r>
                            <a:rPr lang="en-CA" sz="2000" b="0" i="1" noProof="0" smtClean="0">
                              <a:latin typeface="Cambria Math"/>
                            </a:rPr>
                            <m:t>∘</m:t>
                          </m:r>
                        </m:sup>
                      </m:sSup>
                      <m:r>
                        <a:rPr lang="en-CA" sz="2000" b="0" i="1" noProof="0" smtClean="0">
                          <a:latin typeface="Cambria Math"/>
                        </a:rPr>
                        <m:t>+</m:t>
                      </m:r>
                      <m:r>
                        <a:rPr lang="en-US" sz="2000" b="0" i="1" noProof="0" smtClean="0">
                          <a:latin typeface="Cambria Math"/>
                        </a:rPr>
                        <m:t>8</m:t>
                      </m:r>
                      <m:r>
                        <a:rPr lang="en-CA" sz="2000" b="0" i="1" noProof="0" smtClean="0">
                          <a:latin typeface="Cambria Math"/>
                        </a:rPr>
                        <m:t>∠</m:t>
                      </m:r>
                      <m:sSup>
                        <m:sSupPr>
                          <m:ctrlPr>
                            <a:rPr lang="en-CA" sz="2000" b="0" i="1" noProof="0" smtClean="0">
                              <a:latin typeface="Cambria Math" panose="02040503050406030204" pitchFamily="18" charset="0"/>
                            </a:rPr>
                          </m:ctrlPr>
                        </m:sSupPr>
                        <m:e>
                          <m:r>
                            <a:rPr lang="en-US" sz="2000" b="0" i="1" noProof="0" smtClean="0">
                              <a:latin typeface="Cambria Math"/>
                            </a:rPr>
                            <m:t>69</m:t>
                          </m:r>
                        </m:e>
                        <m:sup>
                          <m:r>
                            <a:rPr lang="en-CA" sz="2000" b="0" i="1" noProof="0" smtClean="0">
                              <a:latin typeface="Cambria Math"/>
                            </a:rPr>
                            <m:t>∘</m:t>
                          </m:r>
                        </m:sup>
                      </m:sSup>
                      <m:r>
                        <a:rPr lang="en-CA" sz="2000" b="0" i="1" noProof="0" smtClean="0">
                          <a:latin typeface="Cambria Math"/>
                        </a:rPr>
                        <m:t>+</m:t>
                      </m:r>
                      <m:r>
                        <a:rPr lang="en-US" sz="2000" b="0" i="1" noProof="0" smtClean="0">
                          <a:latin typeface="Cambria Math"/>
                        </a:rPr>
                        <m:t>10</m:t>
                      </m:r>
                      <m:r>
                        <a:rPr lang="en-CA" sz="2000" b="0" i="1" noProof="0" smtClean="0">
                          <a:latin typeface="Cambria Math"/>
                        </a:rPr>
                        <m:t>∠</m:t>
                      </m:r>
                      <m:r>
                        <a:rPr lang="en-US" sz="2000" b="0" i="1" noProof="0" smtClean="0">
                          <a:latin typeface="Cambria Math"/>
                        </a:rPr>
                        <m:t>9</m:t>
                      </m:r>
                      <m:sSup>
                        <m:sSupPr>
                          <m:ctrlPr>
                            <a:rPr lang="en-CA" sz="2000" b="0" i="1" noProof="0" smtClean="0">
                              <a:latin typeface="Cambria Math" panose="02040503050406030204" pitchFamily="18" charset="0"/>
                            </a:rPr>
                          </m:ctrlPr>
                        </m:sSupPr>
                        <m:e>
                          <m:r>
                            <a:rPr lang="en-CA" sz="2000" b="0" i="1" noProof="0" smtClean="0">
                              <a:latin typeface="Cambria Math"/>
                            </a:rPr>
                            <m:t>0</m:t>
                          </m:r>
                        </m:e>
                        <m:sup>
                          <m:r>
                            <a:rPr lang="en-CA" sz="2000" b="0" i="1" noProof="0" smtClean="0">
                              <a:latin typeface="Cambria Math"/>
                            </a:rPr>
                            <m:t>∘</m:t>
                          </m:r>
                        </m:sup>
                      </m:sSup>
                    </m:oMath>
                  </m:oMathPara>
                </a14:m>
                <a:endParaRPr lang="en-CA" sz="2000" noProof="0" dirty="0" smtClean="0"/>
              </a:p>
              <a:p>
                <a:pPr>
                  <a:buFont typeface="Wingdings" pitchFamily="2" charset="2"/>
                  <a:buChar char="§"/>
                </a:pPr>
                <a:endParaRPr lang="en-CA" noProof="0" dirty="0" smtClean="0"/>
              </a:p>
              <a:p>
                <a:pPr marL="0" indent="0"/>
                <a:r>
                  <a:rPr lang="en-CA" noProof="0" dirty="0" smtClean="0"/>
                  <a:t>                              </a:t>
                </a:r>
                <a14:m>
                  <m:oMath xmlns:m="http://schemas.openxmlformats.org/officeDocument/2006/math">
                    <m:sSub>
                      <m:sSubPr>
                        <m:ctrlPr>
                          <a:rPr lang="en-CA" sz="2000" b="0" i="1" noProof="0" smtClean="0">
                            <a:latin typeface="Cambria Math" panose="02040503050406030204" pitchFamily="18" charset="0"/>
                          </a:rPr>
                        </m:ctrlPr>
                      </m:sSubPr>
                      <m:e>
                        <m:r>
                          <a:rPr lang="en-CA" sz="2000" b="0" i="1" noProof="0" smtClean="0">
                            <a:latin typeface="Cambria Math"/>
                          </a:rPr>
                          <m:t>𝐸</m:t>
                        </m:r>
                      </m:e>
                      <m:sub>
                        <m:r>
                          <a:rPr lang="en-US" sz="2000" b="0" i="1" noProof="0" smtClean="0">
                            <a:latin typeface="Cambria Math"/>
                          </a:rPr>
                          <m:t>1</m:t>
                        </m:r>
                      </m:sub>
                    </m:sSub>
                    <m:r>
                      <a:rPr lang="en-CA" sz="2000" b="0" i="1" noProof="0" smtClean="0">
                        <a:latin typeface="Cambria Math"/>
                      </a:rPr>
                      <m:t>=12</m:t>
                    </m:r>
                    <m:r>
                      <m:rPr>
                        <m:sty m:val="p"/>
                      </m:rPr>
                      <a:rPr lang="en-CA" sz="2000" b="0" i="0" noProof="0" smtClean="0">
                        <a:latin typeface="Cambria Math"/>
                      </a:rPr>
                      <m:t>sin</m:t>
                    </m:r>
                    <m:r>
                      <a:rPr lang="en-CA" sz="2000" b="0" i="1" noProof="0" smtClean="0">
                        <a:latin typeface="Cambria Math"/>
                      </a:rPr>
                      <m:t>⁡(</m:t>
                    </m:r>
                    <m:r>
                      <a:rPr lang="en-CA" sz="2000" b="0" i="1" noProof="0" smtClean="0">
                        <a:latin typeface="Cambria Math"/>
                        <a:ea typeface="Cambria Math"/>
                      </a:rPr>
                      <m:t>𝜔</m:t>
                    </m:r>
                    <m:r>
                      <a:rPr lang="en-CA" sz="2000" b="0" i="1" noProof="0" smtClean="0">
                        <a:latin typeface="Cambria Math"/>
                        <a:ea typeface="Cambria Math"/>
                      </a:rPr>
                      <m:t>𝑡</m:t>
                    </m:r>
                    <m:r>
                      <a:rPr lang="it-IT" sz="2000" b="0" i="1" noProof="0" smtClean="0">
                        <a:latin typeface="Cambria Math"/>
                        <a:ea typeface="Cambria Math"/>
                      </a:rPr>
                      <m:t>−</m:t>
                    </m:r>
                    <m:f>
                      <m:fPr>
                        <m:ctrlPr>
                          <a:rPr lang="en-CA" sz="2000" b="0" i="1" noProof="0" smtClean="0">
                            <a:latin typeface="Cambria Math" panose="02040503050406030204" pitchFamily="18" charset="0"/>
                            <a:ea typeface="Cambria Math"/>
                          </a:rPr>
                        </m:ctrlPr>
                      </m:fPr>
                      <m:num>
                        <m:r>
                          <a:rPr lang="en-US" sz="2000" b="0" i="1" noProof="0" smtClean="0">
                            <a:latin typeface="Cambria Math"/>
                            <a:ea typeface="Cambria Math"/>
                          </a:rPr>
                          <m:t>42</m:t>
                        </m:r>
                      </m:num>
                      <m:den>
                        <m:r>
                          <a:rPr lang="en-CA" sz="2000" b="0" i="1" noProof="0" smtClean="0">
                            <a:latin typeface="Cambria Math"/>
                            <a:ea typeface="Cambria Math"/>
                          </a:rPr>
                          <m:t>180</m:t>
                        </m:r>
                      </m:den>
                    </m:f>
                    <m:r>
                      <a:rPr lang="en-CA" sz="2000" b="0" i="1" noProof="0" smtClean="0">
                        <a:latin typeface="Cambria Math"/>
                        <a:ea typeface="Cambria Math"/>
                      </a:rPr>
                      <m:t>𝜋</m:t>
                    </m:r>
                    <m:r>
                      <a:rPr lang="en-CA" sz="2000" b="0" i="1" noProof="0" smtClean="0">
                        <a:latin typeface="Cambria Math"/>
                      </a:rPr>
                      <m:t>)</m:t>
                    </m:r>
                  </m:oMath>
                </a14:m>
                <a:endParaRPr lang="en-CA" sz="2000" noProof="0" dirty="0" smtClean="0"/>
              </a:p>
              <a:p>
                <a:endParaRPr lang="en-CA" noProof="0" dirty="0" smtClean="0"/>
              </a:p>
              <a:p>
                <a:pPr>
                  <a:buFont typeface="Wingdings" pitchFamily="2" charset="2"/>
                  <a:buChar char="§"/>
                </a:pPr>
                <a:r>
                  <a:rPr lang="en-CA" noProof="0" dirty="0" smtClean="0"/>
                  <a:t>Graphically, the vectors add up as shown: </a:t>
                </a:r>
              </a:p>
              <a:p>
                <a:r>
                  <a:rPr lang="en-CA" sz="1400" noProof="0" dirty="0" smtClean="0">
                    <a:latin typeface="Courier New" pitchFamily="49" charset="0"/>
                    <a:cs typeface="Courier New" pitchFamily="49" charset="0"/>
                  </a:rPr>
                  <a:t>&gt;&gt; E1=12*(cos((-</a:t>
                </a:r>
                <a:r>
                  <a:rPr lang="en-CA" sz="1400" dirty="0" smtClean="0">
                    <a:latin typeface="Courier New" pitchFamily="49" charset="0"/>
                    <a:cs typeface="Courier New" pitchFamily="49" charset="0"/>
                  </a:rPr>
                  <a:t>42</a:t>
                </a:r>
                <a:r>
                  <a:rPr lang="en-CA" sz="1400" noProof="0" dirty="0" smtClean="0">
                    <a:latin typeface="Courier New" pitchFamily="49" charset="0"/>
                    <a:cs typeface="Courier New" pitchFamily="49" charset="0"/>
                  </a:rPr>
                  <a:t>/180)*pi)+ </a:t>
                </a:r>
                <a:r>
                  <a:rPr lang="en-CA" sz="1400" noProof="0" dirty="0" err="1" smtClean="0">
                    <a:latin typeface="Courier New" pitchFamily="49" charset="0"/>
                    <a:cs typeface="Courier New" pitchFamily="49" charset="0"/>
                  </a:rPr>
                  <a:t>i</a:t>
                </a:r>
                <a:r>
                  <a:rPr lang="en-CA" sz="1400" noProof="0" dirty="0" smtClean="0">
                    <a:latin typeface="Courier New" pitchFamily="49" charset="0"/>
                    <a:cs typeface="Courier New" pitchFamily="49" charset="0"/>
                  </a:rPr>
                  <a:t>*sin((-</a:t>
                </a:r>
                <a:r>
                  <a:rPr lang="en-CA" sz="1400" dirty="0" smtClean="0">
                    <a:latin typeface="Courier New" pitchFamily="49" charset="0"/>
                    <a:cs typeface="Courier New" pitchFamily="49" charset="0"/>
                  </a:rPr>
                  <a:t>42</a:t>
                </a:r>
                <a:r>
                  <a:rPr lang="en-CA" sz="1400" noProof="0" dirty="0" smtClean="0">
                    <a:latin typeface="Courier New" pitchFamily="49" charset="0"/>
                    <a:cs typeface="Courier New" pitchFamily="49" charset="0"/>
                  </a:rPr>
                  <a:t>/180)*pi))</a:t>
                </a:r>
              </a:p>
              <a:p>
                <a:r>
                  <a:rPr lang="en-CA" sz="1400" dirty="0">
                    <a:latin typeface="Courier New" pitchFamily="49" charset="0"/>
                    <a:cs typeface="Courier New" pitchFamily="49" charset="0"/>
                  </a:rPr>
                  <a:t>8.9177 - 8.0296i</a:t>
                </a:r>
                <a:endParaRPr lang="en-CA" sz="1400" noProof="0" dirty="0" smtClean="0">
                  <a:latin typeface="Courier New" pitchFamily="49" charset="0"/>
                  <a:cs typeface="Courier New" pitchFamily="49" charset="0"/>
                </a:endParaRPr>
              </a:p>
              <a:p>
                <a:r>
                  <a:rPr lang="en-CA" sz="1400" noProof="0" dirty="0" smtClean="0">
                    <a:latin typeface="Courier New" pitchFamily="49" charset="0"/>
                    <a:cs typeface="Courier New" pitchFamily="49" charset="0"/>
                  </a:rPr>
                  <a:t>&gt;&gt; E2=9*(cos((</a:t>
                </a:r>
                <a:r>
                  <a:rPr lang="en-CA" sz="1400" dirty="0" smtClean="0">
                    <a:latin typeface="Courier New" pitchFamily="49" charset="0"/>
                    <a:cs typeface="Courier New" pitchFamily="49" charset="0"/>
                  </a:rPr>
                  <a:t>69</a:t>
                </a:r>
                <a:r>
                  <a:rPr lang="en-CA" sz="1400" noProof="0" dirty="0" smtClean="0">
                    <a:latin typeface="Courier New" pitchFamily="49" charset="0"/>
                    <a:cs typeface="Courier New" pitchFamily="49" charset="0"/>
                  </a:rPr>
                  <a:t>/180)*pi)+</a:t>
                </a:r>
                <a:r>
                  <a:rPr lang="en-CA" sz="1400" noProof="0" dirty="0" err="1" smtClean="0">
                    <a:latin typeface="Courier New" pitchFamily="49" charset="0"/>
                    <a:cs typeface="Courier New" pitchFamily="49" charset="0"/>
                  </a:rPr>
                  <a:t>i</a:t>
                </a:r>
                <a:r>
                  <a:rPr lang="en-CA" sz="1400" noProof="0" dirty="0" smtClean="0">
                    <a:latin typeface="Courier New" pitchFamily="49" charset="0"/>
                    <a:cs typeface="Courier New" pitchFamily="49" charset="0"/>
                  </a:rPr>
                  <a:t>*sin((</a:t>
                </a:r>
                <a:r>
                  <a:rPr lang="en-CA" sz="1400" dirty="0">
                    <a:latin typeface="Courier New" pitchFamily="49" charset="0"/>
                    <a:cs typeface="Courier New" pitchFamily="49" charset="0"/>
                  </a:rPr>
                  <a:t>8</a:t>
                </a:r>
                <a:r>
                  <a:rPr lang="en-CA" sz="1400" noProof="0" dirty="0" smtClean="0">
                    <a:latin typeface="Courier New" pitchFamily="49" charset="0"/>
                    <a:cs typeface="Courier New" pitchFamily="49" charset="0"/>
                  </a:rPr>
                  <a:t>/180)*pi))</a:t>
                </a:r>
              </a:p>
              <a:p>
                <a:r>
                  <a:rPr lang="en-CA" sz="1400" dirty="0">
                    <a:latin typeface="Courier New" pitchFamily="49" charset="0"/>
                    <a:cs typeface="Courier New" pitchFamily="49" charset="0"/>
                  </a:rPr>
                  <a:t>3.2253 + 1.2526i</a:t>
                </a:r>
                <a:endParaRPr lang="en-CA" sz="1400" noProof="0" dirty="0" smtClean="0">
                  <a:latin typeface="Courier New" pitchFamily="49" charset="0"/>
                  <a:cs typeface="Courier New" pitchFamily="49" charset="0"/>
                </a:endParaRPr>
              </a:p>
              <a:p>
                <a:r>
                  <a:rPr lang="en-CA" sz="1400" noProof="0" dirty="0" smtClean="0">
                    <a:latin typeface="Courier New" pitchFamily="49" charset="0"/>
                    <a:cs typeface="Courier New" pitchFamily="49" charset="0"/>
                  </a:rPr>
                  <a:t>&gt;&gt; E3=+</a:t>
                </a:r>
                <a:r>
                  <a:rPr lang="en-CA" sz="1400" noProof="0" dirty="0" err="1" smtClean="0">
                    <a:latin typeface="Courier New" pitchFamily="49" charset="0"/>
                    <a:cs typeface="Courier New" pitchFamily="49" charset="0"/>
                  </a:rPr>
                  <a:t>i</a:t>
                </a:r>
                <a:r>
                  <a:rPr lang="en-CA" sz="1400" noProof="0" dirty="0" smtClean="0">
                    <a:latin typeface="Courier New" pitchFamily="49" charset="0"/>
                    <a:cs typeface="Courier New" pitchFamily="49" charset="0"/>
                  </a:rPr>
                  <a:t>*10</a:t>
                </a:r>
              </a:p>
              <a:p>
                <a:r>
                  <a:rPr lang="en-CA" sz="1400" noProof="0" dirty="0" smtClean="0">
                    <a:latin typeface="Courier New" pitchFamily="49" charset="0"/>
                    <a:cs typeface="Courier New" pitchFamily="49" charset="0"/>
                  </a:rPr>
                  <a:t>&gt;&gt; </a:t>
                </a:r>
                <a:r>
                  <a:rPr lang="en-CA" sz="1400" noProof="0" dirty="0" err="1" smtClean="0">
                    <a:latin typeface="Courier New" pitchFamily="49" charset="0"/>
                    <a:cs typeface="Courier New" pitchFamily="49" charset="0"/>
                  </a:rPr>
                  <a:t>E_total</a:t>
                </a:r>
                <a:r>
                  <a:rPr lang="en-CA" sz="1400" noProof="0" dirty="0" smtClean="0">
                    <a:latin typeface="Courier New" pitchFamily="49" charset="0"/>
                    <a:cs typeface="Courier New" pitchFamily="49" charset="0"/>
                  </a:rPr>
                  <a:t>=E1+E2+E3</a:t>
                </a:r>
                <a:r>
                  <a:rPr lang="en-CA" sz="1400" dirty="0">
                    <a:latin typeface="Courier New" pitchFamily="49" charset="0"/>
                    <a:cs typeface="Courier New" pitchFamily="49" charset="0"/>
                  </a:rPr>
                  <a:t>= 12.1430 + 3.2230i</a:t>
                </a:r>
                <a:endParaRPr lang="en-CA" sz="1400" noProof="0" dirty="0" smtClean="0">
                  <a:latin typeface="Courier New" pitchFamily="49" charset="0"/>
                  <a:cs typeface="Courier New" pitchFamily="49" charset="0"/>
                </a:endParaRPr>
              </a:p>
              <a:p>
                <a:r>
                  <a:rPr lang="en-CA" sz="1400" noProof="0" dirty="0" smtClean="0">
                    <a:latin typeface="Courier New" pitchFamily="49" charset="0"/>
                    <a:cs typeface="Courier New" pitchFamily="49" charset="0"/>
                  </a:rPr>
                  <a:t>&gt;&gt; abs(</a:t>
                </a:r>
                <a:r>
                  <a:rPr lang="en-CA" sz="1400" noProof="0" dirty="0" err="1" smtClean="0">
                    <a:latin typeface="Courier New" pitchFamily="49" charset="0"/>
                    <a:cs typeface="Courier New" pitchFamily="49" charset="0"/>
                  </a:rPr>
                  <a:t>E_total</a:t>
                </a:r>
                <a:r>
                  <a:rPr lang="en-CA" sz="1400" dirty="0">
                    <a:latin typeface="Courier New" pitchFamily="49" charset="0"/>
                    <a:cs typeface="Courier New" pitchFamily="49" charset="0"/>
                  </a:rPr>
                  <a:t>)= 12.5635</a:t>
                </a:r>
                <a:endParaRPr lang="en-CA" sz="1400" noProof="0" dirty="0" smtClean="0">
                  <a:latin typeface="Courier New" pitchFamily="49" charset="0"/>
                  <a:cs typeface="Courier New" pitchFamily="49" charset="0"/>
                </a:endParaRPr>
              </a:p>
              <a:p>
                <a:r>
                  <a:rPr lang="en-CA" sz="1400" noProof="0" dirty="0" smtClean="0">
                    <a:latin typeface="Courier New" pitchFamily="49" charset="0"/>
                    <a:cs typeface="Courier New" pitchFamily="49" charset="0"/>
                  </a:rPr>
                  <a:t>&gt;&gt; (180*angle(</a:t>
                </a:r>
                <a:r>
                  <a:rPr lang="en-CA" sz="1400" noProof="0" dirty="0" err="1" smtClean="0">
                    <a:latin typeface="Courier New" pitchFamily="49" charset="0"/>
                    <a:cs typeface="Courier New" pitchFamily="49" charset="0"/>
                  </a:rPr>
                  <a:t>E_total</a:t>
                </a:r>
                <a:r>
                  <a:rPr lang="en-CA" sz="1400" noProof="0" dirty="0" smtClean="0">
                    <a:latin typeface="Courier New" pitchFamily="49" charset="0"/>
                    <a:cs typeface="Courier New" pitchFamily="49" charset="0"/>
                  </a:rPr>
                  <a:t>))/pi</a:t>
                </a:r>
                <a:r>
                  <a:rPr lang="en-CA" sz="1400">
                    <a:latin typeface="Courier New" pitchFamily="49" charset="0"/>
                    <a:cs typeface="Courier New" pitchFamily="49" charset="0"/>
                  </a:rPr>
                  <a:t>= 14.8646</a:t>
                </a:r>
                <a:endParaRPr lang="en-CA" sz="1400" noProof="0" dirty="0" smtClean="0">
                  <a:latin typeface="Courier New" pitchFamily="49" charset="0"/>
                  <a:cs typeface="Courier New" pitchFamily="49" charset="0"/>
                </a:endParaRPr>
              </a:p>
              <a:p>
                <a:endParaRPr lang="en-CA" sz="1400" noProof="0" dirty="0" smtClean="0">
                  <a:latin typeface="Courier New" pitchFamily="49" charset="0"/>
                  <a:cs typeface="Courier New" pitchFamily="49" charset="0"/>
                </a:endParaRPr>
              </a:p>
              <a:p>
                <a:endParaRPr lang="en-CA" sz="1400" noProof="0" dirty="0" smtClean="0">
                  <a:latin typeface="Courier New" pitchFamily="49" charset="0"/>
                  <a:cs typeface="Courier New" pitchFamily="49" charset="0"/>
                </a:endParaRPr>
              </a:p>
              <a:p>
                <a:endParaRPr lang="en-CA" sz="1400" noProof="0" dirty="0" smtClean="0">
                  <a:latin typeface="Courier New" pitchFamily="49" charset="0"/>
                  <a:cs typeface="Courier New" pitchFamily="49" charset="0"/>
                </a:endParaRPr>
              </a:p>
              <a:p>
                <a:pPr>
                  <a:buFont typeface="Wingdings" pitchFamily="2" charset="2"/>
                  <a:buChar char="§"/>
                </a:pPr>
                <a:endParaRPr lang="en-CA" noProof="0" dirty="0" smtClean="0"/>
              </a:p>
              <a:p>
                <a:pPr>
                  <a:buFont typeface="Wingdings" pitchFamily="2" charset="2"/>
                  <a:buChar char="§"/>
                </a:pPr>
                <a:endParaRPr lang="en-CA" noProof="0" dirty="0" smtClean="0"/>
              </a:p>
            </p:txBody>
          </p:sp>
        </mc:Choice>
        <mc:Fallback xmlns="">
          <p:sp>
            <p:nvSpPr>
              <p:cNvPr id="15362" name="Content Placeholder 1"/>
              <p:cNvSpPr>
                <a:spLocks noGrp="1" noRot="1" noChangeAspect="1" noMove="1" noResize="1" noEditPoints="1" noAdjustHandles="1" noChangeArrowheads="1" noChangeShapeType="1" noTextEdit="1"/>
              </p:cNvSpPr>
              <p:nvPr>
                <p:ph idx="1"/>
              </p:nvPr>
            </p:nvSpPr>
            <p:spPr>
              <a:xfrm>
                <a:off x="520700" y="1257300"/>
                <a:ext cx="7772400" cy="4822825"/>
              </a:xfrm>
              <a:blipFill rotWithShape="1">
                <a:blip r:embed="rId2"/>
                <a:stretch>
                  <a:fillRect l="-471" t="-632" b="-1011"/>
                </a:stretch>
              </a:blipFill>
            </p:spPr>
            <p:txBody>
              <a:bodyPr/>
              <a:lstStyle/>
              <a:p>
                <a:r>
                  <a:rPr lang="en-US">
                    <a:noFill/>
                  </a:rPr>
                  <a:t> </a:t>
                </a:r>
              </a:p>
            </p:txBody>
          </p:sp>
        </mc:Fallback>
      </mc:AlternateContent>
      <p:sp>
        <p:nvSpPr>
          <p:cNvPr id="15363" name="Title 2"/>
          <p:cNvSpPr>
            <a:spLocks noGrp="1"/>
          </p:cNvSpPr>
          <p:nvPr>
            <p:ph type="title"/>
          </p:nvPr>
        </p:nvSpPr>
        <p:spPr/>
        <p:txBody>
          <a:bodyPr/>
          <a:lstStyle/>
          <a:p>
            <a:r>
              <a:rPr lang="en-CA" noProof="0" dirty="0" smtClean="0"/>
              <a:t>Application of Complex Numbers: Example</a:t>
            </a:r>
          </a:p>
        </p:txBody>
      </p:sp>
      <p:sp>
        <p:nvSpPr>
          <p:cNvPr id="8"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2" name="Ovale 1"/>
          <p:cNvSpPr/>
          <p:nvPr/>
        </p:nvSpPr>
        <p:spPr bwMode="auto">
          <a:xfrm>
            <a:off x="6477000" y="2222500"/>
            <a:ext cx="368300" cy="368300"/>
          </a:xfrm>
          <a:prstGeom prst="ellipse">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3" name="Ovale 12"/>
          <p:cNvSpPr/>
          <p:nvPr/>
        </p:nvSpPr>
        <p:spPr bwMode="auto">
          <a:xfrm>
            <a:off x="8089899" y="2237374"/>
            <a:ext cx="368300" cy="368300"/>
          </a:xfrm>
          <a:prstGeom prst="ellipse">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1" name="Ovale 10"/>
          <p:cNvSpPr/>
          <p:nvPr/>
        </p:nvSpPr>
        <p:spPr bwMode="auto">
          <a:xfrm>
            <a:off x="7226300" y="2226846"/>
            <a:ext cx="368300" cy="368300"/>
          </a:xfrm>
          <a:prstGeom prst="ellipse">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cxnSp>
        <p:nvCxnSpPr>
          <p:cNvPr id="15" name="Connettore 1 14"/>
          <p:cNvCxnSpPr/>
          <p:nvPr/>
        </p:nvCxnSpPr>
        <p:spPr bwMode="auto">
          <a:xfrm>
            <a:off x="5930900" y="2406650"/>
            <a:ext cx="0" cy="106045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7" name="Connettore 1 16"/>
          <p:cNvCxnSpPr/>
          <p:nvPr/>
        </p:nvCxnSpPr>
        <p:spPr bwMode="auto">
          <a:xfrm>
            <a:off x="5930900" y="3467100"/>
            <a:ext cx="28067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 name="Connettore 1 18"/>
          <p:cNvCxnSpPr/>
          <p:nvPr/>
        </p:nvCxnSpPr>
        <p:spPr bwMode="auto">
          <a:xfrm flipV="1">
            <a:off x="8737600" y="2410996"/>
            <a:ext cx="0" cy="105610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0" name="CasellaDiTesto 19"/>
          <p:cNvSpPr txBox="1"/>
          <p:nvPr/>
        </p:nvSpPr>
        <p:spPr>
          <a:xfrm>
            <a:off x="6477000" y="2247900"/>
            <a:ext cx="434734" cy="338554"/>
          </a:xfrm>
          <a:prstGeom prst="rect">
            <a:avLst/>
          </a:prstGeom>
          <a:noFill/>
        </p:spPr>
        <p:txBody>
          <a:bodyPr wrap="none" rtlCol="0">
            <a:spAutoFit/>
          </a:bodyPr>
          <a:lstStyle/>
          <a:p>
            <a:r>
              <a:rPr lang="en-US" sz="1600" b="1" dirty="0" smtClean="0"/>
              <a:t>E1</a:t>
            </a:r>
            <a:endParaRPr lang="en-US" sz="1600" b="1" dirty="0"/>
          </a:p>
        </p:txBody>
      </p:sp>
      <p:sp>
        <p:nvSpPr>
          <p:cNvPr id="26" name="CasellaDiTesto 25"/>
          <p:cNvSpPr txBox="1"/>
          <p:nvPr/>
        </p:nvSpPr>
        <p:spPr>
          <a:xfrm>
            <a:off x="7193083" y="2256254"/>
            <a:ext cx="434734" cy="338554"/>
          </a:xfrm>
          <a:prstGeom prst="rect">
            <a:avLst/>
          </a:prstGeom>
          <a:noFill/>
        </p:spPr>
        <p:txBody>
          <a:bodyPr wrap="none" rtlCol="0">
            <a:spAutoFit/>
          </a:bodyPr>
          <a:lstStyle/>
          <a:p>
            <a:r>
              <a:rPr lang="en-US" sz="1600" b="1" dirty="0" smtClean="0"/>
              <a:t>E2</a:t>
            </a:r>
            <a:endParaRPr lang="en-US" sz="1600" b="1" dirty="0"/>
          </a:p>
        </p:txBody>
      </p:sp>
      <p:sp>
        <p:nvSpPr>
          <p:cNvPr id="27" name="CasellaDiTesto 26"/>
          <p:cNvSpPr txBox="1"/>
          <p:nvPr/>
        </p:nvSpPr>
        <p:spPr>
          <a:xfrm>
            <a:off x="8056683" y="2256254"/>
            <a:ext cx="434734" cy="338554"/>
          </a:xfrm>
          <a:prstGeom prst="rect">
            <a:avLst/>
          </a:prstGeom>
          <a:noFill/>
        </p:spPr>
        <p:txBody>
          <a:bodyPr wrap="none" rtlCol="0">
            <a:spAutoFit/>
          </a:bodyPr>
          <a:lstStyle/>
          <a:p>
            <a:r>
              <a:rPr lang="en-US" sz="1600" b="1" dirty="0" smtClean="0"/>
              <a:t>E3</a:t>
            </a:r>
            <a:endParaRPr lang="en-US" sz="16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2"/>
          <p:cNvSpPr>
            <a:spLocks noGrp="1"/>
          </p:cNvSpPr>
          <p:nvPr>
            <p:ph type="title"/>
          </p:nvPr>
        </p:nvSpPr>
        <p:spPr/>
        <p:txBody>
          <a:bodyPr/>
          <a:lstStyle/>
          <a:p>
            <a:r>
              <a:rPr lang="en-CA" altLang="en-US" noProof="0" dirty="0" smtClean="0"/>
              <a:t>Ensc180 Calendar</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7" name="Tabella 6"/>
          <p:cNvGraphicFramePr>
            <a:graphicFrameLocks noGrp="1"/>
          </p:cNvGraphicFramePr>
          <p:nvPr>
            <p:extLst>
              <p:ext uri="{D42A27DB-BD31-4B8C-83A1-F6EECF244321}">
                <p14:modId xmlns:p14="http://schemas.microsoft.com/office/powerpoint/2010/main" val="3370492315"/>
              </p:ext>
            </p:extLst>
          </p:nvPr>
        </p:nvGraphicFramePr>
        <p:xfrm>
          <a:off x="2221548" y="939165"/>
          <a:ext cx="4168775" cy="5362580"/>
        </p:xfrm>
        <a:graphic>
          <a:graphicData uri="http://schemas.openxmlformats.org/drawingml/2006/table">
            <a:tbl>
              <a:tblPr firstRow="1" bandRow="1">
                <a:tableStyleId>{5C22544A-7EE6-4342-B048-85BDC9FD1C3A}</a:tableStyleId>
              </a:tblPr>
              <a:tblGrid>
                <a:gridCol w="632040"/>
                <a:gridCol w="3536735"/>
              </a:tblGrid>
              <a:tr h="374954">
                <a:tc>
                  <a:txBody>
                    <a:bodyPr/>
                    <a:lstStyle/>
                    <a:p>
                      <a:r>
                        <a:rPr lang="en-US" sz="1800" noProof="0" dirty="0" smtClean="0"/>
                        <a:t>Unit</a:t>
                      </a:r>
                      <a:endParaRPr lang="en-US" sz="1800" noProof="0" dirty="0"/>
                    </a:p>
                  </a:txBody>
                  <a:tcPr marL="91432" marR="91432" marT="45709" marB="45709">
                    <a:solidFill>
                      <a:schemeClr val="accent2"/>
                    </a:solidFill>
                  </a:tcPr>
                </a:tc>
                <a:tc>
                  <a:txBody>
                    <a:bodyPr/>
                    <a:lstStyle/>
                    <a:p>
                      <a:r>
                        <a:rPr lang="en-US" sz="1800" noProof="0" dirty="0" smtClean="0"/>
                        <a:t>What</a:t>
                      </a:r>
                      <a:endParaRPr lang="en-US" sz="1800" noProof="0" dirty="0"/>
                    </a:p>
                  </a:txBody>
                  <a:tcPr marL="91432" marR="91432" marT="45709" marB="45709">
                    <a:solidFill>
                      <a:schemeClr val="accent2"/>
                    </a:solidFill>
                  </a:tcPr>
                </a:tc>
              </a:tr>
              <a:tr h="370751">
                <a:tc>
                  <a:txBody>
                    <a:bodyPr/>
                    <a:lstStyle/>
                    <a:p>
                      <a:r>
                        <a:rPr lang="en-US" sz="1800" b="0" kern="1200" noProof="0" dirty="0" smtClean="0">
                          <a:solidFill>
                            <a:schemeClr val="tx1"/>
                          </a:solidFill>
                          <a:latin typeface="+mn-lt"/>
                          <a:ea typeface="+mn-ea"/>
                          <a:cs typeface="+mn-cs"/>
                        </a:rPr>
                        <a:t>1</a:t>
                      </a:r>
                      <a:endParaRPr lang="en-US" sz="1800" b="0" kern="1200" noProof="0" dirty="0">
                        <a:solidFill>
                          <a:schemeClr val="tx1"/>
                        </a:solidFill>
                        <a:latin typeface="+mn-lt"/>
                        <a:ea typeface="+mn-ea"/>
                        <a:cs typeface="+mn-cs"/>
                      </a:endParaRPr>
                    </a:p>
                  </a:txBody>
                  <a:tcPr marL="91432" marR="91432" marT="45709" marB="45709"/>
                </a:tc>
                <a:tc>
                  <a:txBody>
                    <a:bodyPr/>
                    <a:lstStyle/>
                    <a:p>
                      <a:r>
                        <a:rPr lang="en-US" sz="1800" b="0" kern="1200" noProof="0" dirty="0" smtClean="0">
                          <a:solidFill>
                            <a:schemeClr val="tx1"/>
                          </a:solidFill>
                          <a:latin typeface="+mn-lt"/>
                          <a:ea typeface="+mn-ea"/>
                          <a:cs typeface="+mn-cs"/>
                        </a:rPr>
                        <a:t>Introduction to MATLAB</a:t>
                      </a:r>
                      <a:endParaRPr lang="en-US" sz="1800" b="0" kern="1200" noProof="0" dirty="0">
                        <a:solidFill>
                          <a:schemeClr val="tx1"/>
                        </a:solidFill>
                        <a:latin typeface="+mn-lt"/>
                        <a:ea typeface="+mn-ea"/>
                        <a:cs typeface="+mn-cs"/>
                      </a:endParaRPr>
                    </a:p>
                  </a:txBody>
                  <a:tcPr marL="91432" marR="91432" marT="45709" marB="45709"/>
                </a:tc>
              </a:tr>
              <a:tr h="370751">
                <a:tc>
                  <a:txBody>
                    <a:bodyPr/>
                    <a:lstStyle/>
                    <a:p>
                      <a:r>
                        <a:rPr lang="en-US" sz="1800" b="0" noProof="0" dirty="0" smtClean="0">
                          <a:solidFill>
                            <a:schemeClr val="tx1"/>
                          </a:solidFill>
                        </a:rPr>
                        <a:t>2</a:t>
                      </a:r>
                      <a:endParaRPr lang="en-US" sz="1800" b="0" noProof="0" dirty="0">
                        <a:solidFill>
                          <a:schemeClr val="tx1"/>
                        </a:solidFill>
                      </a:endParaRPr>
                    </a:p>
                  </a:txBody>
                  <a:tcPr marL="91432" marR="91432" marT="45709" marB="45709"/>
                </a:tc>
                <a:tc>
                  <a:txBody>
                    <a:bodyPr/>
                    <a:lstStyle/>
                    <a:p>
                      <a:r>
                        <a:rPr lang="en-US" sz="1800" b="0" noProof="0" dirty="0" smtClean="0">
                          <a:solidFill>
                            <a:schemeClr val="tx1"/>
                          </a:solidFill>
                        </a:rPr>
                        <a:t>Flow control &amp; Data Structures</a:t>
                      </a:r>
                      <a:endParaRPr lang="en-US" sz="1800" b="0" noProof="0" dirty="0">
                        <a:solidFill>
                          <a:schemeClr val="tx1"/>
                        </a:solidFill>
                      </a:endParaRPr>
                    </a:p>
                  </a:txBody>
                  <a:tcPr marL="91432" marR="91432" marT="45709" marB="45709"/>
                </a:tc>
              </a:tr>
              <a:tr h="370751">
                <a:tc>
                  <a:txBody>
                    <a:bodyPr/>
                    <a:lstStyle/>
                    <a:p>
                      <a:r>
                        <a:rPr lang="en-US" sz="1800" noProof="0" dirty="0" smtClean="0"/>
                        <a:t>3</a:t>
                      </a:r>
                      <a:endParaRPr lang="en-US" sz="1800" noProof="0" dirty="0"/>
                    </a:p>
                  </a:txBody>
                  <a:tcPr marL="91432" marR="91432" marT="45709" marB="45709"/>
                </a:tc>
                <a:tc>
                  <a:txBody>
                    <a:bodyPr/>
                    <a:lstStyle/>
                    <a:p>
                      <a:r>
                        <a:rPr lang="en-US" sz="1800" noProof="0" dirty="0" smtClean="0"/>
                        <a:t>Plotting</a:t>
                      </a:r>
                      <a:endParaRPr lang="en-US" sz="1800" noProof="0" dirty="0"/>
                    </a:p>
                  </a:txBody>
                  <a:tcPr marL="91432" marR="91432" marT="45709" marB="45709"/>
                </a:tc>
              </a:tr>
              <a:tr h="370751">
                <a:tc>
                  <a:txBody>
                    <a:bodyPr/>
                    <a:lstStyle/>
                    <a:p>
                      <a:r>
                        <a:rPr lang="en-US" sz="1800" kern="1200" noProof="0" dirty="0" smtClean="0">
                          <a:solidFill>
                            <a:schemeClr val="dk1"/>
                          </a:solidFill>
                          <a:latin typeface="+mn-lt"/>
                          <a:ea typeface="+mn-ea"/>
                          <a:cs typeface="+mn-cs"/>
                        </a:rPr>
                        <a:t>4</a:t>
                      </a:r>
                      <a:endParaRPr lang="en-US" sz="1800" kern="1200" noProof="0" dirty="0">
                        <a:solidFill>
                          <a:schemeClr val="dk1"/>
                        </a:solidFill>
                        <a:latin typeface="+mn-lt"/>
                        <a:ea typeface="+mn-ea"/>
                        <a:cs typeface="+mn-cs"/>
                      </a:endParaRPr>
                    </a:p>
                  </a:txBody>
                  <a:tcPr marL="91432" marR="91432" marT="45709" marB="45709"/>
                </a:tc>
                <a:tc>
                  <a:txBody>
                    <a:bodyPr/>
                    <a:lstStyle/>
                    <a:p>
                      <a:r>
                        <a:rPr lang="en-US" sz="1800" kern="1200" noProof="0" dirty="0" smtClean="0">
                          <a:solidFill>
                            <a:schemeClr val="dk1"/>
                          </a:solidFill>
                          <a:latin typeface="+mn-lt"/>
                          <a:ea typeface="+mn-ea"/>
                          <a:cs typeface="+mn-cs"/>
                        </a:rPr>
                        <a:t>Strings &amp; File IO</a:t>
                      </a:r>
                      <a:endParaRPr lang="en-US" sz="1800" kern="1200" noProof="0" dirty="0">
                        <a:solidFill>
                          <a:schemeClr val="dk1"/>
                        </a:solidFill>
                        <a:latin typeface="+mn-lt"/>
                        <a:ea typeface="+mn-ea"/>
                        <a:cs typeface="+mn-cs"/>
                      </a:endParaRPr>
                    </a:p>
                  </a:txBody>
                  <a:tcPr marL="91432" marR="91432" marT="45709" marB="45709"/>
                </a:tc>
              </a:tr>
              <a:tr h="370751">
                <a:tc>
                  <a:txBody>
                    <a:bodyPr/>
                    <a:lstStyle/>
                    <a:p>
                      <a:r>
                        <a:rPr lang="en-US" sz="1800" b="1" kern="1200" baseline="0" noProof="0" dirty="0" smtClean="0">
                          <a:solidFill>
                            <a:srgbClr val="FF0000"/>
                          </a:solidFill>
                          <a:latin typeface="+mn-lt"/>
                          <a:ea typeface="+mn-ea"/>
                          <a:cs typeface="+mn-cs"/>
                        </a:rPr>
                        <a:t>5</a:t>
                      </a:r>
                      <a:endParaRPr lang="en-US" sz="1800" b="1" kern="1200" baseline="0" noProof="0" dirty="0">
                        <a:solidFill>
                          <a:srgbClr val="FF0000"/>
                        </a:solidFill>
                        <a:latin typeface="+mn-lt"/>
                        <a:ea typeface="+mn-ea"/>
                        <a:cs typeface="+mn-cs"/>
                      </a:endParaRPr>
                    </a:p>
                  </a:txBody>
                  <a:tcPr marL="91432" marR="91432" marT="45709" marB="45709"/>
                </a:tc>
                <a:tc>
                  <a:txBody>
                    <a:bodyPr/>
                    <a:lstStyle/>
                    <a:p>
                      <a:r>
                        <a:rPr lang="en-US" sz="1800" b="1" kern="1200" baseline="0" noProof="0" dirty="0" smtClean="0">
                          <a:solidFill>
                            <a:srgbClr val="FF0000"/>
                          </a:solidFill>
                          <a:latin typeface="+mn-lt"/>
                          <a:ea typeface="+mn-ea"/>
                          <a:cs typeface="+mn-cs"/>
                        </a:rPr>
                        <a:t>Complex Numbers</a:t>
                      </a:r>
                      <a:endParaRPr lang="en-US" sz="1800" b="1" kern="1200" baseline="0" noProof="0" dirty="0">
                        <a:solidFill>
                          <a:srgbClr val="FF0000"/>
                        </a:solidFill>
                        <a:latin typeface="+mn-lt"/>
                        <a:ea typeface="+mn-ea"/>
                        <a:cs typeface="+mn-cs"/>
                      </a:endParaRPr>
                    </a:p>
                  </a:txBody>
                  <a:tcPr marL="91432" marR="91432" marT="45709" marB="45709"/>
                </a:tc>
              </a:tr>
              <a:tr h="370751">
                <a:tc>
                  <a:txBody>
                    <a:bodyPr/>
                    <a:lstStyle/>
                    <a:p>
                      <a:r>
                        <a:rPr lang="en-US" sz="1800" noProof="0" dirty="0" smtClean="0"/>
                        <a:t>6</a:t>
                      </a:r>
                      <a:endParaRPr lang="en-US" sz="1800" noProof="0" dirty="0"/>
                    </a:p>
                  </a:txBody>
                  <a:tcPr marL="91432" marR="91432" marT="45709" marB="45709"/>
                </a:tc>
                <a:tc>
                  <a:txBody>
                    <a:bodyPr/>
                    <a:lstStyle/>
                    <a:p>
                      <a:r>
                        <a:rPr lang="en-US" sz="1800" noProof="0" dirty="0" err="1" smtClean="0"/>
                        <a:t>Combinatorics</a:t>
                      </a:r>
                      <a:endParaRPr lang="en-US" sz="1800" noProof="0" dirty="0"/>
                    </a:p>
                  </a:txBody>
                  <a:tcPr marL="91432" marR="91432" marT="45709" marB="45709"/>
                </a:tc>
              </a:tr>
              <a:tr h="370751">
                <a:tc>
                  <a:txBody>
                    <a:bodyPr/>
                    <a:lstStyle/>
                    <a:p>
                      <a:r>
                        <a:rPr lang="en-US" sz="1800" noProof="0" dirty="0" smtClean="0"/>
                        <a:t>7</a:t>
                      </a:r>
                      <a:endParaRPr lang="en-US" sz="1800" noProof="0" dirty="0"/>
                    </a:p>
                  </a:txBody>
                  <a:tcPr marL="91432" marR="91432" marT="45709" marB="45709"/>
                </a:tc>
                <a:tc>
                  <a:txBody>
                    <a:bodyPr/>
                    <a:lstStyle/>
                    <a:p>
                      <a:r>
                        <a:rPr lang="en-US" sz="1800" baseline="0" noProof="0" dirty="0" smtClean="0"/>
                        <a:t>Linear </a:t>
                      </a:r>
                      <a:r>
                        <a:rPr lang="en-US" sz="1800" noProof="0" dirty="0" smtClean="0"/>
                        <a:t>Algebra</a:t>
                      </a:r>
                      <a:endParaRPr lang="en-US" sz="1800" noProof="0" dirty="0"/>
                    </a:p>
                  </a:txBody>
                  <a:tcPr marL="91432" marR="91432" marT="45709" marB="45709"/>
                </a:tc>
              </a:tr>
              <a:tr h="370751">
                <a:tc>
                  <a:txBody>
                    <a:bodyPr/>
                    <a:lstStyle/>
                    <a:p>
                      <a:r>
                        <a:rPr lang="en-US" sz="1800" noProof="0" dirty="0" smtClean="0"/>
                        <a:t>8</a:t>
                      </a:r>
                      <a:endParaRPr lang="en-US" sz="1800" noProof="0" dirty="0"/>
                    </a:p>
                  </a:txBody>
                  <a:tcPr marL="91432" marR="91432" marT="45709" marB="45709"/>
                </a:tc>
                <a:tc>
                  <a:txBody>
                    <a:bodyPr/>
                    <a:lstStyle/>
                    <a:p>
                      <a:r>
                        <a:rPr lang="en-US" sz="1800" noProof="0" dirty="0" smtClean="0"/>
                        <a:t>Statistics &amp; Data Analysis</a:t>
                      </a:r>
                      <a:endParaRPr lang="en-US" sz="1800" noProof="0" dirty="0"/>
                    </a:p>
                  </a:txBody>
                  <a:tcPr marL="91432" marR="91432" marT="45709" marB="45709"/>
                </a:tc>
              </a:tr>
              <a:tr h="640055">
                <a:tc>
                  <a:txBody>
                    <a:bodyPr/>
                    <a:lstStyle/>
                    <a:p>
                      <a:r>
                        <a:rPr lang="en-US" sz="1800" noProof="0" dirty="0" smtClean="0"/>
                        <a:t>9</a:t>
                      </a:r>
                      <a:endParaRPr lang="en-US" sz="1800" noProof="0" dirty="0"/>
                    </a:p>
                  </a:txBody>
                  <a:tcPr marL="91432" marR="91432" marT="45709" marB="45709"/>
                </a:tc>
                <a:tc>
                  <a:txBody>
                    <a:bodyPr/>
                    <a:lstStyle/>
                    <a:p>
                      <a:r>
                        <a:rPr lang="en-US" sz="1800" noProof="0" dirty="0" smtClean="0"/>
                        <a:t>Polynomial Approximation, Curve Fitting</a:t>
                      </a:r>
                      <a:endParaRPr lang="en-US" sz="1800" noProof="0" dirty="0"/>
                    </a:p>
                  </a:txBody>
                  <a:tcPr marL="91432" marR="91432" marT="45709" marB="45709"/>
                </a:tc>
              </a:tr>
              <a:tr h="640055">
                <a:tc>
                  <a:txBody>
                    <a:bodyPr/>
                    <a:lstStyle/>
                    <a:p>
                      <a:r>
                        <a:rPr lang="en-US" sz="1800" noProof="0" dirty="0" smtClean="0"/>
                        <a:t>10</a:t>
                      </a:r>
                      <a:endParaRPr lang="en-US" sz="1800" noProof="0" dirty="0"/>
                    </a:p>
                  </a:txBody>
                  <a:tcPr marL="91432" marR="91432" marT="45709" marB="45709"/>
                </a:tc>
                <a:tc>
                  <a:txBody>
                    <a:bodyPr/>
                    <a:lstStyle/>
                    <a:p>
                      <a:r>
                        <a:rPr lang="en-US" sz="1800" noProof="0" dirty="0" smtClean="0"/>
                        <a:t>Root</a:t>
                      </a:r>
                      <a:r>
                        <a:rPr lang="en-US" sz="1800" baseline="0" noProof="0" dirty="0" smtClean="0"/>
                        <a:t> Finding, Numerical Differentiation</a:t>
                      </a:r>
                      <a:endParaRPr lang="en-US" sz="1800" noProof="0" dirty="0"/>
                    </a:p>
                  </a:txBody>
                  <a:tcPr marL="91432" marR="91432" marT="45709" marB="45709"/>
                </a:tc>
              </a:tr>
              <a:tr h="370751">
                <a:tc>
                  <a:txBody>
                    <a:bodyPr/>
                    <a:lstStyle/>
                    <a:p>
                      <a:r>
                        <a:rPr lang="en-US" sz="1800" noProof="0" dirty="0" smtClean="0"/>
                        <a:t>11</a:t>
                      </a:r>
                      <a:endParaRPr lang="en-US" sz="1800" noProof="0" dirty="0"/>
                    </a:p>
                  </a:txBody>
                  <a:tcPr marL="91432" marR="91432" marT="45709" marB="45709"/>
                </a:tc>
                <a:tc>
                  <a:txBody>
                    <a:bodyPr/>
                    <a:lstStyle/>
                    <a:p>
                      <a:r>
                        <a:rPr lang="en-US" sz="1800" noProof="0" dirty="0" smtClean="0"/>
                        <a:t>Numerical Integration</a:t>
                      </a:r>
                      <a:endParaRPr lang="en-US" sz="1800" noProof="0" dirty="0"/>
                    </a:p>
                  </a:txBody>
                  <a:tcPr marL="91432" marR="91432" marT="45709" marB="45709"/>
                </a:tc>
              </a:tr>
              <a:tr h="370751">
                <a:tc>
                  <a:txBody>
                    <a:bodyPr/>
                    <a:lstStyle/>
                    <a:p>
                      <a:r>
                        <a:rPr lang="en-US" sz="1800" noProof="0" dirty="0" smtClean="0"/>
                        <a:t>12</a:t>
                      </a:r>
                      <a:endParaRPr lang="en-US" sz="1800" noProof="0" dirty="0"/>
                    </a:p>
                  </a:txBody>
                  <a:tcPr marL="91432" marR="91432" marT="45709" marB="45709"/>
                </a:tc>
                <a:tc>
                  <a:txBody>
                    <a:bodyPr/>
                    <a:lstStyle/>
                    <a:p>
                      <a:r>
                        <a:rPr lang="en-US" sz="1800" noProof="0" dirty="0" smtClean="0"/>
                        <a:t>MATLAB executable files</a:t>
                      </a:r>
                      <a:endParaRPr lang="en-US" sz="1800" noProof="0" dirty="0"/>
                    </a:p>
                  </a:txBody>
                  <a:tcPr marL="91432" marR="91432" marT="45709" marB="45709"/>
                </a:tc>
              </a:tr>
            </a:tbl>
          </a:graphicData>
        </a:graphic>
      </p:graphicFrame>
    </p:spTree>
    <p:extLst>
      <p:ext uri="{BB962C8B-B14F-4D97-AF65-F5344CB8AC3E}">
        <p14:creationId xmlns:p14="http://schemas.microsoft.com/office/powerpoint/2010/main" val="3621145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0" name="Rectangle 2"/>
          <p:cNvSpPr>
            <a:spLocks noGrp="1" noChangeArrowheads="1"/>
          </p:cNvSpPr>
          <p:nvPr>
            <p:ph type="title"/>
          </p:nvPr>
        </p:nvSpPr>
        <p:spPr/>
        <p:txBody>
          <a:bodyPr/>
          <a:lstStyle/>
          <a:p>
            <a:pPr eaLnBrk="1" hangingPunct="1"/>
            <a:r>
              <a:rPr lang="en-CA" noProof="0" dirty="0" smtClean="0"/>
              <a:t>Complex Numbers</a:t>
            </a:r>
          </a:p>
        </p:txBody>
      </p:sp>
      <mc:AlternateContent xmlns:mc="http://schemas.openxmlformats.org/markup-compatibility/2006" xmlns:a14="http://schemas.microsoft.com/office/drawing/2010/main">
        <mc:Choice Requires="a14">
          <p:sp>
            <p:nvSpPr>
              <p:cNvPr id="1041" name="Rectangle 3"/>
              <p:cNvSpPr>
                <a:spLocks noGrp="1" noChangeArrowheads="1"/>
              </p:cNvSpPr>
              <p:nvPr>
                <p:ph type="body" sz="half" idx="1"/>
              </p:nvPr>
            </p:nvSpPr>
            <p:spPr/>
            <p:txBody>
              <a:bodyPr/>
              <a:lstStyle/>
              <a:p>
                <a:pPr marL="0" indent="0" eaLnBrk="1" hangingPunct="1">
                  <a:buFont typeface="Wingdings" pitchFamily="2" charset="2"/>
                  <a:buChar char="§"/>
                </a:pPr>
                <a:r>
                  <a:rPr lang="en-CA" sz="1600" noProof="0" dirty="0" smtClean="0"/>
                  <a:t> A number represented by</a:t>
                </a:r>
                <a14:m>
                  <m:oMath xmlns:m="http://schemas.openxmlformats.org/officeDocument/2006/math">
                    <m:r>
                      <a:rPr lang="en-CA" sz="2000" b="0" i="0" noProof="0" smtClean="0">
                        <a:latin typeface="Cambria Math"/>
                      </a:rPr>
                      <m:t> </m:t>
                    </m:r>
                    <m:r>
                      <a:rPr lang="en-CA" sz="2000" b="1" i="1" noProof="0">
                        <a:latin typeface="Cambria Math"/>
                      </a:rPr>
                      <m:t>𝒛</m:t>
                    </m:r>
                    <m:r>
                      <a:rPr lang="en-CA" sz="2000" i="1" noProof="0">
                        <a:latin typeface="Cambria Math"/>
                      </a:rPr>
                      <m:t>=</m:t>
                    </m:r>
                    <m:r>
                      <a:rPr lang="en-CA" sz="2000" i="1" noProof="0">
                        <a:latin typeface="Cambria Math"/>
                      </a:rPr>
                      <m:t>𝑥</m:t>
                    </m:r>
                    <m:r>
                      <a:rPr lang="en-CA" sz="2000" i="1" noProof="0">
                        <a:latin typeface="Cambria Math"/>
                      </a:rPr>
                      <m:t>+</m:t>
                    </m:r>
                    <m:r>
                      <a:rPr lang="en-CA" sz="2000" i="1" noProof="0">
                        <a:latin typeface="Cambria Math"/>
                      </a:rPr>
                      <m:t>𝑖𝑦</m:t>
                    </m:r>
                    <m:r>
                      <a:rPr lang="en-CA" sz="2000" b="0" i="0" noProof="0" smtClean="0">
                        <a:latin typeface="Cambria Math"/>
                      </a:rPr>
                      <m:t>  </m:t>
                    </m:r>
                  </m:oMath>
                </a14:m>
                <a:r>
                  <a:rPr lang="en-CA" sz="1600" noProof="0" dirty="0" smtClean="0"/>
                  <a:t>is a complex number where  </a:t>
                </a:r>
                <a14:m>
                  <m:oMath xmlns:m="http://schemas.openxmlformats.org/officeDocument/2006/math">
                    <m:r>
                      <a:rPr lang="en-CA" sz="2000" b="0" i="1" noProof="0" smtClean="0">
                        <a:latin typeface="Cambria Math"/>
                      </a:rPr>
                      <m:t>𝑥</m:t>
                    </m:r>
                  </m:oMath>
                </a14:m>
                <a:r>
                  <a:rPr lang="en-CA" sz="1600" noProof="0" dirty="0" smtClean="0"/>
                  <a:t>  and  </a:t>
                </a:r>
                <a14:m>
                  <m:oMath xmlns:m="http://schemas.openxmlformats.org/officeDocument/2006/math">
                    <m:r>
                      <a:rPr lang="en-CA" sz="2000" b="0" i="1" noProof="0" smtClean="0">
                        <a:latin typeface="Cambria Math"/>
                      </a:rPr>
                      <m:t>𝑦</m:t>
                    </m:r>
                  </m:oMath>
                </a14:m>
                <a:r>
                  <a:rPr lang="en-CA" sz="1600" noProof="0" dirty="0" smtClean="0"/>
                  <a:t>  are two real numbers and </a:t>
                </a:r>
                <a14:m>
                  <m:oMath xmlns:m="http://schemas.openxmlformats.org/officeDocument/2006/math">
                    <m:r>
                      <a:rPr lang="en-CA" sz="2000" b="0" i="1" noProof="0" smtClean="0">
                        <a:latin typeface="Cambria Math"/>
                      </a:rPr>
                      <m:t>𝑖</m:t>
                    </m:r>
                    <m:r>
                      <a:rPr lang="en-CA" sz="2000" b="0" i="1" noProof="0" smtClean="0">
                        <a:latin typeface="Cambria Math"/>
                      </a:rPr>
                      <m:t>=</m:t>
                    </m:r>
                    <m:rad>
                      <m:radPr>
                        <m:degHide m:val="on"/>
                        <m:ctrlPr>
                          <a:rPr lang="en-CA" sz="2000" b="0" i="1" noProof="0" smtClean="0">
                            <a:latin typeface="Cambria Math" panose="02040503050406030204" pitchFamily="18" charset="0"/>
                          </a:rPr>
                        </m:ctrlPr>
                      </m:radPr>
                      <m:deg/>
                      <m:e>
                        <m:r>
                          <a:rPr lang="en-CA" sz="2000" b="0" i="1" noProof="0" smtClean="0">
                            <a:latin typeface="Cambria Math"/>
                          </a:rPr>
                          <m:t>−1</m:t>
                        </m:r>
                      </m:e>
                    </m:rad>
                  </m:oMath>
                </a14:m>
                <a:endParaRPr lang="en-CA" sz="2000" noProof="0" dirty="0" smtClean="0"/>
              </a:p>
              <a:p>
                <a:pPr marL="0" indent="0" eaLnBrk="1" hangingPunct="1">
                  <a:buFont typeface="Wingdings" pitchFamily="2" charset="2"/>
                  <a:buChar char="§"/>
                </a:pPr>
                <a:r>
                  <a:rPr lang="en-CA" sz="2000" noProof="0" dirty="0"/>
                  <a:t> </a:t>
                </a:r>
                <a:r>
                  <a:rPr lang="en-CA" sz="1600" noProof="0" dirty="0"/>
                  <a:t>This representation is </a:t>
                </a:r>
                <a:r>
                  <a:rPr lang="en-CA" sz="1600" noProof="0" dirty="0" smtClean="0"/>
                  <a:t>defined </a:t>
                </a:r>
                <a:r>
                  <a:rPr lang="en-CA" sz="1600" i="1" noProof="0" dirty="0"/>
                  <a:t>rectangular</a:t>
                </a:r>
                <a:r>
                  <a:rPr lang="en-CA" sz="1600" noProof="0" dirty="0"/>
                  <a:t> form</a:t>
                </a:r>
              </a:p>
              <a:p>
                <a:pPr marL="0" indent="0" eaLnBrk="1" hangingPunct="1">
                  <a:buFont typeface="Wingdings" pitchFamily="2" charset="2"/>
                  <a:buChar char="§"/>
                </a:pPr>
                <a:endParaRPr lang="en-CA" sz="1600" noProof="0" dirty="0" smtClean="0"/>
              </a:p>
              <a:p>
                <a:pPr marL="0" indent="0" eaLnBrk="1" hangingPunct="1">
                  <a:buFont typeface="Wingdings" pitchFamily="2" charset="2"/>
                  <a:buChar char="§"/>
                </a:pPr>
                <a:endParaRPr lang="en-CA" sz="1600" noProof="0" dirty="0"/>
              </a:p>
              <a:p>
                <a:pPr marL="0" indent="0" eaLnBrk="1" hangingPunct="1">
                  <a:buFont typeface="Wingdings" pitchFamily="2" charset="2"/>
                  <a:buChar char="§"/>
                </a:pPr>
                <a:endParaRPr lang="en-CA" sz="1600" noProof="0" dirty="0" smtClean="0"/>
              </a:p>
              <a:p>
                <a:pPr marL="0" indent="0" eaLnBrk="1" hangingPunct="1">
                  <a:buFont typeface="Wingdings" pitchFamily="2" charset="2"/>
                  <a:buChar char="§"/>
                </a:pPr>
                <a:r>
                  <a:rPr lang="en-CA" sz="1600" noProof="0" dirty="0"/>
                  <a:t> </a:t>
                </a:r>
                <a:r>
                  <a:rPr lang="en-CA" sz="1600" noProof="0" dirty="0" smtClean="0"/>
                  <a:t>A complex number </a:t>
                </a:r>
                <a14:m>
                  <m:oMath xmlns:m="http://schemas.openxmlformats.org/officeDocument/2006/math">
                    <m:r>
                      <a:rPr lang="en-CA" sz="2000" b="1" i="1" noProof="0" smtClean="0">
                        <a:latin typeface="Cambria Math"/>
                      </a:rPr>
                      <m:t>𝒛</m:t>
                    </m:r>
                  </m:oMath>
                </a14:m>
                <a:r>
                  <a:rPr lang="en-CA" sz="1600" noProof="0" dirty="0" smtClean="0"/>
                  <a:t> can be expressed as a  vector </a:t>
                </a:r>
                <a:endParaRPr lang="en-CA" sz="2000" b="1" i="1" noProof="0" dirty="0" smtClean="0">
                  <a:latin typeface="Cambria Math"/>
                </a:endParaRPr>
              </a:p>
              <a:p>
                <a:pPr marL="0" indent="0" eaLnBrk="1" hangingPunct="1"/>
                <a14:m>
                  <m:oMath xmlns:m="http://schemas.openxmlformats.org/officeDocument/2006/math">
                    <m:r>
                      <a:rPr lang="en-CA" sz="2000" b="1" i="1" noProof="0" smtClean="0">
                        <a:latin typeface="Cambria Math"/>
                      </a:rPr>
                      <m:t>      </m:t>
                    </m:r>
                    <m:r>
                      <a:rPr lang="en-CA" sz="2000" b="1" i="1" noProof="0" smtClean="0">
                        <a:latin typeface="Cambria Math"/>
                      </a:rPr>
                      <m:t>𝒛</m:t>
                    </m:r>
                    <m:r>
                      <a:rPr lang="en-CA" sz="2000" b="0" i="1" noProof="0" smtClean="0">
                        <a:latin typeface="Cambria Math"/>
                      </a:rPr>
                      <m:t>=(</m:t>
                    </m:r>
                    <m:r>
                      <a:rPr lang="en-CA" sz="2000" b="0" i="1" noProof="0" smtClean="0">
                        <a:latin typeface="Cambria Math"/>
                      </a:rPr>
                      <m:t>𝑥</m:t>
                    </m:r>
                    <m:r>
                      <a:rPr lang="en-CA" sz="2000" b="0" i="1" noProof="0" smtClean="0">
                        <a:latin typeface="Cambria Math"/>
                      </a:rPr>
                      <m:t>,</m:t>
                    </m:r>
                    <m:r>
                      <a:rPr lang="en-CA" sz="2000" b="0" i="1" noProof="0" smtClean="0">
                        <a:latin typeface="Cambria Math"/>
                      </a:rPr>
                      <m:t>𝑦</m:t>
                    </m:r>
                    <m:r>
                      <a:rPr lang="en-CA" sz="2000" b="0" i="1" noProof="0" smtClean="0">
                        <a:latin typeface="Cambria Math"/>
                      </a:rPr>
                      <m:t>)</m:t>
                    </m:r>
                  </m:oMath>
                </a14:m>
                <a:r>
                  <a:rPr lang="en-CA" sz="1600" noProof="0" dirty="0" smtClean="0"/>
                  <a:t> on a plane.</a:t>
                </a:r>
              </a:p>
              <a:p>
                <a:pPr marL="0" indent="0" eaLnBrk="1" hangingPunct="1">
                  <a:buFont typeface="Wingdings" pitchFamily="2" charset="2"/>
                  <a:buChar char="§"/>
                </a:pPr>
                <a:endParaRPr lang="en-CA" sz="1600" noProof="0" dirty="0"/>
              </a:p>
              <a:p>
                <a:pPr marL="0" indent="0" eaLnBrk="1" hangingPunct="1"/>
                <a:r>
                  <a:rPr lang="en-CA" sz="1600" noProof="0" dirty="0" smtClean="0"/>
                  <a:t> </a:t>
                </a:r>
                <a:endParaRPr lang="en-CA" sz="2000" noProof="0" dirty="0" smtClean="0"/>
              </a:p>
            </p:txBody>
          </p:sp>
        </mc:Choice>
        <mc:Fallback xmlns="">
          <p:sp>
            <p:nvSpPr>
              <p:cNvPr id="1041" name="Rectangle 3"/>
              <p:cNvSpPr>
                <a:spLocks noGrp="1" noRot="1" noChangeAspect="1" noMove="1" noResize="1" noEditPoints="1" noAdjustHandles="1" noChangeArrowheads="1" noChangeShapeType="1" noTextEdit="1"/>
              </p:cNvSpPr>
              <p:nvPr>
                <p:ph type="body" sz="half" idx="1"/>
              </p:nvPr>
            </p:nvSpPr>
            <p:spPr>
              <a:blipFill rotWithShape="1">
                <a:blip r:embed="rId4"/>
                <a:stretch>
                  <a:fillRect l="-706"/>
                </a:stretch>
              </a:blipFill>
            </p:spPr>
            <p:txBody>
              <a:bodyPr/>
              <a:lstStyle/>
              <a:p>
                <a:r>
                  <a:rPr lang="en-US">
                    <a:noFill/>
                  </a:rPr>
                  <a:t> </a:t>
                </a:r>
              </a:p>
            </p:txBody>
          </p:sp>
        </mc:Fallback>
      </mc:AlternateContent>
      <p:sp>
        <p:nvSpPr>
          <p:cNvPr id="1042" name="Rectangle 14"/>
          <p:cNvSpPr>
            <a:spLocks noChangeArrowheads="1"/>
          </p:cNvSpPr>
          <p:nvPr/>
        </p:nvSpPr>
        <p:spPr bwMode="auto">
          <a:xfrm>
            <a:off x="1165225" y="-76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a:p>
        </p:txBody>
      </p:sp>
      <p:sp>
        <p:nvSpPr>
          <p:cNvPr id="1044"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45"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46"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47"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4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49"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graphicFrame>
        <p:nvGraphicFramePr>
          <p:cNvPr id="1031" name="Object 19"/>
          <p:cNvGraphicFramePr>
            <a:graphicFrameLocks noChangeAspect="1"/>
          </p:cNvGraphicFramePr>
          <p:nvPr>
            <p:extLst>
              <p:ext uri="{D42A27DB-BD31-4B8C-83A1-F6EECF244321}">
                <p14:modId xmlns:p14="http://schemas.microsoft.com/office/powerpoint/2010/main" val="3167649354"/>
              </p:ext>
            </p:extLst>
          </p:nvPr>
        </p:nvGraphicFramePr>
        <p:xfrm>
          <a:off x="4225925" y="2770280"/>
          <a:ext cx="4137025" cy="3338512"/>
        </p:xfrm>
        <a:graphic>
          <a:graphicData uri="http://schemas.openxmlformats.org/presentationml/2006/ole">
            <mc:AlternateContent xmlns:mc="http://schemas.openxmlformats.org/markup-compatibility/2006">
              <mc:Choice xmlns:v="urn:schemas-microsoft-com:vml" Requires="v">
                <p:oleObj spid="_x0000_s16551" name="Visio" r:id="rId5" imgW="5616773" imgH="4532562" progId="Visio.Drawing.6">
                  <p:embed/>
                </p:oleObj>
              </mc:Choice>
              <mc:Fallback>
                <p:oleObj name="Visio" r:id="rId5" imgW="5616773" imgH="4532562"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5925" y="2770280"/>
                        <a:ext cx="4137025" cy="3338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50"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51"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4"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2" name="Rettangolo 1"/>
              <p:cNvSpPr/>
              <p:nvPr/>
            </p:nvSpPr>
            <p:spPr>
              <a:xfrm>
                <a:off x="590590" y="4310688"/>
                <a:ext cx="1890389" cy="15696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kern="0" smtClean="0">
                          <a:solidFill>
                            <a:srgbClr val="000000"/>
                          </a:solidFill>
                          <a:latin typeface="Cambria Math"/>
                        </a:rPr>
                        <m:t>𝑥</m:t>
                      </m:r>
                      <m:r>
                        <a:rPr lang="en-US" i="1" kern="0" smtClean="0">
                          <a:solidFill>
                            <a:srgbClr val="000000"/>
                          </a:solidFill>
                          <a:latin typeface="Cambria Math"/>
                        </a:rPr>
                        <m:t>=</m:t>
                      </m:r>
                      <m:r>
                        <a:rPr lang="en-US" i="1" kern="0">
                          <a:solidFill>
                            <a:srgbClr val="000000"/>
                          </a:solidFill>
                          <a:latin typeface="Cambria Math"/>
                          <a:ea typeface="Cambria Math"/>
                        </a:rPr>
                        <m:t>𝑅𝑒</m:t>
                      </m:r>
                      <m:d>
                        <m:dPr>
                          <m:ctrlPr>
                            <a:rPr lang="en-US" i="1" kern="0">
                              <a:solidFill>
                                <a:srgbClr val="000000"/>
                              </a:solidFill>
                              <a:latin typeface="Cambria Math" panose="02040503050406030204" pitchFamily="18" charset="0"/>
                              <a:ea typeface="Cambria Math"/>
                            </a:rPr>
                          </m:ctrlPr>
                        </m:dPr>
                        <m:e>
                          <m:r>
                            <a:rPr lang="en-US" b="1" i="1" kern="0">
                              <a:solidFill>
                                <a:srgbClr val="000000"/>
                              </a:solidFill>
                              <a:latin typeface="Cambria Math"/>
                              <a:ea typeface="Cambria Math"/>
                            </a:rPr>
                            <m:t>𝒛</m:t>
                          </m:r>
                        </m:e>
                      </m:d>
                    </m:oMath>
                  </m:oMathPara>
                </a14:m>
                <a:endParaRPr lang="it-IT" kern="0" dirty="0" smtClean="0">
                  <a:solidFill>
                    <a:srgbClr val="000000"/>
                  </a:solidFill>
                  <a:latin typeface="Helvetica"/>
                  <a:ea typeface="Cambria Math"/>
                </a:endParaRPr>
              </a:p>
              <a:p>
                <a:pPr lvl="0"/>
                <a14:m>
                  <m:oMathPara xmlns:m="http://schemas.openxmlformats.org/officeDocument/2006/math">
                    <m:oMathParaPr>
                      <m:jc m:val="centerGroup"/>
                    </m:oMathParaPr>
                    <m:oMath xmlns:m="http://schemas.openxmlformats.org/officeDocument/2006/math">
                      <m:r>
                        <a:rPr lang="en-US" i="1" kern="0">
                          <a:solidFill>
                            <a:srgbClr val="000000"/>
                          </a:solidFill>
                          <a:latin typeface="Cambria Math"/>
                        </a:rPr>
                        <m:t>𝑦</m:t>
                      </m:r>
                      <m:r>
                        <a:rPr lang="en-US" i="1" kern="0">
                          <a:solidFill>
                            <a:srgbClr val="000000"/>
                          </a:solidFill>
                          <a:latin typeface="Cambria Math"/>
                        </a:rPr>
                        <m:t>=</m:t>
                      </m:r>
                      <m:r>
                        <a:rPr lang="en-US" i="1" kern="0">
                          <a:solidFill>
                            <a:srgbClr val="000000"/>
                          </a:solidFill>
                          <a:latin typeface="Cambria Math"/>
                          <a:ea typeface="Cambria Math"/>
                        </a:rPr>
                        <m:t>𝐼𝑚</m:t>
                      </m:r>
                      <m:r>
                        <a:rPr lang="en-US" i="1" kern="0">
                          <a:solidFill>
                            <a:srgbClr val="000000"/>
                          </a:solidFill>
                          <a:latin typeface="Cambria Math"/>
                          <a:ea typeface="Cambria Math"/>
                        </a:rPr>
                        <m:t>(</m:t>
                      </m:r>
                      <m:r>
                        <a:rPr lang="en-US" b="1" i="1" kern="0">
                          <a:solidFill>
                            <a:srgbClr val="000000"/>
                          </a:solidFill>
                          <a:latin typeface="Cambria Math"/>
                          <a:ea typeface="Cambria Math"/>
                        </a:rPr>
                        <m:t>𝒛</m:t>
                      </m:r>
                      <m:r>
                        <a:rPr lang="en-US" i="1" kern="0">
                          <a:solidFill>
                            <a:srgbClr val="000000"/>
                          </a:solidFill>
                          <a:latin typeface="Cambria Math"/>
                          <a:ea typeface="Cambria Math"/>
                        </a:rPr>
                        <m:t>)</m:t>
                      </m:r>
                    </m:oMath>
                  </m:oMathPara>
                </a14:m>
                <a:endParaRPr lang="en-US" dirty="0"/>
              </a:p>
              <a:p>
                <a:endParaRPr lang="it-IT" kern="0" dirty="0" smtClean="0">
                  <a:solidFill>
                    <a:srgbClr val="000000"/>
                  </a:solidFill>
                  <a:latin typeface="Helvetica"/>
                  <a:ea typeface="Cambria Math"/>
                </a:endParaRPr>
              </a:p>
              <a:p>
                <a:r>
                  <a:rPr lang="en-US" kern="0" dirty="0">
                    <a:solidFill>
                      <a:srgbClr val="FF0000"/>
                    </a:solidFill>
                    <a:latin typeface="Helvetica"/>
                    <a:ea typeface="ＭＳ Ｐゴシック"/>
                  </a:rPr>
                  <a:t> </a:t>
                </a:r>
                <a:endParaRPr lang="en-US" dirty="0"/>
              </a:p>
            </p:txBody>
          </p:sp>
        </mc:Choice>
        <mc:Fallback xmlns="">
          <p:sp>
            <p:nvSpPr>
              <p:cNvPr id="2" name="Rettangolo 1"/>
              <p:cNvSpPr>
                <a:spLocks noRot="1" noChangeAspect="1" noMove="1" noResize="1" noEditPoints="1" noAdjustHandles="1" noChangeArrowheads="1" noChangeShapeType="1" noTextEdit="1"/>
              </p:cNvSpPr>
              <p:nvPr/>
            </p:nvSpPr>
            <p:spPr>
              <a:xfrm>
                <a:off x="590590" y="4310688"/>
                <a:ext cx="1890389" cy="1569660"/>
              </a:xfrm>
              <a:prstGeom prst="rect">
                <a:avLst/>
              </a:prstGeom>
              <a:blipFill rotWithShape="1">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904792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0" name="Rectangle 2"/>
          <p:cNvSpPr>
            <a:spLocks noGrp="1" noChangeArrowheads="1"/>
          </p:cNvSpPr>
          <p:nvPr>
            <p:ph type="title"/>
          </p:nvPr>
        </p:nvSpPr>
        <p:spPr/>
        <p:txBody>
          <a:bodyPr/>
          <a:lstStyle/>
          <a:p>
            <a:pPr eaLnBrk="1" hangingPunct="1"/>
            <a:r>
              <a:rPr lang="en-CA" noProof="0" dirty="0" smtClean="0"/>
              <a:t>Complex Numbers in Polar Form</a:t>
            </a:r>
          </a:p>
        </p:txBody>
      </p:sp>
      <mc:AlternateContent xmlns:mc="http://schemas.openxmlformats.org/markup-compatibility/2006" xmlns:a14="http://schemas.microsoft.com/office/drawing/2010/main">
        <mc:Choice Requires="a14">
          <p:sp>
            <p:nvSpPr>
              <p:cNvPr id="1041" name="Rectangle 3"/>
              <p:cNvSpPr>
                <a:spLocks noGrp="1" noChangeArrowheads="1"/>
              </p:cNvSpPr>
              <p:nvPr>
                <p:ph type="body" sz="half" idx="1"/>
              </p:nvPr>
            </p:nvSpPr>
            <p:spPr>
              <a:xfrm>
                <a:off x="685800" y="1447801"/>
                <a:ext cx="7772400" cy="3779520"/>
              </a:xfrm>
            </p:spPr>
            <p:txBody>
              <a:bodyPr/>
              <a:lstStyle/>
              <a:p>
                <a:pPr marL="0" indent="0" eaLnBrk="1" hangingPunct="1">
                  <a:buFont typeface="Wingdings" pitchFamily="2" charset="2"/>
                  <a:buChar char="§"/>
                </a:pPr>
                <a:r>
                  <a:rPr lang="en-CA" sz="1600" noProof="0" dirty="0" smtClean="0"/>
                  <a:t> The </a:t>
                </a:r>
                <a:r>
                  <a:rPr lang="en-CA" sz="1600" i="1" noProof="0" dirty="0" smtClean="0"/>
                  <a:t>Polar Form </a:t>
                </a:r>
                <a:r>
                  <a:rPr lang="en-CA" sz="1600" noProof="0" dirty="0" smtClean="0"/>
                  <a:t>represents an alternate way to express Complex numbers.</a:t>
                </a:r>
              </a:p>
              <a:p>
                <a:pPr marL="0" indent="0" eaLnBrk="1" hangingPunct="1"/>
                <a:endParaRPr lang="en-CA" sz="1600" noProof="0" dirty="0"/>
              </a:p>
              <a:p>
                <a:pPr marL="0" indent="0" eaLnBrk="1" hangingPunct="1"/>
                <a:r>
                  <a:rPr lang="en-CA" sz="1600" noProof="0" dirty="0" smtClean="0"/>
                  <a:t> </a:t>
                </a:r>
                <a14:m>
                  <m:oMath xmlns:m="http://schemas.openxmlformats.org/officeDocument/2006/math">
                    <m:r>
                      <a:rPr lang="en-CA" sz="2000" i="1" noProof="0">
                        <a:latin typeface="Cambria Math"/>
                      </a:rPr>
                      <m:t>𝑟</m:t>
                    </m:r>
                    <m:r>
                      <a:rPr lang="en-CA" sz="2000" i="1" noProof="0">
                        <a:latin typeface="Cambria Math"/>
                      </a:rPr>
                      <m:t>=</m:t>
                    </m:r>
                    <m:d>
                      <m:dPr>
                        <m:begChr m:val="|"/>
                        <m:endChr m:val="|"/>
                        <m:ctrlPr>
                          <a:rPr lang="en-CA" sz="2000" b="1" i="1" noProof="0">
                            <a:solidFill>
                              <a:srgbClr val="000000"/>
                            </a:solidFill>
                            <a:latin typeface="Cambria Math" panose="02040503050406030204" pitchFamily="18" charset="0"/>
                          </a:rPr>
                        </m:ctrlPr>
                      </m:dPr>
                      <m:e>
                        <m:r>
                          <a:rPr lang="en-CA" sz="2000" b="1" i="1" noProof="0">
                            <a:solidFill>
                              <a:srgbClr val="000000"/>
                            </a:solidFill>
                            <a:latin typeface="Cambria Math"/>
                          </a:rPr>
                          <m:t>𝒛</m:t>
                        </m:r>
                      </m:e>
                    </m:d>
                    <m:r>
                      <a:rPr lang="en-CA" sz="2000" b="0" i="1" noProof="0" smtClean="0">
                        <a:solidFill>
                          <a:srgbClr val="000000"/>
                        </a:solidFill>
                        <a:latin typeface="Cambria Math"/>
                      </a:rPr>
                      <m:t>= </m:t>
                    </m:r>
                    <m:r>
                      <a:rPr lang="en-CA" sz="2000" b="0" i="1" noProof="0" smtClean="0">
                        <a:latin typeface="Cambria Math"/>
                      </a:rPr>
                      <m:t>𝑎𝑏𝑠</m:t>
                    </m:r>
                    <m:r>
                      <a:rPr lang="en-CA" sz="2000" b="0" i="1" noProof="0" smtClean="0">
                        <a:latin typeface="Cambria Math"/>
                      </a:rPr>
                      <m:t> </m:t>
                    </m:r>
                    <m:d>
                      <m:dPr>
                        <m:ctrlPr>
                          <a:rPr lang="en-CA" sz="2000" b="0" i="1" noProof="0" smtClean="0">
                            <a:latin typeface="Cambria Math" panose="02040503050406030204" pitchFamily="18" charset="0"/>
                          </a:rPr>
                        </m:ctrlPr>
                      </m:dPr>
                      <m:e>
                        <m:r>
                          <a:rPr lang="en-CA" sz="2000" b="1" i="1" noProof="0" smtClean="0">
                            <a:latin typeface="Cambria Math"/>
                          </a:rPr>
                          <m:t>𝒛</m:t>
                        </m:r>
                      </m:e>
                    </m:d>
                    <m:r>
                      <a:rPr lang="en-CA" sz="2000" b="0" i="1" noProof="0" smtClean="0">
                        <a:latin typeface="Cambria Math"/>
                      </a:rPr>
                      <m:t>=</m:t>
                    </m:r>
                    <m:rad>
                      <m:radPr>
                        <m:degHide m:val="on"/>
                        <m:ctrlPr>
                          <a:rPr lang="en-CA" sz="2000" i="1" noProof="0">
                            <a:latin typeface="Cambria Math" panose="02040503050406030204" pitchFamily="18" charset="0"/>
                          </a:rPr>
                        </m:ctrlPr>
                      </m:radPr>
                      <m:deg/>
                      <m:e>
                        <m:sSup>
                          <m:sSupPr>
                            <m:ctrlPr>
                              <a:rPr lang="en-CA" sz="2000" i="1" noProof="0">
                                <a:latin typeface="Cambria Math" panose="02040503050406030204" pitchFamily="18" charset="0"/>
                              </a:rPr>
                            </m:ctrlPr>
                          </m:sSupPr>
                          <m:e>
                            <m:r>
                              <a:rPr lang="en-CA" sz="2000" i="1" noProof="0">
                                <a:latin typeface="Cambria Math"/>
                              </a:rPr>
                              <m:t>𝑥</m:t>
                            </m:r>
                          </m:e>
                          <m:sup>
                            <m:r>
                              <a:rPr lang="en-CA" sz="2000" i="1" noProof="0">
                                <a:latin typeface="Cambria Math"/>
                              </a:rPr>
                              <m:t>2</m:t>
                            </m:r>
                          </m:sup>
                        </m:sSup>
                        <m:r>
                          <a:rPr lang="en-CA" sz="2000" i="1" noProof="0">
                            <a:latin typeface="Cambria Math"/>
                          </a:rPr>
                          <m:t>+</m:t>
                        </m:r>
                        <m:sSup>
                          <m:sSupPr>
                            <m:ctrlPr>
                              <a:rPr lang="en-CA" sz="2000" i="1" noProof="0">
                                <a:latin typeface="Cambria Math" panose="02040503050406030204" pitchFamily="18" charset="0"/>
                              </a:rPr>
                            </m:ctrlPr>
                          </m:sSupPr>
                          <m:e>
                            <m:r>
                              <a:rPr lang="en-CA" sz="2000" i="1" noProof="0">
                                <a:latin typeface="Cambria Math"/>
                              </a:rPr>
                              <m:t>𝑦</m:t>
                            </m:r>
                          </m:e>
                          <m:sup>
                            <m:r>
                              <a:rPr lang="en-CA" sz="2000" i="1" noProof="0">
                                <a:latin typeface="Cambria Math"/>
                              </a:rPr>
                              <m:t>2</m:t>
                            </m:r>
                          </m:sup>
                        </m:sSup>
                      </m:e>
                    </m:rad>
                  </m:oMath>
                </a14:m>
                <a:r>
                  <a:rPr lang="en-CA" sz="1600" noProof="0" dirty="0" smtClean="0"/>
                  <a:t>   and</a:t>
                </a:r>
              </a:p>
              <a:p>
                <a:pPr marL="0" indent="0" eaLnBrk="1" hangingPunct="1"/>
                <a:endParaRPr lang="en-CA" sz="1600" noProof="0" dirty="0" smtClean="0"/>
              </a:p>
              <a:p>
                <a:pPr marL="0" indent="0" eaLnBrk="1" hangingPunct="1"/>
                <a14:m>
                  <m:oMathPara xmlns:m="http://schemas.openxmlformats.org/officeDocument/2006/math">
                    <m:oMathParaPr>
                      <m:jc m:val="left"/>
                    </m:oMathParaPr>
                    <m:oMath xmlns:m="http://schemas.openxmlformats.org/officeDocument/2006/math">
                      <m:r>
                        <a:rPr lang="en-CA" sz="2000" b="0" i="1" noProof="0" smtClean="0">
                          <a:latin typeface="Cambria Math"/>
                          <a:ea typeface="Cambria Math"/>
                        </a:rPr>
                        <m:t> </m:t>
                      </m:r>
                      <m:r>
                        <a:rPr lang="en-CA" sz="2000" i="1" noProof="0" smtClean="0">
                          <a:latin typeface="Cambria Math"/>
                          <a:ea typeface="Cambria Math"/>
                        </a:rPr>
                        <m:t>𝜃</m:t>
                      </m:r>
                      <m:r>
                        <a:rPr lang="en-CA" sz="2000" b="0" i="1" noProof="0" smtClean="0">
                          <a:latin typeface="Cambria Math"/>
                          <a:ea typeface="Cambria Math"/>
                        </a:rPr>
                        <m:t>=</m:t>
                      </m:r>
                      <m:r>
                        <a:rPr lang="en-CA" sz="2000" i="1" noProof="0">
                          <a:solidFill>
                            <a:srgbClr val="000000"/>
                          </a:solidFill>
                          <a:latin typeface="Cambria Math"/>
                          <a:ea typeface="Cambria Math"/>
                        </a:rPr>
                        <m:t>∠</m:t>
                      </m:r>
                      <m:r>
                        <a:rPr lang="en-CA" sz="2000" b="1" i="1" noProof="0">
                          <a:solidFill>
                            <a:srgbClr val="000000"/>
                          </a:solidFill>
                          <a:latin typeface="Cambria Math"/>
                          <a:ea typeface="Cambria Math"/>
                        </a:rPr>
                        <m:t> </m:t>
                      </m:r>
                      <m:r>
                        <a:rPr lang="en-CA" sz="2000" b="1" i="1" noProof="0">
                          <a:solidFill>
                            <a:srgbClr val="000000"/>
                          </a:solidFill>
                          <a:latin typeface="Cambria Math"/>
                          <a:ea typeface="Cambria Math"/>
                        </a:rPr>
                        <m:t>𝒛</m:t>
                      </m:r>
                      <m:r>
                        <a:rPr lang="en-CA" sz="2000" b="0" i="1" noProof="0" smtClean="0">
                          <a:solidFill>
                            <a:srgbClr val="000000"/>
                          </a:solidFill>
                          <a:latin typeface="Cambria Math"/>
                          <a:ea typeface="Cambria Math"/>
                        </a:rPr>
                        <m:t>= </m:t>
                      </m:r>
                      <m:r>
                        <a:rPr lang="en-CA" sz="2000" b="0" i="1" noProof="0" smtClean="0">
                          <a:latin typeface="Cambria Math"/>
                          <a:ea typeface="Cambria Math"/>
                        </a:rPr>
                        <m:t>𝑎𝑟𝑔</m:t>
                      </m:r>
                      <m:d>
                        <m:dPr>
                          <m:ctrlPr>
                            <a:rPr lang="en-CA" sz="2000" b="0" i="1" noProof="0" smtClean="0">
                              <a:latin typeface="Cambria Math" panose="02040503050406030204" pitchFamily="18" charset="0"/>
                              <a:ea typeface="Cambria Math"/>
                            </a:rPr>
                          </m:ctrlPr>
                        </m:dPr>
                        <m:e>
                          <m:r>
                            <a:rPr lang="en-CA" sz="2000" b="1" i="1" noProof="0" smtClean="0">
                              <a:latin typeface="Cambria Math"/>
                              <a:ea typeface="Cambria Math"/>
                            </a:rPr>
                            <m:t>𝒛</m:t>
                          </m:r>
                        </m:e>
                      </m:d>
                      <m:r>
                        <a:rPr lang="en-CA" sz="2000" b="0" i="1" noProof="0" smtClean="0">
                          <a:latin typeface="Cambria Math"/>
                          <a:ea typeface="Cambria Math"/>
                        </a:rPr>
                        <m:t>=</m:t>
                      </m:r>
                      <m:func>
                        <m:funcPr>
                          <m:ctrlPr>
                            <a:rPr lang="en-CA" sz="2000" b="0" i="1" noProof="0" smtClean="0">
                              <a:latin typeface="Cambria Math" panose="02040503050406030204" pitchFamily="18" charset="0"/>
                              <a:ea typeface="Cambria Math"/>
                            </a:rPr>
                          </m:ctrlPr>
                        </m:funcPr>
                        <m:fName>
                          <m:sSup>
                            <m:sSupPr>
                              <m:ctrlPr>
                                <a:rPr lang="en-CA" sz="2000" b="0" i="1" noProof="0" smtClean="0">
                                  <a:latin typeface="Cambria Math" panose="02040503050406030204" pitchFamily="18" charset="0"/>
                                  <a:ea typeface="Cambria Math"/>
                                </a:rPr>
                              </m:ctrlPr>
                            </m:sSupPr>
                            <m:e>
                              <m:r>
                                <m:rPr>
                                  <m:sty m:val="p"/>
                                </m:rPr>
                                <a:rPr lang="en-CA" sz="2000" b="0" i="0" noProof="0" smtClean="0">
                                  <a:latin typeface="Cambria Math"/>
                                  <a:ea typeface="Cambria Math"/>
                                </a:rPr>
                                <m:t>tan</m:t>
                              </m:r>
                            </m:e>
                            <m:sup>
                              <m:r>
                                <a:rPr lang="en-CA" sz="2000" b="0" i="1" noProof="0" smtClean="0">
                                  <a:latin typeface="Cambria Math"/>
                                  <a:ea typeface="Cambria Math"/>
                                </a:rPr>
                                <m:t>−1</m:t>
                              </m:r>
                            </m:sup>
                          </m:sSup>
                        </m:fName>
                        <m:e>
                          <m:f>
                            <m:fPr>
                              <m:ctrlPr>
                                <a:rPr lang="en-CA" sz="2000" b="0" i="1" noProof="0" smtClean="0">
                                  <a:latin typeface="Cambria Math" panose="02040503050406030204" pitchFamily="18" charset="0"/>
                                  <a:ea typeface="Cambria Math"/>
                                </a:rPr>
                              </m:ctrlPr>
                            </m:fPr>
                            <m:num>
                              <m:r>
                                <a:rPr lang="en-CA" sz="2000" b="0" i="1" noProof="0" smtClean="0">
                                  <a:latin typeface="Cambria Math"/>
                                  <a:ea typeface="Cambria Math"/>
                                </a:rPr>
                                <m:t>𝑦</m:t>
                              </m:r>
                            </m:num>
                            <m:den>
                              <m:r>
                                <a:rPr lang="en-CA" sz="2000" b="0" i="1" noProof="0" smtClean="0">
                                  <a:latin typeface="Cambria Math"/>
                                  <a:ea typeface="Cambria Math"/>
                                </a:rPr>
                                <m:t>𝑥</m:t>
                              </m:r>
                            </m:den>
                          </m:f>
                        </m:e>
                      </m:func>
                    </m:oMath>
                  </m:oMathPara>
                </a14:m>
                <a:endParaRPr lang="en-CA" sz="2000" noProof="0" dirty="0" smtClean="0"/>
              </a:p>
              <a:p>
                <a:pPr marL="0" indent="0" eaLnBrk="1" hangingPunct="1"/>
                <a:endParaRPr lang="en-CA" sz="1600" noProof="0" dirty="0" smtClean="0"/>
              </a:p>
              <a:p>
                <a:pPr marL="0" indent="0" eaLnBrk="1" hangingPunct="1">
                  <a:buFont typeface="Wingdings" pitchFamily="2" charset="2"/>
                  <a:buChar char="§"/>
                </a:pPr>
                <a:r>
                  <a:rPr lang="en-CA" sz="1600" noProof="0" dirty="0" smtClean="0"/>
                  <a:t> If we have </a:t>
                </a:r>
                <a14:m>
                  <m:oMath xmlns:m="http://schemas.openxmlformats.org/officeDocument/2006/math">
                    <m:r>
                      <a:rPr lang="en-CA" sz="2000" b="0" i="1" noProof="0" smtClean="0">
                        <a:latin typeface="Cambria Math"/>
                      </a:rPr>
                      <m:t>𝑟</m:t>
                    </m:r>
                  </m:oMath>
                </a14:m>
                <a:r>
                  <a:rPr lang="en-CA" sz="1600" noProof="0" dirty="0" smtClean="0"/>
                  <a:t> and </a:t>
                </a:r>
                <a14:m>
                  <m:oMath xmlns:m="http://schemas.openxmlformats.org/officeDocument/2006/math">
                    <m:r>
                      <a:rPr lang="en-CA" sz="2000" i="1" noProof="0" smtClean="0">
                        <a:latin typeface="Cambria Math"/>
                        <a:ea typeface="Cambria Math"/>
                      </a:rPr>
                      <m:t>𝜃</m:t>
                    </m:r>
                    <m:r>
                      <a:rPr lang="en-CA" sz="2000" b="0" i="0" noProof="0" smtClean="0">
                        <a:latin typeface="Cambria Math"/>
                        <a:ea typeface="Cambria Math"/>
                      </a:rPr>
                      <m:t>, </m:t>
                    </m:r>
                  </m:oMath>
                </a14:m>
                <a:r>
                  <a:rPr lang="en-CA" sz="1600" noProof="0" dirty="0" smtClean="0"/>
                  <a:t>then </a:t>
                </a:r>
                <a14:m>
                  <m:oMath xmlns:m="http://schemas.openxmlformats.org/officeDocument/2006/math">
                    <m:r>
                      <a:rPr lang="en-CA" sz="2000" i="1" noProof="0">
                        <a:latin typeface="Cambria Math"/>
                      </a:rPr>
                      <m:t>𝑥</m:t>
                    </m:r>
                  </m:oMath>
                </a14:m>
                <a:r>
                  <a:rPr lang="en-CA" sz="1600" noProof="0" dirty="0" smtClean="0"/>
                  <a:t> and </a:t>
                </a:r>
                <a14:m>
                  <m:oMath xmlns:m="http://schemas.openxmlformats.org/officeDocument/2006/math">
                    <m:r>
                      <a:rPr lang="en-CA" sz="2000" i="1" noProof="0">
                        <a:latin typeface="Cambria Math"/>
                      </a:rPr>
                      <m:t>𝑦</m:t>
                    </m:r>
                  </m:oMath>
                </a14:m>
                <a:r>
                  <a:rPr lang="en-CA" sz="1200" noProof="0" dirty="0"/>
                  <a:t> </a:t>
                </a:r>
                <a:endParaRPr lang="en-CA" sz="1600" noProof="0" dirty="0" smtClean="0"/>
              </a:p>
              <a:p>
                <a:pPr marL="0" indent="0" eaLnBrk="1" hangingPunct="1"/>
                <a:r>
                  <a:rPr lang="en-CA" sz="1600" noProof="0" dirty="0"/>
                  <a:t> </a:t>
                </a:r>
                <a:r>
                  <a:rPr lang="en-CA" sz="1600" noProof="0" dirty="0" smtClean="0"/>
                  <a:t> are obtained by:</a:t>
                </a:r>
              </a:p>
              <a:p>
                <a:pPr marL="0" indent="0" eaLnBrk="1" hangingPunct="1"/>
                <a:endParaRPr lang="en-CA" sz="2000" b="0" i="1" noProof="0" dirty="0" smtClean="0">
                  <a:latin typeface="Cambria Math"/>
                  <a:ea typeface="Cambria Math"/>
                </a:endParaRPr>
              </a:p>
              <a:p>
                <a:pPr marL="0" indent="0" eaLnBrk="1" hangingPunct="1"/>
                <a:r>
                  <a:rPr lang="en-CA" sz="2000" noProof="0" dirty="0" smtClean="0"/>
                  <a:t>          </a:t>
                </a:r>
                <a14:m>
                  <m:oMath xmlns:m="http://schemas.openxmlformats.org/officeDocument/2006/math">
                    <m:r>
                      <a:rPr lang="en-CA" sz="2000" i="1" noProof="0">
                        <a:latin typeface="Cambria Math"/>
                      </a:rPr>
                      <m:t>𝑥</m:t>
                    </m:r>
                    <m:r>
                      <a:rPr lang="en-CA" sz="2000" i="1" noProof="0">
                        <a:latin typeface="Cambria Math"/>
                      </a:rPr>
                      <m:t>=</m:t>
                    </m:r>
                    <m:r>
                      <a:rPr lang="en-CA" sz="2000" i="1" noProof="0">
                        <a:latin typeface="Cambria Math"/>
                      </a:rPr>
                      <m:t>𝑟𝑐𝑜𝑠</m:t>
                    </m:r>
                    <m:r>
                      <a:rPr lang="en-CA" sz="2000" i="1" noProof="0">
                        <a:latin typeface="Cambria Math"/>
                        <a:ea typeface="Cambria Math"/>
                      </a:rPr>
                      <m:t>𝜃</m:t>
                    </m:r>
                  </m:oMath>
                </a14:m>
                <a:r>
                  <a:rPr lang="en-CA" sz="2000" noProof="0" dirty="0" smtClean="0"/>
                  <a:t> = </a:t>
                </a:r>
                <a14:m>
                  <m:oMath xmlns:m="http://schemas.openxmlformats.org/officeDocument/2006/math">
                    <m:r>
                      <a:rPr lang="en-CA" sz="2000" i="1" noProof="0">
                        <a:solidFill>
                          <a:srgbClr val="000000"/>
                        </a:solidFill>
                        <a:latin typeface="Cambria Math"/>
                        <a:ea typeface="Cambria Math"/>
                      </a:rPr>
                      <m:t>𝑅𝑒</m:t>
                    </m:r>
                    <m:d>
                      <m:dPr>
                        <m:ctrlPr>
                          <a:rPr lang="en-CA" sz="2000" i="1" noProof="0">
                            <a:solidFill>
                              <a:srgbClr val="000000"/>
                            </a:solidFill>
                            <a:latin typeface="Cambria Math" panose="02040503050406030204" pitchFamily="18" charset="0"/>
                            <a:ea typeface="Cambria Math"/>
                          </a:rPr>
                        </m:ctrlPr>
                      </m:dPr>
                      <m:e>
                        <m:r>
                          <a:rPr lang="en-CA" sz="2000" b="1" i="1" noProof="0">
                            <a:solidFill>
                              <a:srgbClr val="000000"/>
                            </a:solidFill>
                            <a:latin typeface="Cambria Math"/>
                            <a:ea typeface="Cambria Math"/>
                          </a:rPr>
                          <m:t>𝒛</m:t>
                        </m:r>
                      </m:e>
                    </m:d>
                  </m:oMath>
                </a14:m>
                <a:endParaRPr lang="en-CA" sz="2000" noProof="0" dirty="0" smtClean="0"/>
              </a:p>
              <a:p>
                <a:pPr marL="0" indent="0" eaLnBrk="1" hangingPunct="1"/>
                <a:r>
                  <a:rPr lang="en-CA" sz="2000" noProof="0" dirty="0" smtClean="0"/>
                  <a:t>          </a:t>
                </a:r>
                <a14:m>
                  <m:oMath xmlns:m="http://schemas.openxmlformats.org/officeDocument/2006/math">
                    <m:r>
                      <a:rPr lang="en-CA" sz="2000" b="0" i="1" noProof="0" smtClean="0">
                        <a:latin typeface="Cambria Math"/>
                      </a:rPr>
                      <m:t>𝑦</m:t>
                    </m:r>
                    <m:r>
                      <a:rPr lang="en-CA" sz="2000" i="1" noProof="0">
                        <a:latin typeface="Cambria Math"/>
                      </a:rPr>
                      <m:t>=</m:t>
                    </m:r>
                    <m:r>
                      <a:rPr lang="en-CA" sz="2000" i="1" noProof="0">
                        <a:latin typeface="Cambria Math"/>
                      </a:rPr>
                      <m:t>𝑟𝑠𝑖𝑛</m:t>
                    </m:r>
                    <m:r>
                      <a:rPr lang="en-CA" sz="2000" i="1" noProof="0">
                        <a:latin typeface="Cambria Math"/>
                        <a:ea typeface="Cambria Math"/>
                      </a:rPr>
                      <m:t>𝜃</m:t>
                    </m:r>
                    <m:r>
                      <a:rPr lang="en-CA" sz="2000" b="0" i="1" noProof="0" smtClean="0">
                        <a:latin typeface="Cambria Math"/>
                        <a:ea typeface="Cambria Math"/>
                      </a:rPr>
                      <m:t>=</m:t>
                    </m:r>
                    <m:r>
                      <a:rPr lang="en-CA" sz="2000" b="0" i="1" noProof="0" smtClean="0">
                        <a:latin typeface="Cambria Math"/>
                        <a:ea typeface="Cambria Math"/>
                      </a:rPr>
                      <m:t>𝐼𝑚</m:t>
                    </m:r>
                    <m:d>
                      <m:dPr>
                        <m:ctrlPr>
                          <a:rPr lang="en-CA" sz="2000" i="1" noProof="0">
                            <a:solidFill>
                              <a:srgbClr val="000000"/>
                            </a:solidFill>
                            <a:latin typeface="Cambria Math" panose="02040503050406030204" pitchFamily="18" charset="0"/>
                            <a:ea typeface="Cambria Math"/>
                          </a:rPr>
                        </m:ctrlPr>
                      </m:dPr>
                      <m:e>
                        <m:r>
                          <a:rPr lang="en-CA" sz="2000" b="1" i="1" noProof="0">
                            <a:solidFill>
                              <a:srgbClr val="000000"/>
                            </a:solidFill>
                            <a:latin typeface="Cambria Math"/>
                            <a:ea typeface="Cambria Math"/>
                          </a:rPr>
                          <m:t>𝒛</m:t>
                        </m:r>
                      </m:e>
                    </m:d>
                  </m:oMath>
                </a14:m>
                <a:endParaRPr lang="en-CA" sz="2000" noProof="0" dirty="0" smtClean="0"/>
              </a:p>
            </p:txBody>
          </p:sp>
        </mc:Choice>
        <mc:Fallback xmlns="">
          <p:sp>
            <p:nvSpPr>
              <p:cNvPr id="1041" name="Rectangle 3"/>
              <p:cNvSpPr>
                <a:spLocks noGrp="1" noRot="1" noChangeAspect="1" noMove="1" noResize="1" noEditPoints="1" noAdjustHandles="1" noChangeArrowheads="1" noChangeShapeType="1" noTextEdit="1"/>
              </p:cNvSpPr>
              <p:nvPr>
                <p:ph type="body" sz="half" idx="1"/>
              </p:nvPr>
            </p:nvSpPr>
            <p:spPr>
              <a:xfrm>
                <a:off x="685800" y="1447801"/>
                <a:ext cx="7772400" cy="3779520"/>
              </a:xfrm>
              <a:blipFill rotWithShape="1">
                <a:blip r:embed="rId4"/>
                <a:stretch>
                  <a:fillRect l="-314" t="-645" b="-4677"/>
                </a:stretch>
              </a:blipFill>
            </p:spPr>
            <p:txBody>
              <a:bodyPr/>
              <a:lstStyle/>
              <a:p>
                <a:r>
                  <a:rPr lang="en-US">
                    <a:noFill/>
                  </a:rPr>
                  <a:t> </a:t>
                </a:r>
              </a:p>
            </p:txBody>
          </p:sp>
        </mc:Fallback>
      </mc:AlternateContent>
      <p:sp>
        <p:nvSpPr>
          <p:cNvPr id="1042" name="Rectangle 14"/>
          <p:cNvSpPr>
            <a:spLocks noChangeArrowheads="1"/>
          </p:cNvSpPr>
          <p:nvPr/>
        </p:nvSpPr>
        <p:spPr bwMode="auto">
          <a:xfrm>
            <a:off x="1165225" y="-76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a:p>
        </p:txBody>
      </p:sp>
      <p:sp>
        <p:nvSpPr>
          <p:cNvPr id="1044"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45"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46"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47"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4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49"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graphicFrame>
        <p:nvGraphicFramePr>
          <p:cNvPr id="1031" name="Object 19"/>
          <p:cNvGraphicFramePr>
            <a:graphicFrameLocks noChangeAspect="1"/>
          </p:cNvGraphicFramePr>
          <p:nvPr>
            <p:extLst>
              <p:ext uri="{D42A27DB-BD31-4B8C-83A1-F6EECF244321}">
                <p14:modId xmlns:p14="http://schemas.microsoft.com/office/powerpoint/2010/main" val="429652211"/>
              </p:ext>
            </p:extLst>
          </p:nvPr>
        </p:nvGraphicFramePr>
        <p:xfrm>
          <a:off x="4225925" y="2770280"/>
          <a:ext cx="4137025" cy="3338512"/>
        </p:xfrm>
        <a:graphic>
          <a:graphicData uri="http://schemas.openxmlformats.org/presentationml/2006/ole">
            <mc:AlternateContent xmlns:mc="http://schemas.openxmlformats.org/markup-compatibility/2006">
              <mc:Choice xmlns:v="urn:schemas-microsoft-com:vml" Requires="v">
                <p:oleObj spid="_x0000_s17442" name="Visio" r:id="rId5" imgW="5616773" imgH="4532562" progId="Visio.Drawing.6">
                  <p:embed/>
                </p:oleObj>
              </mc:Choice>
              <mc:Fallback>
                <p:oleObj name="Visio" r:id="rId5" imgW="5616773" imgH="4532562"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5925" y="2770280"/>
                        <a:ext cx="4137025" cy="3338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50"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051" name="Rectangle 2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4"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5930204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ounded Rectangle 25"/>
          <p:cNvSpPr>
            <a:spLocks noChangeArrowheads="1"/>
          </p:cNvSpPr>
          <p:nvPr/>
        </p:nvSpPr>
        <p:spPr bwMode="auto">
          <a:xfrm>
            <a:off x="3592513" y="4414838"/>
            <a:ext cx="3317875" cy="692150"/>
          </a:xfrm>
          <a:prstGeom prst="roundRect">
            <a:avLst>
              <a:gd name="adj" fmla="val 16667"/>
            </a:avLst>
          </a:prstGeom>
          <a:solidFill>
            <a:schemeClr val="accent1"/>
          </a:solidFill>
          <a:ln w="9525" algn="ctr">
            <a:solidFill>
              <a:schemeClr val="tx1"/>
            </a:solidFill>
            <a:round/>
            <a:headEnd/>
            <a:tailEnd/>
          </a:ln>
        </p:spPr>
        <p:txBody>
          <a:bodyPr/>
          <a:lstStyle/>
          <a:p>
            <a:endParaRPr lang="en-CA">
              <a:solidFill>
                <a:srgbClr val="000000"/>
              </a:solidFill>
            </a:endParaRPr>
          </a:p>
        </p:txBody>
      </p:sp>
      <mc:AlternateContent xmlns:mc="http://schemas.openxmlformats.org/markup-compatibility/2006" xmlns:a14="http://schemas.microsoft.com/office/drawing/2010/main">
        <mc:Choice Requires="a14">
          <p:sp useBgFill="1">
            <p:nvSpPr>
              <p:cNvPr id="8195" name="Content Placeholder 1"/>
              <p:cNvSpPr>
                <a:spLocks noGrp="1"/>
              </p:cNvSpPr>
              <p:nvPr>
                <p:ph idx="1"/>
              </p:nvPr>
            </p:nvSpPr>
            <p:spPr>
              <a:xfrm>
                <a:off x="182880" y="1447800"/>
                <a:ext cx="8275320" cy="4822825"/>
              </a:xfrm>
            </p:spPr>
            <p:txBody>
              <a:bodyPr/>
              <a:lstStyle/>
              <a:p>
                <a:pPr>
                  <a:buFont typeface="Wingdings" pitchFamily="2" charset="2"/>
                  <a:buChar char="§"/>
                </a:pPr>
                <a:r>
                  <a:rPr lang="en-CA" b="1" noProof="0" dirty="0" smtClean="0"/>
                  <a:t>Euler's </a:t>
                </a:r>
                <a:r>
                  <a:rPr lang="en-CA" b="1" noProof="0" dirty="0"/>
                  <a:t>formula</a:t>
                </a:r>
                <a:r>
                  <a:rPr lang="en-CA" noProof="0" dirty="0"/>
                  <a:t>, </a:t>
                </a:r>
                <a:r>
                  <a:rPr lang="en-CA" noProof="0" dirty="0" smtClean="0"/>
                  <a:t>determined by the Swiss Leonhard </a:t>
                </a:r>
                <a:r>
                  <a:rPr lang="en-CA" noProof="0" dirty="0"/>
                  <a:t>Euler, </a:t>
                </a:r>
                <a:r>
                  <a:rPr lang="en-CA" noProof="0" dirty="0" smtClean="0"/>
                  <a:t>establishes a mathematical relationship between </a:t>
                </a:r>
                <a:r>
                  <a:rPr lang="en-CA" noProof="0" dirty="0"/>
                  <a:t>trigonometric functions and the complex exponential function. </a:t>
                </a:r>
                <a:endParaRPr lang="en-CA" noProof="0" dirty="0" smtClean="0"/>
              </a:p>
              <a:p>
                <a:pPr>
                  <a:buFont typeface="Wingdings" pitchFamily="2" charset="2"/>
                  <a:buChar char="§"/>
                </a:pPr>
                <a:endParaRPr lang="en-CA" noProof="0" dirty="0" smtClean="0"/>
              </a:p>
              <a:p>
                <a:pPr marL="0" indent="0" algn="ctr"/>
                <a14:m>
                  <m:oMathPara xmlns:m="http://schemas.openxmlformats.org/officeDocument/2006/math">
                    <m:oMathParaPr>
                      <m:jc m:val="centerGroup"/>
                    </m:oMathParaPr>
                    <m:oMath xmlns:m="http://schemas.openxmlformats.org/officeDocument/2006/math">
                      <m:sSup>
                        <m:sSupPr>
                          <m:ctrlPr>
                            <a:rPr lang="en-CA" sz="2000" b="0" i="1" noProof="0" smtClean="0">
                              <a:latin typeface="Cambria Math" panose="02040503050406030204" pitchFamily="18" charset="0"/>
                            </a:rPr>
                          </m:ctrlPr>
                        </m:sSupPr>
                        <m:e>
                          <m:r>
                            <a:rPr lang="en-CA" sz="2000" b="0" i="1" noProof="0" smtClean="0">
                              <a:latin typeface="Cambria Math"/>
                            </a:rPr>
                            <m:t>𝑒</m:t>
                          </m:r>
                        </m:e>
                        <m:sup>
                          <m:r>
                            <a:rPr lang="en-CA" sz="2000" b="0" i="1" noProof="0" smtClean="0">
                              <a:latin typeface="Cambria Math"/>
                            </a:rPr>
                            <m:t>𝑖</m:t>
                          </m:r>
                          <m:r>
                            <a:rPr lang="en-CA" sz="2000" b="0" i="1" noProof="0" smtClean="0">
                              <a:latin typeface="Cambria Math"/>
                              <a:ea typeface="Cambria Math"/>
                            </a:rPr>
                            <m:t>𝜃</m:t>
                          </m:r>
                        </m:sup>
                      </m:sSup>
                      <m:r>
                        <a:rPr lang="en-CA" sz="2000" b="0" i="1" noProof="0" smtClean="0">
                          <a:latin typeface="Cambria Math"/>
                        </a:rPr>
                        <m:t>=</m:t>
                      </m:r>
                      <m:r>
                        <a:rPr lang="en-CA" sz="2000" b="0" i="1" noProof="0" smtClean="0">
                          <a:latin typeface="Cambria Math"/>
                        </a:rPr>
                        <m:t>𝑐𝑜𝑠</m:t>
                      </m:r>
                      <m:r>
                        <a:rPr lang="en-CA" sz="2000" b="0" i="1" noProof="0" smtClean="0">
                          <a:latin typeface="Cambria Math"/>
                          <a:ea typeface="Cambria Math"/>
                        </a:rPr>
                        <m:t>𝜃</m:t>
                      </m:r>
                      <m:r>
                        <a:rPr lang="en-CA" sz="2000" b="0" i="1" noProof="0" smtClean="0">
                          <a:latin typeface="Cambria Math"/>
                          <a:ea typeface="Cambria Math"/>
                        </a:rPr>
                        <m:t>+</m:t>
                      </m:r>
                      <m:r>
                        <a:rPr lang="en-CA" sz="2000" b="0" i="1" noProof="0" smtClean="0">
                          <a:latin typeface="Cambria Math"/>
                          <a:ea typeface="Cambria Math"/>
                        </a:rPr>
                        <m:t>𝑖𝑠𝑖𝑛</m:t>
                      </m:r>
                      <m:r>
                        <a:rPr lang="en-CA" sz="2000" b="0" i="1" noProof="0" smtClean="0">
                          <a:latin typeface="Cambria Math"/>
                          <a:ea typeface="Cambria Math"/>
                        </a:rPr>
                        <m:t>𝜃</m:t>
                      </m:r>
                    </m:oMath>
                  </m:oMathPara>
                </a14:m>
                <a:endParaRPr lang="en-CA" sz="2000" noProof="0" dirty="0" smtClean="0"/>
              </a:p>
              <a:p>
                <a:pPr>
                  <a:buFont typeface="Wingdings" pitchFamily="2" charset="2"/>
                  <a:buChar char="§"/>
                </a:pPr>
                <a:endParaRPr lang="en-CA" noProof="0" dirty="0" smtClean="0"/>
              </a:p>
              <a:p>
                <a:pPr>
                  <a:buFont typeface="Wingdings" pitchFamily="2" charset="2"/>
                  <a:buChar char="§"/>
                </a:pPr>
                <a:r>
                  <a:rPr lang="en-CA" noProof="0" dirty="0" smtClean="0"/>
                  <a:t>Therefore,</a:t>
                </a:r>
              </a:p>
              <a:p>
                <a:pPr>
                  <a:buFont typeface="Wingdings" pitchFamily="2" charset="2"/>
                  <a:buChar char="§"/>
                </a:pPr>
                <a:endParaRPr lang="en-CA" noProof="0" dirty="0" smtClean="0"/>
              </a:p>
              <a:p>
                <a:pPr marL="0" indent="0"/>
                <a14:m>
                  <m:oMathPara xmlns:m="http://schemas.openxmlformats.org/officeDocument/2006/math">
                    <m:oMathParaPr>
                      <m:jc m:val="centerGroup"/>
                    </m:oMathParaPr>
                    <m:oMath xmlns:m="http://schemas.openxmlformats.org/officeDocument/2006/math">
                      <m:r>
                        <a:rPr lang="en-CA" sz="2000" b="1" i="1" noProof="0" smtClean="0">
                          <a:latin typeface="Cambria Math"/>
                        </a:rPr>
                        <m:t>𝒛</m:t>
                      </m:r>
                      <m:r>
                        <a:rPr lang="en-CA" sz="2000" b="0" i="1" noProof="0" smtClean="0">
                          <a:latin typeface="Cambria Math"/>
                        </a:rPr>
                        <m:t>=</m:t>
                      </m:r>
                      <m:r>
                        <a:rPr lang="en-CA" sz="2000" b="0" i="1" noProof="0" smtClean="0">
                          <a:latin typeface="Cambria Math"/>
                        </a:rPr>
                        <m:t>𝑟𝑐𝑜𝑠</m:t>
                      </m:r>
                      <m:r>
                        <a:rPr lang="en-CA" sz="2000" b="0" i="1" noProof="0" smtClean="0">
                          <a:latin typeface="Cambria Math"/>
                          <a:ea typeface="Cambria Math"/>
                        </a:rPr>
                        <m:t>𝜃</m:t>
                      </m:r>
                      <m:r>
                        <a:rPr lang="en-CA" sz="2000" b="0" i="1" noProof="0" smtClean="0">
                          <a:latin typeface="Cambria Math"/>
                          <a:ea typeface="Cambria Math"/>
                        </a:rPr>
                        <m:t>+</m:t>
                      </m:r>
                      <m:r>
                        <a:rPr lang="en-CA" sz="2000" b="0" i="1" noProof="0" smtClean="0">
                          <a:latin typeface="Cambria Math"/>
                          <a:ea typeface="Cambria Math"/>
                        </a:rPr>
                        <m:t>𝑖𝑟𝑠𝑖𝑛</m:t>
                      </m:r>
                      <m:r>
                        <a:rPr lang="en-CA" sz="2000" b="0" i="1" noProof="0" smtClean="0">
                          <a:latin typeface="Cambria Math"/>
                          <a:ea typeface="Cambria Math"/>
                        </a:rPr>
                        <m:t>𝜃</m:t>
                      </m:r>
                      <m:r>
                        <a:rPr lang="en-CA" sz="2000" b="0" i="1" noProof="0" smtClean="0">
                          <a:latin typeface="Cambria Math"/>
                          <a:ea typeface="Cambria Math"/>
                        </a:rPr>
                        <m:t>=</m:t>
                      </m:r>
                      <m:r>
                        <a:rPr lang="en-CA" sz="2000" b="0" i="1" noProof="0" smtClean="0">
                          <a:latin typeface="Cambria Math"/>
                          <a:ea typeface="Cambria Math"/>
                        </a:rPr>
                        <m:t>𝑟</m:t>
                      </m:r>
                      <m:r>
                        <a:rPr lang="en-CA" sz="2000" b="0" i="1" noProof="0" smtClean="0">
                          <a:latin typeface="Cambria Math"/>
                          <a:ea typeface="Cambria Math"/>
                        </a:rPr>
                        <m:t>(</m:t>
                      </m:r>
                      <m:r>
                        <a:rPr lang="en-CA" sz="2000" b="0" i="1" noProof="0" smtClean="0">
                          <a:latin typeface="Cambria Math"/>
                          <a:ea typeface="Cambria Math"/>
                        </a:rPr>
                        <m:t>𝑐𝑜𝑠</m:t>
                      </m:r>
                      <m:r>
                        <a:rPr lang="en-CA" sz="2000" b="0" i="1" noProof="0" smtClean="0">
                          <a:latin typeface="Cambria Math"/>
                          <a:ea typeface="Cambria Math"/>
                        </a:rPr>
                        <m:t>𝜃</m:t>
                      </m:r>
                      <m:r>
                        <a:rPr lang="en-CA" sz="2000" b="0" i="1" noProof="0" smtClean="0">
                          <a:latin typeface="Cambria Math"/>
                          <a:ea typeface="Cambria Math"/>
                        </a:rPr>
                        <m:t>+</m:t>
                      </m:r>
                      <m:r>
                        <a:rPr lang="en-CA" sz="2000" b="0" i="1" noProof="0" smtClean="0">
                          <a:latin typeface="Cambria Math"/>
                          <a:ea typeface="Cambria Math"/>
                        </a:rPr>
                        <m:t>𝑖𝑠𝑖𝑛</m:t>
                      </m:r>
                      <m:r>
                        <a:rPr lang="en-CA" sz="2000" b="0" i="1" noProof="0" smtClean="0">
                          <a:latin typeface="Cambria Math"/>
                          <a:ea typeface="Cambria Math"/>
                        </a:rPr>
                        <m:t>𝜃</m:t>
                      </m:r>
                      <m:r>
                        <a:rPr lang="en-CA" sz="2000" b="0" i="1" noProof="0" smtClean="0">
                          <a:latin typeface="Cambria Math"/>
                          <a:ea typeface="Cambria Math"/>
                        </a:rPr>
                        <m:t>)</m:t>
                      </m:r>
                    </m:oMath>
                  </m:oMathPara>
                </a14:m>
                <a:endParaRPr lang="en-CA" sz="2000" noProof="0" dirty="0" smtClean="0"/>
              </a:p>
              <a:p>
                <a:pPr marL="0" indent="0"/>
                <a14:m>
                  <m:oMathPara xmlns:m="http://schemas.openxmlformats.org/officeDocument/2006/math">
                    <m:oMathParaPr>
                      <m:jc m:val="centerGroup"/>
                    </m:oMathParaPr>
                    <m:oMath xmlns:m="http://schemas.openxmlformats.org/officeDocument/2006/math">
                      <m:r>
                        <a:rPr lang="en-CA" sz="2000" b="1" i="1" noProof="0" smtClean="0">
                          <a:latin typeface="Cambria Math"/>
                        </a:rPr>
                        <m:t>𝒛</m:t>
                      </m:r>
                      <m:r>
                        <a:rPr lang="en-CA" sz="2000" b="0" i="1" noProof="0" smtClean="0">
                          <a:latin typeface="Cambria Math"/>
                        </a:rPr>
                        <m:t>=</m:t>
                      </m:r>
                      <m:r>
                        <a:rPr lang="en-CA" sz="2000" b="0" i="1" noProof="0" smtClean="0">
                          <a:latin typeface="Cambria Math"/>
                        </a:rPr>
                        <m:t>𝑟</m:t>
                      </m:r>
                      <m:sSup>
                        <m:sSupPr>
                          <m:ctrlPr>
                            <a:rPr lang="en-CA" sz="2000" b="0" i="1" noProof="0" smtClean="0">
                              <a:latin typeface="Cambria Math" panose="02040503050406030204" pitchFamily="18" charset="0"/>
                            </a:rPr>
                          </m:ctrlPr>
                        </m:sSupPr>
                        <m:e>
                          <m:r>
                            <a:rPr lang="en-CA" sz="2000" b="0" i="1" noProof="0" smtClean="0">
                              <a:latin typeface="Cambria Math"/>
                            </a:rPr>
                            <m:t>𝑒</m:t>
                          </m:r>
                        </m:e>
                        <m:sup>
                          <m:r>
                            <a:rPr lang="en-CA" sz="2000" b="0" i="1" noProof="0" smtClean="0">
                              <a:latin typeface="Cambria Math"/>
                            </a:rPr>
                            <m:t>𝑖</m:t>
                          </m:r>
                          <m:r>
                            <a:rPr lang="en-CA" sz="2000" b="0" i="1" noProof="0" smtClean="0">
                              <a:latin typeface="Cambria Math"/>
                              <a:ea typeface="Cambria Math"/>
                            </a:rPr>
                            <m:t>𝜃</m:t>
                          </m:r>
                        </m:sup>
                      </m:sSup>
                    </m:oMath>
                  </m:oMathPara>
                </a14:m>
                <a:endParaRPr lang="en-CA" sz="2000" noProof="0" dirty="0" smtClean="0"/>
              </a:p>
              <a:p>
                <a:pPr>
                  <a:buFont typeface="Wingdings" pitchFamily="2" charset="2"/>
                  <a:buChar char="§"/>
                </a:pPr>
                <a:endParaRPr lang="en-CA" noProof="0" dirty="0" smtClean="0"/>
              </a:p>
              <a:p>
                <a:pPr>
                  <a:buFont typeface="Wingdings" pitchFamily="2" charset="2"/>
                  <a:buChar char="§"/>
                </a:pPr>
                <a:r>
                  <a:rPr lang="en-CA" noProof="0" dirty="0" smtClean="0"/>
                  <a:t>Common engineering notation of the polar form:</a:t>
                </a:r>
              </a:p>
              <a:p>
                <a:pPr marL="0" indent="0" algn="ctr"/>
                <a14:m>
                  <m:oMath xmlns:m="http://schemas.openxmlformats.org/officeDocument/2006/math">
                    <m:r>
                      <a:rPr lang="en-CA" sz="2000" i="1" noProof="0">
                        <a:latin typeface="Cambria Math"/>
                      </a:rPr>
                      <m:t>𝑟</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r>
                          <a:rPr lang="en-CA" sz="2000" i="1" noProof="0">
                            <a:latin typeface="Cambria Math"/>
                            <a:ea typeface="Cambria Math"/>
                          </a:rPr>
                          <m:t>𝜃</m:t>
                        </m:r>
                      </m:sup>
                    </m:sSup>
                    <m:r>
                      <a:rPr lang="en-CA" sz="2000" b="0" i="1" noProof="0" smtClean="0">
                        <a:latin typeface="Cambria Math"/>
                        <a:ea typeface="Cambria Math"/>
                      </a:rPr>
                      <m:t>  ≡   </m:t>
                    </m:r>
                    <m:r>
                      <a:rPr lang="en-CA" sz="2000" b="0" i="1" noProof="0" smtClean="0">
                        <a:latin typeface="Cambria Math"/>
                        <a:ea typeface="Cambria Math"/>
                      </a:rPr>
                      <m:t>𝑟</m:t>
                    </m:r>
                    <m:r>
                      <a:rPr lang="en-CA" sz="2000" b="0" i="1" noProof="0" smtClean="0">
                        <a:latin typeface="Cambria Math"/>
                        <a:ea typeface="Cambria Math"/>
                      </a:rPr>
                      <m:t>∠</m:t>
                    </m:r>
                    <m:r>
                      <a:rPr lang="en-CA" sz="2000" b="0" i="1" noProof="0" smtClean="0">
                        <a:latin typeface="Cambria Math"/>
                        <a:ea typeface="Cambria Math"/>
                      </a:rPr>
                      <m:t>𝜃</m:t>
                    </m:r>
                  </m:oMath>
                </a14:m>
                <a:r>
                  <a:rPr lang="en-CA" sz="2000" noProof="0" dirty="0" smtClean="0"/>
                  <a:t>  </a:t>
                </a:r>
              </a:p>
              <a:p>
                <a:endParaRPr lang="en-CA" noProof="0" dirty="0" smtClean="0"/>
              </a:p>
            </p:txBody>
          </p:sp>
        </mc:Choice>
        <mc:Fallback xmlns="">
          <p:sp useBgFill="1">
            <p:nvSpPr>
              <p:cNvPr id="8195" name="Content Placeholder 1"/>
              <p:cNvSpPr>
                <a:spLocks noGrp="1" noRot="1" noChangeAspect="1" noMove="1" noResize="1" noEditPoints="1" noAdjustHandles="1" noChangeArrowheads="1" noChangeShapeType="1" noTextEdit="1"/>
              </p:cNvSpPr>
              <p:nvPr>
                <p:ph idx="1"/>
              </p:nvPr>
            </p:nvSpPr>
            <p:spPr>
              <a:xfrm>
                <a:off x="182880" y="1447800"/>
                <a:ext cx="8275320" cy="4822825"/>
              </a:xfrm>
              <a:blipFill rotWithShape="1">
                <a:blip r:embed="rId2"/>
                <a:stretch>
                  <a:fillRect l="-442" t="-632"/>
                </a:stretch>
              </a:blipFill>
            </p:spPr>
            <p:txBody>
              <a:bodyPr/>
              <a:lstStyle/>
              <a:p>
                <a:r>
                  <a:rPr lang="en-US">
                    <a:noFill/>
                  </a:rPr>
                  <a:t> </a:t>
                </a:r>
              </a:p>
            </p:txBody>
          </p:sp>
        </mc:Fallback>
      </mc:AlternateContent>
      <p:sp>
        <p:nvSpPr>
          <p:cNvPr id="8196" name="Title 2"/>
          <p:cNvSpPr>
            <a:spLocks noGrp="1"/>
          </p:cNvSpPr>
          <p:nvPr>
            <p:ph type="title"/>
          </p:nvPr>
        </p:nvSpPr>
        <p:spPr/>
        <p:txBody>
          <a:bodyPr/>
          <a:lstStyle/>
          <a:p>
            <a:r>
              <a:rPr lang="en-CA" noProof="0" dirty="0" smtClean="0"/>
              <a:t>Euler’s Formula</a:t>
            </a:r>
          </a:p>
        </p:txBody>
      </p:sp>
      <p:sp>
        <p:nvSpPr>
          <p:cNvPr id="8202"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820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8204" name="Rectangle 1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8206" name="Rectangle 1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8208" name="Rectangle 1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8209"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8210"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CA"/>
          </a:p>
        </p:txBody>
      </p:sp>
      <p:sp>
        <p:nvSpPr>
          <p:cNvPr id="13" name="Footer Placeholder 3"/>
          <p:cNvSpPr>
            <a:spLocks noGrp="1"/>
          </p:cNvSpPr>
          <p:nvPr>
            <p:ph type="ftr" sz="quarter" idx="10"/>
          </p:nvPr>
        </p:nvSpPr>
        <p:spPr>
          <a:xfrm>
            <a:off x="152400" y="643318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218" name="Content Placeholder 1"/>
              <p:cNvSpPr>
                <a:spLocks noGrp="1"/>
              </p:cNvSpPr>
              <p:nvPr>
                <p:ph idx="1"/>
              </p:nvPr>
            </p:nvSpPr>
            <p:spPr>
              <a:xfrm>
                <a:off x="685800" y="1097280"/>
                <a:ext cx="7772400" cy="5173345"/>
              </a:xfrm>
            </p:spPr>
            <p:txBody>
              <a:bodyPr/>
              <a:lstStyle/>
              <a:p>
                <a:pPr>
                  <a:buFont typeface="Wingdings" pitchFamily="2" charset="2"/>
                  <a:buChar char="§"/>
                </a:pPr>
                <a:r>
                  <a:rPr lang="en-CA" noProof="0" dirty="0" smtClean="0"/>
                  <a:t>Complex numbers can be expressed both in rectangular and polar form</a:t>
                </a:r>
              </a:p>
              <a:p>
                <a:pPr lvl="1"/>
                <a:endParaRPr lang="en-CA" noProof="0" dirty="0" smtClean="0"/>
              </a:p>
              <a:p>
                <a:pPr>
                  <a:buFont typeface="Arial" panose="020B0604020202020204" pitchFamily="34" charset="0"/>
                  <a:buChar char="•"/>
                </a:pPr>
                <a:r>
                  <a:rPr lang="en-CA" noProof="0" dirty="0" smtClean="0"/>
                  <a:t>The Rectangular form is described by a simple addition of a real and imaginary part:  </a:t>
                </a:r>
              </a:p>
              <a:p>
                <a:pPr marL="2286000" lvl="5" indent="0">
                  <a:buNone/>
                </a:pPr>
                <a:r>
                  <a:rPr lang="en-CA" noProof="0" dirty="0" smtClean="0"/>
                  <a:t> </a:t>
                </a:r>
                <a14:m>
                  <m:oMath xmlns:m="http://schemas.openxmlformats.org/officeDocument/2006/math">
                    <m:r>
                      <a:rPr lang="en-CA" b="1" i="1" noProof="0">
                        <a:latin typeface="Cambria Math"/>
                      </a:rPr>
                      <m:t>𝒛</m:t>
                    </m:r>
                    <m:r>
                      <a:rPr lang="en-CA" i="1" noProof="0">
                        <a:latin typeface="Cambria Math"/>
                      </a:rPr>
                      <m:t>=</m:t>
                    </m:r>
                    <m:r>
                      <a:rPr lang="en-CA" b="0" i="1" noProof="0" smtClean="0">
                        <a:latin typeface="Cambria Math"/>
                      </a:rPr>
                      <m:t>𝑎</m:t>
                    </m:r>
                    <m:r>
                      <a:rPr lang="en-CA" i="1" noProof="0">
                        <a:latin typeface="Cambria Math"/>
                      </a:rPr>
                      <m:t>+</m:t>
                    </m:r>
                    <m:r>
                      <a:rPr lang="en-CA" i="1" noProof="0">
                        <a:latin typeface="Cambria Math"/>
                      </a:rPr>
                      <m:t>𝑖𝑏</m:t>
                    </m:r>
                  </m:oMath>
                </a14:m>
                <a:endParaRPr lang="en-CA" b="1" noProof="0" dirty="0" smtClean="0"/>
              </a:p>
              <a:p>
                <a:pPr lvl="1"/>
                <a:endParaRPr lang="en-CA" b="1" noProof="0" dirty="0" smtClean="0"/>
              </a:p>
              <a:p>
                <a:pPr lvl="1"/>
                <a:r>
                  <a:rPr lang="en-CA" b="1" noProof="0" dirty="0" smtClean="0"/>
                  <a:t>Note: </a:t>
                </a:r>
                <a:r>
                  <a:rPr lang="en-CA" noProof="0" dirty="0" smtClean="0"/>
                  <a:t>Since </a:t>
                </a:r>
                <a:r>
                  <a:rPr lang="en-CA" noProof="0" dirty="0" err="1" smtClean="0"/>
                  <a:t>i</a:t>
                </a:r>
                <a:r>
                  <a:rPr lang="en-CA" noProof="0" dirty="0" smtClean="0"/>
                  <a:t> in electronics is often used to describe current, some times j is used. In MATLAB, they are equivalent </a:t>
                </a:r>
                <a:endParaRPr lang="en-CA" b="1" noProof="0" dirty="0" smtClean="0"/>
              </a:p>
              <a:p>
                <a:pPr>
                  <a:buFont typeface="Wingdings" pitchFamily="2" charset="2"/>
                  <a:buChar char="§"/>
                </a:pPr>
                <a:endParaRPr lang="en-CA" noProof="0" dirty="0" smtClean="0"/>
              </a:p>
              <a:p>
                <a:pPr>
                  <a:buFont typeface="Wingdings" pitchFamily="2" charset="2"/>
                  <a:buChar char="§"/>
                </a:pPr>
                <a:r>
                  <a:rPr lang="en-CA" noProof="0" dirty="0" smtClean="0"/>
                  <a:t>The Polar form can be described in terms of Euler’s formula; </a:t>
                </a:r>
              </a:p>
              <a:p>
                <a:pPr lvl="1"/>
                <a:endParaRPr lang="en-CA" noProof="0" dirty="0"/>
              </a:p>
              <a:p>
                <a:pPr marL="1828800" lvl="4" indent="0">
                  <a:buNone/>
                </a:pPr>
                <a14:m>
                  <m:oMathPara xmlns:m="http://schemas.openxmlformats.org/officeDocument/2006/math">
                    <m:oMathParaPr>
                      <m:jc m:val="centerGroup"/>
                    </m:oMathParaPr>
                    <m:oMath xmlns:m="http://schemas.openxmlformats.org/officeDocument/2006/math">
                      <m:r>
                        <a:rPr lang="en-CA" sz="2000" b="1" i="1" noProof="0">
                          <a:latin typeface="Cambria Math"/>
                        </a:rPr>
                        <m:t>𝒛</m:t>
                      </m:r>
                      <m:r>
                        <a:rPr lang="en-CA" sz="2000" i="1" noProof="0" smtClean="0">
                          <a:latin typeface="Cambria Math"/>
                        </a:rPr>
                        <m:t>=</m:t>
                      </m:r>
                      <m:r>
                        <a:rPr lang="en-CA" sz="2000" b="0" i="1" noProof="0" smtClean="0">
                          <a:latin typeface="Cambria Math"/>
                        </a:rPr>
                        <m:t>𝑟</m:t>
                      </m:r>
                      <m:r>
                        <a:rPr lang="en-CA" sz="2000" b="0" i="1" noProof="0" smtClean="0">
                          <a:latin typeface="Cambria Math"/>
                        </a:rPr>
                        <m:t>∗</m:t>
                      </m:r>
                      <m:r>
                        <m:rPr>
                          <m:sty m:val="p"/>
                        </m:rPr>
                        <a:rPr lang="en-CA" sz="2000" b="0" i="0" noProof="0" smtClean="0">
                          <a:latin typeface="Cambria Math"/>
                        </a:rPr>
                        <m:t>exp</m:t>
                      </m:r>
                      <m:r>
                        <a:rPr lang="en-CA" sz="2000" b="0" i="1" noProof="0" smtClean="0">
                          <a:latin typeface="Cambria Math"/>
                        </a:rPr>
                        <m:t>⁡(</m:t>
                      </m:r>
                      <m:r>
                        <a:rPr lang="en-CA" sz="2000" b="0" i="1" noProof="0" smtClean="0">
                          <a:latin typeface="Cambria Math"/>
                        </a:rPr>
                        <m:t>𝑖</m:t>
                      </m:r>
                      <m:r>
                        <a:rPr lang="en-CA" sz="2000" b="0" i="1" noProof="0" smtClean="0">
                          <a:latin typeface="Cambria Math"/>
                        </a:rPr>
                        <m:t>∗</m:t>
                      </m:r>
                      <m:r>
                        <a:rPr lang="en-CA" sz="2000" b="0" i="1" noProof="0" smtClean="0">
                          <a:latin typeface="Cambria Math"/>
                        </a:rPr>
                        <m:t>𝑡h𝑒𝑡𝑎</m:t>
                      </m:r>
                      <m:r>
                        <a:rPr lang="en-CA" sz="2000" b="0" i="1" noProof="0" smtClean="0">
                          <a:latin typeface="Cambria Math"/>
                        </a:rPr>
                        <m:t>)</m:t>
                      </m:r>
                    </m:oMath>
                  </m:oMathPara>
                </a14:m>
                <a:endParaRPr lang="en-CA" sz="2000" b="1" noProof="0" dirty="0"/>
              </a:p>
              <a:p>
                <a:pPr marL="1828800" lvl="4" indent="0">
                  <a:buNone/>
                </a:pPr>
                <a:endParaRPr lang="en-CA" sz="2000" noProof="0" dirty="0" smtClean="0"/>
              </a:p>
            </p:txBody>
          </p:sp>
        </mc:Choice>
        <mc:Fallback xmlns="">
          <p:sp>
            <p:nvSpPr>
              <p:cNvPr id="9218" name="Content Placeholder 1"/>
              <p:cNvSpPr>
                <a:spLocks noGrp="1" noRot="1" noChangeAspect="1" noMove="1" noResize="1" noEditPoints="1" noAdjustHandles="1" noChangeArrowheads="1" noChangeShapeType="1" noTextEdit="1"/>
              </p:cNvSpPr>
              <p:nvPr>
                <p:ph idx="1"/>
              </p:nvPr>
            </p:nvSpPr>
            <p:spPr>
              <a:xfrm>
                <a:off x="685800" y="1097280"/>
                <a:ext cx="7772400" cy="5173345"/>
              </a:xfrm>
              <a:blipFill rotWithShape="1">
                <a:blip r:embed="rId2"/>
                <a:stretch>
                  <a:fillRect l="-549" t="-589" r="-314"/>
                </a:stretch>
              </a:blipFill>
            </p:spPr>
            <p:txBody>
              <a:bodyPr/>
              <a:lstStyle/>
              <a:p>
                <a:r>
                  <a:rPr lang="en-US">
                    <a:noFill/>
                  </a:rPr>
                  <a:t> </a:t>
                </a:r>
              </a:p>
            </p:txBody>
          </p:sp>
        </mc:Fallback>
      </mc:AlternateContent>
      <p:sp>
        <p:nvSpPr>
          <p:cNvPr id="9219" name="Title 2"/>
          <p:cNvSpPr>
            <a:spLocks noGrp="1"/>
          </p:cNvSpPr>
          <p:nvPr>
            <p:ph type="title"/>
          </p:nvPr>
        </p:nvSpPr>
        <p:spPr/>
        <p:txBody>
          <a:bodyPr/>
          <a:lstStyle/>
          <a:p>
            <a:r>
              <a:rPr lang="en-CA" noProof="0" dirty="0" smtClean="0"/>
              <a:t>Representation of Complex Numbers in MATLAB</a:t>
            </a:r>
          </a:p>
        </p:txBody>
      </p:sp>
      <p:sp>
        <p:nvSpPr>
          <p:cNvPr id="11"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218" name="Content Placeholder 1"/>
              <p:cNvSpPr>
                <a:spLocks noGrp="1"/>
              </p:cNvSpPr>
              <p:nvPr>
                <p:ph idx="1"/>
              </p:nvPr>
            </p:nvSpPr>
            <p:spPr>
              <a:xfrm>
                <a:off x="685800" y="1097281"/>
                <a:ext cx="7772400" cy="2438400"/>
              </a:xfrm>
            </p:spPr>
            <p:txBody>
              <a:bodyPr/>
              <a:lstStyle/>
              <a:p>
                <a:pPr>
                  <a:buFont typeface="Wingdings" pitchFamily="2" charset="2"/>
                  <a:buChar char="§"/>
                </a:pPr>
                <a:r>
                  <a:rPr lang="en-CA" noProof="0" dirty="0" smtClean="0"/>
                  <a:t>Example: convert the following complex number to polar form.</a:t>
                </a:r>
              </a:p>
              <a:p>
                <a:pPr>
                  <a:buFont typeface="Wingdings" pitchFamily="2" charset="2"/>
                  <a:buChar char="§"/>
                </a:pPr>
                <a:endParaRPr lang="en-CA" noProof="0" dirty="0" smtClean="0"/>
              </a:p>
              <a:p>
                <a:pPr marL="0" indent="0"/>
                <a14:m>
                  <m:oMathPara xmlns:m="http://schemas.openxmlformats.org/officeDocument/2006/math">
                    <m:oMathParaPr>
                      <m:jc m:val="center"/>
                    </m:oMathParaPr>
                    <m:oMath xmlns:m="http://schemas.openxmlformats.org/officeDocument/2006/math">
                      <m:r>
                        <a:rPr lang="en-CA" sz="2000" b="1" i="1" noProof="0" smtClean="0">
                          <a:latin typeface="Cambria Math"/>
                        </a:rPr>
                        <m:t>𝒛</m:t>
                      </m:r>
                      <m:r>
                        <a:rPr lang="en-CA" sz="2000" b="0" i="1" noProof="0" smtClean="0">
                          <a:latin typeface="Cambria Math"/>
                        </a:rPr>
                        <m:t>=4+</m:t>
                      </m:r>
                      <m:r>
                        <a:rPr lang="en-CA" sz="2000" b="0" i="1" noProof="0" smtClean="0">
                          <a:latin typeface="Cambria Math"/>
                        </a:rPr>
                        <m:t>𝑖</m:t>
                      </m:r>
                      <m:r>
                        <a:rPr lang="en-CA" sz="2000" b="0" i="1" noProof="0" smtClean="0">
                          <a:latin typeface="Cambria Math"/>
                        </a:rPr>
                        <m:t>3</m:t>
                      </m:r>
                    </m:oMath>
                  </m:oMathPara>
                </a14:m>
                <a:endParaRPr lang="en-CA" sz="2000" noProof="0" dirty="0" smtClean="0"/>
              </a:p>
              <a:p>
                <a:pPr marL="0" indent="0"/>
                <a:r>
                  <a:rPr lang="en-CA" noProof="0" dirty="0" smtClean="0"/>
                  <a:t>   </a:t>
                </a:r>
                <a14:m>
                  <m:oMath xmlns:m="http://schemas.openxmlformats.org/officeDocument/2006/math">
                    <m:r>
                      <a:rPr lang="en-CA" sz="2000" i="1" noProof="0">
                        <a:latin typeface="Cambria Math"/>
                      </a:rPr>
                      <m:t>𝑟</m:t>
                    </m:r>
                    <m:r>
                      <a:rPr lang="en-CA" sz="2000" i="1" noProof="0">
                        <a:latin typeface="Cambria Math"/>
                      </a:rPr>
                      <m:t>=</m:t>
                    </m:r>
                    <m:rad>
                      <m:radPr>
                        <m:degHide m:val="on"/>
                        <m:ctrlPr>
                          <a:rPr lang="en-CA" sz="2000" i="1" noProof="0">
                            <a:latin typeface="Cambria Math" panose="02040503050406030204" pitchFamily="18" charset="0"/>
                          </a:rPr>
                        </m:ctrlPr>
                      </m:radPr>
                      <m:deg/>
                      <m:e>
                        <m:sSup>
                          <m:sSupPr>
                            <m:ctrlPr>
                              <a:rPr lang="en-CA" sz="2000" i="1" noProof="0">
                                <a:latin typeface="Cambria Math" panose="02040503050406030204" pitchFamily="18" charset="0"/>
                              </a:rPr>
                            </m:ctrlPr>
                          </m:sSupPr>
                          <m:e>
                            <m:r>
                              <a:rPr lang="en-CA" sz="2000" i="1" noProof="0">
                                <a:latin typeface="Cambria Math"/>
                              </a:rPr>
                              <m:t>𝑥</m:t>
                            </m:r>
                          </m:e>
                          <m:sup>
                            <m:r>
                              <a:rPr lang="en-CA" sz="2000" i="1" noProof="0">
                                <a:latin typeface="Cambria Math"/>
                              </a:rPr>
                              <m:t>2</m:t>
                            </m:r>
                          </m:sup>
                        </m:sSup>
                        <m:r>
                          <a:rPr lang="en-CA" sz="2000" i="1" noProof="0">
                            <a:latin typeface="Cambria Math"/>
                          </a:rPr>
                          <m:t>+</m:t>
                        </m:r>
                        <m:sSup>
                          <m:sSupPr>
                            <m:ctrlPr>
                              <a:rPr lang="en-CA" sz="2000" i="1" noProof="0">
                                <a:latin typeface="Cambria Math" panose="02040503050406030204" pitchFamily="18" charset="0"/>
                              </a:rPr>
                            </m:ctrlPr>
                          </m:sSupPr>
                          <m:e>
                            <m:r>
                              <a:rPr lang="en-CA" sz="2000" i="1" noProof="0">
                                <a:latin typeface="Cambria Math"/>
                              </a:rPr>
                              <m:t>𝑦</m:t>
                            </m:r>
                          </m:e>
                          <m:sup>
                            <m:r>
                              <a:rPr lang="en-CA" sz="2000" i="1" noProof="0">
                                <a:latin typeface="Cambria Math"/>
                              </a:rPr>
                              <m:t>2</m:t>
                            </m:r>
                          </m:sup>
                        </m:sSup>
                        <m:r>
                          <a:rPr lang="en-CA" sz="2000" i="1" noProof="0">
                            <a:latin typeface="Cambria Math"/>
                          </a:rPr>
                          <m:t> </m:t>
                        </m:r>
                      </m:e>
                    </m:rad>
                    <m:r>
                      <a:rPr lang="en-CA" sz="2000" i="1" noProof="0">
                        <a:latin typeface="Cambria Math"/>
                      </a:rPr>
                      <m:t>=</m:t>
                    </m:r>
                    <m:rad>
                      <m:radPr>
                        <m:degHide m:val="on"/>
                        <m:ctrlPr>
                          <a:rPr lang="en-CA" sz="2000" i="1" noProof="0">
                            <a:latin typeface="Cambria Math" panose="02040503050406030204" pitchFamily="18" charset="0"/>
                          </a:rPr>
                        </m:ctrlPr>
                      </m:radPr>
                      <m:deg/>
                      <m:e>
                        <m:sSup>
                          <m:sSupPr>
                            <m:ctrlPr>
                              <a:rPr lang="en-CA" sz="2000" i="1" noProof="0">
                                <a:latin typeface="Cambria Math" panose="02040503050406030204" pitchFamily="18" charset="0"/>
                              </a:rPr>
                            </m:ctrlPr>
                          </m:sSupPr>
                          <m:e>
                            <m:r>
                              <a:rPr lang="en-CA" sz="2000" i="1" noProof="0">
                                <a:latin typeface="Cambria Math"/>
                              </a:rPr>
                              <m:t>4</m:t>
                            </m:r>
                          </m:e>
                          <m:sup>
                            <m:r>
                              <a:rPr lang="en-CA" sz="2000" i="1" noProof="0">
                                <a:latin typeface="Cambria Math"/>
                              </a:rPr>
                              <m:t>2</m:t>
                            </m:r>
                          </m:sup>
                        </m:sSup>
                        <m:r>
                          <a:rPr lang="en-CA" sz="2000" i="1" noProof="0">
                            <a:latin typeface="Cambria Math"/>
                          </a:rPr>
                          <m:t>+</m:t>
                        </m:r>
                        <m:sSup>
                          <m:sSupPr>
                            <m:ctrlPr>
                              <a:rPr lang="en-CA" sz="2000" i="1" noProof="0">
                                <a:latin typeface="Cambria Math" panose="02040503050406030204" pitchFamily="18" charset="0"/>
                              </a:rPr>
                            </m:ctrlPr>
                          </m:sSupPr>
                          <m:e>
                            <m:r>
                              <a:rPr lang="en-CA" sz="2000" i="1" noProof="0">
                                <a:latin typeface="Cambria Math"/>
                              </a:rPr>
                              <m:t>3</m:t>
                            </m:r>
                          </m:e>
                          <m:sup>
                            <m:r>
                              <a:rPr lang="en-CA" sz="2000" i="1" noProof="0">
                                <a:latin typeface="Cambria Math"/>
                              </a:rPr>
                              <m:t>2</m:t>
                            </m:r>
                          </m:sup>
                        </m:sSup>
                      </m:e>
                    </m:rad>
                    <m:r>
                      <a:rPr lang="en-CA" sz="2000" i="1" noProof="0">
                        <a:latin typeface="Cambria Math"/>
                      </a:rPr>
                      <m:t>=5</m:t>
                    </m:r>
                  </m:oMath>
                </a14:m>
                <a:r>
                  <a:rPr lang="en-CA" sz="2000" noProof="0" dirty="0" smtClean="0"/>
                  <a:t>      </a:t>
                </a:r>
                <a:endParaRPr lang="en-CA" sz="2000" i="1" noProof="0" dirty="0" smtClean="0">
                  <a:latin typeface="Cambria Math"/>
                  <a:ea typeface="Cambria Math"/>
                </a:endParaRPr>
              </a:p>
              <a:p>
                <a:pPr marL="0" indent="0"/>
                <a14:m>
                  <m:oMathPara xmlns:m="http://schemas.openxmlformats.org/officeDocument/2006/math">
                    <m:oMathParaPr>
                      <m:jc m:val="left"/>
                    </m:oMathParaPr>
                    <m:oMath xmlns:m="http://schemas.openxmlformats.org/officeDocument/2006/math">
                      <m:r>
                        <a:rPr lang="en-CA" sz="2000" i="1" noProof="0">
                          <a:latin typeface="Cambria Math"/>
                          <a:ea typeface="Cambria Math"/>
                        </a:rPr>
                        <m:t>𝜃</m:t>
                      </m:r>
                      <m:r>
                        <a:rPr lang="en-CA" sz="2000" i="1" noProof="0">
                          <a:latin typeface="Cambria Math"/>
                          <a:ea typeface="Cambria Math"/>
                        </a:rPr>
                        <m:t>=</m:t>
                      </m:r>
                      <m:func>
                        <m:funcPr>
                          <m:ctrlPr>
                            <a:rPr lang="en-CA" sz="2000" i="1" noProof="0">
                              <a:latin typeface="Cambria Math" panose="02040503050406030204" pitchFamily="18" charset="0"/>
                              <a:ea typeface="Cambria Math"/>
                            </a:rPr>
                          </m:ctrlPr>
                        </m:funcPr>
                        <m:fName>
                          <m:sSup>
                            <m:sSupPr>
                              <m:ctrlPr>
                                <a:rPr lang="en-CA" sz="2000" i="1" noProof="0">
                                  <a:latin typeface="Cambria Math" panose="02040503050406030204" pitchFamily="18" charset="0"/>
                                  <a:ea typeface="Cambria Math"/>
                                </a:rPr>
                              </m:ctrlPr>
                            </m:sSupPr>
                            <m:e>
                              <m:r>
                                <m:rPr>
                                  <m:sty m:val="p"/>
                                </m:rPr>
                                <a:rPr lang="en-CA" sz="2000" noProof="0">
                                  <a:latin typeface="Cambria Math"/>
                                  <a:ea typeface="Cambria Math"/>
                                </a:rPr>
                                <m:t>tan</m:t>
                              </m:r>
                            </m:e>
                            <m:sup>
                              <m:r>
                                <a:rPr lang="en-CA" sz="2000" i="1" noProof="0">
                                  <a:latin typeface="Cambria Math"/>
                                  <a:ea typeface="Cambria Math"/>
                                </a:rPr>
                                <m:t>−1</m:t>
                              </m:r>
                            </m:sup>
                          </m:sSup>
                        </m:fName>
                        <m:e>
                          <m:f>
                            <m:fPr>
                              <m:ctrlPr>
                                <a:rPr lang="en-CA" sz="2000" i="1" noProof="0">
                                  <a:latin typeface="Cambria Math" panose="02040503050406030204" pitchFamily="18" charset="0"/>
                                  <a:ea typeface="Cambria Math"/>
                                </a:rPr>
                              </m:ctrlPr>
                            </m:fPr>
                            <m:num>
                              <m:r>
                                <a:rPr lang="en-CA" sz="2000" i="1" noProof="0">
                                  <a:latin typeface="Cambria Math"/>
                                  <a:ea typeface="Cambria Math"/>
                                </a:rPr>
                                <m:t>3</m:t>
                              </m:r>
                            </m:num>
                            <m:den>
                              <m:r>
                                <a:rPr lang="en-CA" sz="2000" i="1" noProof="0">
                                  <a:latin typeface="Cambria Math"/>
                                  <a:ea typeface="Cambria Math"/>
                                </a:rPr>
                                <m:t>4</m:t>
                              </m:r>
                            </m:den>
                          </m:f>
                          <m:r>
                            <a:rPr lang="en-CA" sz="2000" i="1" noProof="0">
                              <a:latin typeface="Cambria Math"/>
                              <a:ea typeface="Cambria Math"/>
                            </a:rPr>
                            <m:t>=</m:t>
                          </m:r>
                          <m:sSup>
                            <m:sSupPr>
                              <m:ctrlPr>
                                <a:rPr lang="en-CA" sz="2000" i="1" noProof="0">
                                  <a:latin typeface="Cambria Math" panose="02040503050406030204" pitchFamily="18" charset="0"/>
                                  <a:ea typeface="Cambria Math"/>
                                </a:rPr>
                              </m:ctrlPr>
                            </m:sSupPr>
                            <m:e>
                              <m:r>
                                <a:rPr lang="en-CA" sz="2000" i="1" noProof="0">
                                  <a:latin typeface="Cambria Math"/>
                                  <a:ea typeface="Cambria Math"/>
                                </a:rPr>
                                <m:t>36.87</m:t>
                              </m:r>
                            </m:e>
                            <m:sup>
                              <m:r>
                                <a:rPr lang="en-CA" sz="2000" i="1" noProof="0">
                                  <a:latin typeface="Cambria Math"/>
                                  <a:ea typeface="Cambria Math"/>
                                </a:rPr>
                                <m:t> ° </m:t>
                              </m:r>
                            </m:sup>
                          </m:sSup>
                        </m:e>
                      </m:func>
                      <m:r>
                        <a:rPr lang="en-CA" sz="2000" i="1" noProof="0">
                          <a:latin typeface="Cambria Math"/>
                          <a:ea typeface="Cambria Math"/>
                        </a:rPr>
                        <m:t>0.6435 </m:t>
                      </m:r>
                      <m:r>
                        <a:rPr lang="en-CA" sz="2000" i="1" noProof="0">
                          <a:latin typeface="Cambria Math"/>
                          <a:ea typeface="Cambria Math"/>
                        </a:rPr>
                        <m:t>𝑟𝑎𝑑</m:t>
                      </m:r>
                    </m:oMath>
                  </m:oMathPara>
                </a14:m>
                <a:endParaRPr lang="en-CA" noProof="0" dirty="0" smtClean="0"/>
              </a:p>
              <a:p>
                <a:pPr marL="0" indent="0"/>
                <a14:m>
                  <m:oMathPara xmlns:m="http://schemas.openxmlformats.org/officeDocument/2006/math">
                    <m:oMathParaPr>
                      <m:jc m:val="centerGroup"/>
                    </m:oMathParaPr>
                    <m:oMath xmlns:m="http://schemas.openxmlformats.org/officeDocument/2006/math">
                      <m:r>
                        <a:rPr lang="en-CA" sz="2000" b="1" i="1" noProof="0" smtClean="0">
                          <a:latin typeface="Cambria Math"/>
                        </a:rPr>
                        <m:t>𝒛</m:t>
                      </m:r>
                      <m:r>
                        <a:rPr lang="en-CA" sz="2000" b="0" i="1" noProof="0" smtClean="0">
                          <a:latin typeface="Cambria Math"/>
                        </a:rPr>
                        <m:t>=5∠</m:t>
                      </m:r>
                      <m:sSup>
                        <m:sSupPr>
                          <m:ctrlPr>
                            <a:rPr lang="en-CA" sz="2000" i="1" noProof="0">
                              <a:latin typeface="Cambria Math" panose="02040503050406030204" pitchFamily="18" charset="0"/>
                              <a:ea typeface="Cambria Math"/>
                            </a:rPr>
                          </m:ctrlPr>
                        </m:sSupPr>
                        <m:e>
                          <m:r>
                            <a:rPr lang="en-CA" sz="2000" i="1" noProof="0">
                              <a:latin typeface="Cambria Math"/>
                              <a:ea typeface="Cambria Math"/>
                            </a:rPr>
                            <m:t>36.87</m:t>
                          </m:r>
                        </m:e>
                        <m:sup>
                          <m:r>
                            <a:rPr lang="en-CA" sz="2000" i="1" noProof="0">
                              <a:latin typeface="Cambria Math"/>
                              <a:ea typeface="Cambria Math"/>
                            </a:rPr>
                            <m:t> ° </m:t>
                          </m:r>
                        </m:sup>
                      </m:sSup>
                    </m:oMath>
                  </m:oMathPara>
                </a14:m>
                <a:endParaRPr lang="en-CA" sz="2000" i="1" noProof="0" dirty="0" smtClean="0">
                  <a:latin typeface="Cambria Math"/>
                  <a:ea typeface="Cambria Math"/>
                </a:endParaRPr>
              </a:p>
              <a:p>
                <a:pPr marL="0" indent="0"/>
                <a:endParaRPr lang="en-CA" sz="2000" noProof="0" dirty="0" smtClean="0"/>
              </a:p>
            </p:txBody>
          </p:sp>
        </mc:Choice>
        <mc:Fallback xmlns="">
          <p:sp>
            <p:nvSpPr>
              <p:cNvPr id="9218" name="Content Placeholder 1"/>
              <p:cNvSpPr>
                <a:spLocks noGrp="1" noRot="1" noChangeAspect="1" noMove="1" noResize="1" noEditPoints="1" noAdjustHandles="1" noChangeArrowheads="1" noChangeShapeType="1" noTextEdit="1"/>
              </p:cNvSpPr>
              <p:nvPr>
                <p:ph idx="1"/>
              </p:nvPr>
            </p:nvSpPr>
            <p:spPr>
              <a:xfrm>
                <a:off x="685800" y="1097281"/>
                <a:ext cx="7772400" cy="2438400"/>
              </a:xfrm>
              <a:blipFill rotWithShape="1">
                <a:blip r:embed="rId2"/>
                <a:stretch>
                  <a:fillRect l="-549" t="-1250"/>
                </a:stretch>
              </a:blipFill>
            </p:spPr>
            <p:txBody>
              <a:bodyPr/>
              <a:lstStyle/>
              <a:p>
                <a:r>
                  <a:rPr lang="en-US">
                    <a:noFill/>
                  </a:rPr>
                  <a:t> </a:t>
                </a:r>
              </a:p>
            </p:txBody>
          </p:sp>
        </mc:Fallback>
      </mc:AlternateContent>
      <p:sp>
        <p:nvSpPr>
          <p:cNvPr id="9219" name="Title 2"/>
          <p:cNvSpPr>
            <a:spLocks noGrp="1"/>
          </p:cNvSpPr>
          <p:nvPr>
            <p:ph type="title"/>
          </p:nvPr>
        </p:nvSpPr>
        <p:spPr/>
        <p:txBody>
          <a:bodyPr/>
          <a:lstStyle/>
          <a:p>
            <a:r>
              <a:rPr lang="en-CA" noProof="0" dirty="0" smtClean="0"/>
              <a:t>Representation of Complex Numbers in MATLAB</a:t>
            </a:r>
          </a:p>
        </p:txBody>
      </p:sp>
      <p:sp>
        <p:nvSpPr>
          <p:cNvPr id="9226" name="Rectangle 12"/>
          <p:cNvSpPr>
            <a:spLocks noChangeArrowheads="1"/>
          </p:cNvSpPr>
          <p:nvPr/>
        </p:nvSpPr>
        <p:spPr bwMode="auto">
          <a:xfrm>
            <a:off x="550861" y="3710939"/>
            <a:ext cx="6154737"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CA" sz="1800" dirty="0" smtClean="0">
                <a:latin typeface="Courier New" pitchFamily="49" charset="0"/>
                <a:cs typeface="Courier New" pitchFamily="49" charset="0"/>
              </a:rPr>
              <a:t>&gt;&gt; </a:t>
            </a:r>
            <a:r>
              <a:rPr lang="en-CA" sz="1800" dirty="0">
                <a:latin typeface="Courier New" pitchFamily="49" charset="0"/>
                <a:cs typeface="Courier New" pitchFamily="49" charset="0"/>
              </a:rPr>
              <a:t>z=4+3i;</a:t>
            </a:r>
          </a:p>
          <a:p>
            <a:r>
              <a:rPr lang="en-CA" sz="1800" dirty="0">
                <a:latin typeface="Courier New" pitchFamily="49" charset="0"/>
                <a:cs typeface="Courier New" pitchFamily="49" charset="0"/>
              </a:rPr>
              <a:t>&gt;&gt; r=abs(z</a:t>
            </a:r>
            <a:r>
              <a:rPr lang="en-CA" sz="1800" dirty="0" smtClean="0">
                <a:latin typeface="Courier New" pitchFamily="49" charset="0"/>
                <a:cs typeface="Courier New" pitchFamily="49" charset="0"/>
              </a:rPr>
              <a:t>)</a:t>
            </a:r>
          </a:p>
          <a:p>
            <a:r>
              <a:rPr lang="en-CA" sz="1800" dirty="0">
                <a:latin typeface="Courier New" pitchFamily="49" charset="0"/>
                <a:cs typeface="Courier New" pitchFamily="49" charset="0"/>
              </a:rPr>
              <a:t>r</a:t>
            </a:r>
            <a:r>
              <a:rPr lang="en-CA" sz="1800" dirty="0" smtClean="0">
                <a:latin typeface="Courier New" pitchFamily="49" charset="0"/>
                <a:cs typeface="Courier New" pitchFamily="49" charset="0"/>
              </a:rPr>
              <a:t>=5</a:t>
            </a:r>
            <a:endParaRPr lang="en-CA" sz="1800" dirty="0">
              <a:latin typeface="Courier New" pitchFamily="49" charset="0"/>
              <a:cs typeface="Courier New" pitchFamily="49" charset="0"/>
            </a:endParaRPr>
          </a:p>
          <a:p>
            <a:r>
              <a:rPr lang="en-CA" sz="1800" dirty="0">
                <a:latin typeface="Courier New" pitchFamily="49" charset="0"/>
                <a:cs typeface="Courier New" pitchFamily="49" charset="0"/>
              </a:rPr>
              <a:t>&gt;&gt; </a:t>
            </a:r>
            <a:r>
              <a:rPr lang="en-CA" sz="1800" dirty="0" err="1">
                <a:latin typeface="Courier New" pitchFamily="49" charset="0"/>
                <a:cs typeface="Courier New" pitchFamily="49" charset="0"/>
              </a:rPr>
              <a:t>theta_rad</a:t>
            </a:r>
            <a:r>
              <a:rPr lang="en-CA" sz="1800" dirty="0">
                <a:latin typeface="Courier New" pitchFamily="49" charset="0"/>
                <a:cs typeface="Courier New" pitchFamily="49" charset="0"/>
              </a:rPr>
              <a:t>=angle(z</a:t>
            </a:r>
            <a:r>
              <a:rPr lang="en-CA" sz="1800" dirty="0" smtClean="0">
                <a:latin typeface="Courier New" pitchFamily="49" charset="0"/>
                <a:cs typeface="Courier New" pitchFamily="49" charset="0"/>
              </a:rPr>
              <a:t>)</a:t>
            </a:r>
          </a:p>
          <a:p>
            <a:r>
              <a:rPr lang="en-CA" sz="1800" dirty="0" err="1" smtClean="0">
                <a:latin typeface="Courier New" pitchFamily="49" charset="0"/>
                <a:cs typeface="Courier New" pitchFamily="49" charset="0"/>
              </a:rPr>
              <a:t>heta_rad</a:t>
            </a:r>
            <a:r>
              <a:rPr lang="en-CA" sz="1800" dirty="0" smtClean="0">
                <a:latin typeface="Courier New" pitchFamily="49" charset="0"/>
                <a:cs typeface="Courier New" pitchFamily="49" charset="0"/>
              </a:rPr>
              <a:t>=0.6435</a:t>
            </a:r>
            <a:endParaRPr lang="en-CA" sz="1800" dirty="0">
              <a:latin typeface="Courier New" pitchFamily="49" charset="0"/>
              <a:cs typeface="Courier New" pitchFamily="49" charset="0"/>
            </a:endParaRPr>
          </a:p>
          <a:p>
            <a:r>
              <a:rPr lang="en-CA" sz="1800" dirty="0">
                <a:latin typeface="Courier New" pitchFamily="49" charset="0"/>
                <a:cs typeface="Courier New" pitchFamily="49" charset="0"/>
              </a:rPr>
              <a:t>&gt;&gt; </a:t>
            </a:r>
            <a:r>
              <a:rPr lang="en-CA" sz="1800" dirty="0" err="1">
                <a:latin typeface="Courier New" pitchFamily="49" charset="0"/>
                <a:cs typeface="Courier New" pitchFamily="49" charset="0"/>
              </a:rPr>
              <a:t>theta_degree</a:t>
            </a:r>
            <a:r>
              <a:rPr lang="en-CA" sz="1800" dirty="0">
                <a:latin typeface="Courier New" pitchFamily="49" charset="0"/>
                <a:cs typeface="Courier New" pitchFamily="49" charset="0"/>
              </a:rPr>
              <a:t>=</a:t>
            </a:r>
            <a:r>
              <a:rPr lang="en-CA" sz="1800" dirty="0" err="1">
                <a:latin typeface="Courier New" pitchFamily="49" charset="0"/>
                <a:cs typeface="Courier New" pitchFamily="49" charset="0"/>
              </a:rPr>
              <a:t>theta_rad</a:t>
            </a:r>
            <a:r>
              <a:rPr lang="en-CA" sz="1800" dirty="0">
                <a:latin typeface="Courier New" pitchFamily="49" charset="0"/>
                <a:cs typeface="Courier New" pitchFamily="49" charset="0"/>
              </a:rPr>
              <a:t>*(180/pi</a:t>
            </a:r>
            <a:r>
              <a:rPr lang="en-CA" sz="1800" dirty="0" smtClean="0">
                <a:latin typeface="Courier New" pitchFamily="49" charset="0"/>
                <a:cs typeface="Courier New" pitchFamily="49" charset="0"/>
              </a:rPr>
              <a:t>)</a:t>
            </a:r>
          </a:p>
          <a:p>
            <a:r>
              <a:rPr lang="en-CA" sz="1800" dirty="0" err="1" smtClean="0">
                <a:latin typeface="Courier New" pitchFamily="49" charset="0"/>
                <a:cs typeface="Courier New" pitchFamily="49" charset="0"/>
              </a:rPr>
              <a:t>theta_degree</a:t>
            </a:r>
            <a:r>
              <a:rPr lang="en-CA" sz="1800" dirty="0" smtClean="0">
                <a:latin typeface="Courier New" pitchFamily="49" charset="0"/>
                <a:cs typeface="Courier New" pitchFamily="49" charset="0"/>
              </a:rPr>
              <a:t>=36.87</a:t>
            </a:r>
          </a:p>
          <a:p>
            <a:r>
              <a:rPr lang="en-CA" sz="1800" dirty="0">
                <a:latin typeface="Courier New" pitchFamily="49" charset="0"/>
                <a:cs typeface="Courier New" pitchFamily="49" charset="0"/>
              </a:rPr>
              <a:t>&gt;&gt; a=r*</a:t>
            </a:r>
            <a:r>
              <a:rPr lang="en-CA" sz="1800" dirty="0" err="1">
                <a:latin typeface="Courier New" pitchFamily="49" charset="0"/>
                <a:cs typeface="Courier New" pitchFamily="49" charset="0"/>
              </a:rPr>
              <a:t>exp</a:t>
            </a:r>
            <a:r>
              <a:rPr lang="en-CA" sz="1800" dirty="0">
                <a:latin typeface="Courier New" pitchFamily="49" charset="0"/>
                <a:cs typeface="Courier New" pitchFamily="49" charset="0"/>
              </a:rPr>
              <a:t>(</a:t>
            </a:r>
            <a:r>
              <a:rPr lang="en-CA" sz="1800" dirty="0" err="1">
                <a:latin typeface="Courier New" pitchFamily="49" charset="0"/>
                <a:cs typeface="Courier New" pitchFamily="49" charset="0"/>
              </a:rPr>
              <a:t>i</a:t>
            </a:r>
            <a:r>
              <a:rPr lang="en-CA" sz="1800" dirty="0">
                <a:latin typeface="Courier New" pitchFamily="49" charset="0"/>
                <a:cs typeface="Courier New" pitchFamily="49" charset="0"/>
              </a:rPr>
              <a:t>*</a:t>
            </a:r>
            <a:r>
              <a:rPr lang="en-CA" sz="1800" dirty="0" err="1">
                <a:latin typeface="Courier New" pitchFamily="49" charset="0"/>
                <a:cs typeface="Courier New" pitchFamily="49" charset="0"/>
              </a:rPr>
              <a:t>theta_rad</a:t>
            </a:r>
            <a:r>
              <a:rPr lang="en-CA" sz="1800" dirty="0" smtClean="0">
                <a:latin typeface="Courier New" pitchFamily="49" charset="0"/>
                <a:cs typeface="Courier New" pitchFamily="49" charset="0"/>
              </a:rPr>
              <a:t>)</a:t>
            </a:r>
            <a:endParaRPr lang="en-CA" sz="1800" dirty="0">
              <a:latin typeface="Courier New" pitchFamily="49" charset="0"/>
              <a:cs typeface="Courier New" pitchFamily="49" charset="0"/>
            </a:endParaRPr>
          </a:p>
          <a:p>
            <a:r>
              <a:rPr lang="en-CA" sz="1800" dirty="0" smtClean="0">
                <a:latin typeface="Courier New" pitchFamily="49" charset="0"/>
                <a:cs typeface="Courier New" pitchFamily="49" charset="0"/>
              </a:rPr>
              <a:t>a=4.0000 </a:t>
            </a:r>
            <a:r>
              <a:rPr lang="en-CA" sz="1800" dirty="0">
                <a:latin typeface="Courier New" pitchFamily="49" charset="0"/>
                <a:cs typeface="Courier New" pitchFamily="49" charset="0"/>
              </a:rPr>
              <a:t>+ 3.0000i</a:t>
            </a:r>
          </a:p>
        </p:txBody>
      </p:sp>
      <p:sp>
        <p:nvSpPr>
          <p:cNvPr id="11"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853745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242" name="Content Placeholder 1"/>
              <p:cNvSpPr>
                <a:spLocks noGrp="1"/>
              </p:cNvSpPr>
              <p:nvPr>
                <p:ph idx="1"/>
              </p:nvPr>
            </p:nvSpPr>
            <p:spPr/>
            <p:txBody>
              <a:bodyPr/>
              <a:lstStyle/>
              <a:p>
                <a:pPr>
                  <a:buFont typeface="Wingdings" pitchFamily="2" charset="2"/>
                  <a:buChar char="§"/>
                </a:pPr>
                <a:r>
                  <a:rPr lang="en-CA" noProof="0" dirty="0" smtClean="0"/>
                  <a:t>Example: Convert the following complex number to rectangular form.</a:t>
                </a:r>
              </a:p>
              <a:p>
                <a:pPr marL="0" indent="0"/>
                <a14:m>
                  <m:oMathPara xmlns:m="http://schemas.openxmlformats.org/officeDocument/2006/math">
                    <m:oMathParaPr>
                      <m:jc m:val="center"/>
                    </m:oMathParaPr>
                    <m:oMath xmlns:m="http://schemas.openxmlformats.org/officeDocument/2006/math">
                      <m:r>
                        <a:rPr lang="en-CA" sz="2000" b="1" i="1" noProof="0">
                          <a:latin typeface="Cambria Math"/>
                        </a:rPr>
                        <m:t>𝒛</m:t>
                      </m:r>
                      <m:r>
                        <a:rPr lang="en-CA" sz="2000" i="1" noProof="0">
                          <a:latin typeface="Cambria Math"/>
                        </a:rPr>
                        <m:t>=</m:t>
                      </m:r>
                      <m:r>
                        <a:rPr lang="en-CA" sz="2000" b="0" i="1" noProof="0" smtClean="0">
                          <a:latin typeface="Cambria Math"/>
                        </a:rPr>
                        <m:t>4</m:t>
                      </m:r>
                      <m:sSup>
                        <m:sSupPr>
                          <m:ctrlPr>
                            <a:rPr lang="en-CA" sz="2000" i="1" noProof="0">
                              <a:latin typeface="Cambria Math" panose="02040503050406030204" pitchFamily="18" charset="0"/>
                            </a:rPr>
                          </m:ctrlPr>
                        </m:sSupPr>
                        <m:e>
                          <m:r>
                            <a:rPr lang="en-CA" sz="2000" i="1" noProof="0">
                              <a:latin typeface="Cambria Math"/>
                            </a:rPr>
                            <m:t>𝑒</m:t>
                          </m:r>
                        </m:e>
                        <m:sup>
                          <m:r>
                            <a:rPr lang="en-CA" sz="2000" i="1" noProof="0">
                              <a:latin typeface="Cambria Math"/>
                            </a:rPr>
                            <m:t>𝑖</m:t>
                          </m:r>
                          <m:r>
                            <a:rPr lang="en-CA" sz="2000" b="0" i="1" noProof="0" smtClean="0">
                              <a:latin typeface="Cambria Math"/>
                            </a:rPr>
                            <m:t>2</m:t>
                          </m:r>
                        </m:sup>
                      </m:sSup>
                    </m:oMath>
                  </m:oMathPara>
                </a14:m>
                <a:endParaRPr lang="en-CA" sz="2000" noProof="0" dirty="0" smtClean="0"/>
              </a:p>
              <a:p>
                <a:pPr marL="0" indent="0"/>
                <a:endParaRPr lang="en-CA" sz="2000" noProof="0" dirty="0" smtClean="0"/>
              </a:p>
              <a:p>
                <a:pPr marL="0" indent="0"/>
                <a14:m>
                  <m:oMath xmlns:m="http://schemas.openxmlformats.org/officeDocument/2006/math">
                    <m:r>
                      <a:rPr lang="en-CA" sz="2000" b="0" i="1" noProof="0" smtClean="0">
                        <a:latin typeface="Cambria Math"/>
                      </a:rPr>
                      <m:t>          </m:t>
                    </m:r>
                    <m:r>
                      <a:rPr lang="en-CA" sz="2000" b="0" i="1" noProof="0" smtClean="0">
                        <a:latin typeface="Cambria Math"/>
                      </a:rPr>
                      <m:t>𝑥</m:t>
                    </m:r>
                    <m:r>
                      <a:rPr lang="en-CA" sz="2000" b="0" i="1" noProof="0" smtClean="0">
                        <a:latin typeface="Cambria Math"/>
                      </a:rPr>
                      <m:t>=4</m:t>
                    </m:r>
                    <m:r>
                      <a:rPr lang="en-CA" sz="2000" b="0" i="1" noProof="0" smtClean="0">
                        <a:latin typeface="Cambria Math"/>
                      </a:rPr>
                      <m:t>𝑐𝑜𝑠</m:t>
                    </m:r>
                    <m:r>
                      <a:rPr lang="en-CA" sz="2000" b="0" i="1" noProof="0" smtClean="0">
                        <a:latin typeface="Cambria Math"/>
                      </a:rPr>
                      <m:t>2=−1.6646</m:t>
                    </m:r>
                  </m:oMath>
                </a14:m>
                <a:r>
                  <a:rPr lang="en-CA" sz="2000" noProof="0" dirty="0" smtClean="0"/>
                  <a:t>                     </a:t>
                </a:r>
                <a14:m>
                  <m:oMath xmlns:m="http://schemas.openxmlformats.org/officeDocument/2006/math">
                    <m:r>
                      <a:rPr lang="en-CA" sz="2000" b="0" i="1" noProof="0" smtClean="0">
                        <a:latin typeface="Cambria Math"/>
                      </a:rPr>
                      <m:t>𝑦</m:t>
                    </m:r>
                    <m:r>
                      <a:rPr lang="en-CA" sz="2000" b="0" i="1" noProof="0" smtClean="0">
                        <a:latin typeface="Cambria Math"/>
                      </a:rPr>
                      <m:t>=4</m:t>
                    </m:r>
                    <m:r>
                      <a:rPr lang="en-CA" sz="2000" b="0" i="1" noProof="0" smtClean="0">
                        <a:latin typeface="Cambria Math"/>
                      </a:rPr>
                      <m:t>𝑠𝑖𝑛</m:t>
                    </m:r>
                    <m:r>
                      <a:rPr lang="en-CA" sz="2000" b="0" i="1" noProof="0" smtClean="0">
                        <a:latin typeface="Cambria Math"/>
                      </a:rPr>
                      <m:t>2=3.6372</m:t>
                    </m:r>
                  </m:oMath>
                </a14:m>
                <a:endParaRPr lang="en-CA" sz="2000" noProof="0" dirty="0" smtClean="0"/>
              </a:p>
              <a:p>
                <a:pPr marL="0" indent="0"/>
                <a:endParaRPr lang="en-CA" sz="2000" noProof="0" dirty="0" smtClean="0"/>
              </a:p>
              <a:p>
                <a:pPr marL="0" indent="0"/>
                <a14:m>
                  <m:oMathPara xmlns:m="http://schemas.openxmlformats.org/officeDocument/2006/math">
                    <m:oMathParaPr>
                      <m:jc m:val="centerGroup"/>
                    </m:oMathParaPr>
                    <m:oMath xmlns:m="http://schemas.openxmlformats.org/officeDocument/2006/math">
                      <m:r>
                        <a:rPr lang="en-CA" sz="2000" b="1" i="1" noProof="0" smtClean="0">
                          <a:latin typeface="Cambria Math"/>
                        </a:rPr>
                        <m:t>𝒛</m:t>
                      </m:r>
                      <m:r>
                        <a:rPr lang="en-CA" sz="2000" b="0" i="1" noProof="0" smtClean="0">
                          <a:latin typeface="Cambria Math"/>
                        </a:rPr>
                        <m:t>=−1.6646+</m:t>
                      </m:r>
                      <m:r>
                        <a:rPr lang="en-CA" sz="2000" b="0" i="1" noProof="0" smtClean="0">
                          <a:latin typeface="Cambria Math"/>
                        </a:rPr>
                        <m:t>𝑖</m:t>
                      </m:r>
                      <m:r>
                        <a:rPr lang="en-CA" sz="2000" b="0" i="1" noProof="0" smtClean="0">
                          <a:latin typeface="Cambria Math"/>
                        </a:rPr>
                        <m:t>3.6372</m:t>
                      </m:r>
                    </m:oMath>
                  </m:oMathPara>
                </a14:m>
                <a:endParaRPr lang="en-CA" sz="2000" noProof="0" dirty="0" smtClean="0"/>
              </a:p>
              <a:p>
                <a:endParaRPr lang="en-CA" noProof="0" dirty="0" smtClean="0"/>
              </a:p>
              <a:p>
                <a:pPr>
                  <a:buFont typeface="Wingdings" pitchFamily="2" charset="2"/>
                  <a:buChar char="§"/>
                </a:pPr>
                <a:r>
                  <a:rPr lang="en-CA" noProof="0" dirty="0" smtClean="0"/>
                  <a:t>In MATLAB: </a:t>
                </a:r>
              </a:p>
              <a:p>
                <a:r>
                  <a:rPr lang="en-CA" sz="2000" noProof="0" dirty="0" smtClean="0"/>
                  <a:t>      </a:t>
                </a:r>
                <a:endParaRPr lang="en-CA" sz="2000" b="0" noProof="0" dirty="0" smtClean="0"/>
              </a:p>
              <a:p>
                <a:endParaRPr lang="en-CA" sz="2000" b="0" noProof="0" dirty="0" smtClean="0"/>
              </a:p>
              <a:p>
                <a:endParaRPr lang="en-CA" sz="2000" noProof="0" dirty="0"/>
              </a:p>
            </p:txBody>
          </p:sp>
        </mc:Choice>
        <mc:Fallback xmlns="">
          <p:sp>
            <p:nvSpPr>
              <p:cNvPr id="10242" name="Content Placeholder 1"/>
              <p:cNvSpPr>
                <a:spLocks noGrp="1" noRot="1" noChangeAspect="1" noMove="1" noResize="1" noEditPoints="1" noAdjustHandles="1" noChangeArrowheads="1" noChangeShapeType="1" noTextEdit="1"/>
              </p:cNvSpPr>
              <p:nvPr>
                <p:ph idx="1"/>
              </p:nvPr>
            </p:nvSpPr>
            <p:spPr>
              <a:blipFill rotWithShape="1">
                <a:blip r:embed="rId2"/>
                <a:stretch>
                  <a:fillRect l="-549" t="-632"/>
                </a:stretch>
              </a:blipFill>
            </p:spPr>
            <p:txBody>
              <a:bodyPr/>
              <a:lstStyle/>
              <a:p>
                <a:r>
                  <a:rPr lang="en-US">
                    <a:noFill/>
                  </a:rPr>
                  <a:t> </a:t>
                </a:r>
              </a:p>
            </p:txBody>
          </p:sp>
        </mc:Fallback>
      </mc:AlternateContent>
      <p:sp>
        <p:nvSpPr>
          <p:cNvPr id="10243" name="Title 2"/>
          <p:cNvSpPr>
            <a:spLocks noGrp="1"/>
          </p:cNvSpPr>
          <p:nvPr>
            <p:ph type="title"/>
          </p:nvPr>
        </p:nvSpPr>
        <p:spPr/>
        <p:txBody>
          <a:bodyPr/>
          <a:lstStyle/>
          <a:p>
            <a:r>
              <a:rPr lang="en-CA" noProof="0" dirty="0" smtClean="0"/>
              <a:t>Example:</a:t>
            </a:r>
          </a:p>
        </p:txBody>
      </p:sp>
      <p:sp>
        <p:nvSpPr>
          <p:cNvPr id="10249" name="Rectangle 8"/>
          <p:cNvSpPr>
            <a:spLocks noChangeArrowheads="1"/>
          </p:cNvSpPr>
          <p:nvPr/>
        </p:nvSpPr>
        <p:spPr bwMode="auto">
          <a:xfrm>
            <a:off x="1093153" y="4188778"/>
            <a:ext cx="3108543"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CA" sz="2000" dirty="0">
                <a:latin typeface="Courier New" pitchFamily="49" charset="0"/>
                <a:cs typeface="Courier New" pitchFamily="49" charset="0"/>
              </a:rPr>
              <a:t>&gt;&gt; z=4*</a:t>
            </a:r>
            <a:r>
              <a:rPr lang="en-CA" sz="2000" dirty="0" err="1">
                <a:latin typeface="Courier New" pitchFamily="49" charset="0"/>
                <a:cs typeface="Courier New" pitchFamily="49" charset="0"/>
              </a:rPr>
              <a:t>exp</a:t>
            </a:r>
            <a:r>
              <a:rPr lang="en-CA" sz="2000" dirty="0">
                <a:latin typeface="Courier New" pitchFamily="49" charset="0"/>
                <a:cs typeface="Courier New" pitchFamily="49" charset="0"/>
              </a:rPr>
              <a:t>(2i)</a:t>
            </a:r>
          </a:p>
          <a:p>
            <a:endParaRPr lang="en-CA" sz="2000" dirty="0">
              <a:latin typeface="Courier New" pitchFamily="49" charset="0"/>
              <a:cs typeface="Courier New" pitchFamily="49" charset="0"/>
            </a:endParaRPr>
          </a:p>
          <a:p>
            <a:r>
              <a:rPr lang="en-CA" sz="2000" dirty="0">
                <a:latin typeface="Courier New" pitchFamily="49" charset="0"/>
                <a:cs typeface="Courier New" pitchFamily="49" charset="0"/>
              </a:rPr>
              <a:t>z =</a:t>
            </a:r>
          </a:p>
          <a:p>
            <a:endParaRPr lang="en-CA" sz="2000" dirty="0">
              <a:latin typeface="Courier New" pitchFamily="49" charset="0"/>
              <a:cs typeface="Courier New" pitchFamily="49" charset="0"/>
            </a:endParaRPr>
          </a:p>
          <a:p>
            <a:r>
              <a:rPr lang="en-CA" sz="2000" dirty="0">
                <a:latin typeface="Courier New" pitchFamily="49" charset="0"/>
                <a:cs typeface="Courier New" pitchFamily="49" charset="0"/>
              </a:rPr>
              <a:t>  -1.6646 + 3.6372i</a:t>
            </a:r>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a:buFont typeface="Arial" panose="020B0604020202020204" pitchFamily="34" charset="0"/>
              <a:buChar char="•"/>
            </a:pPr>
            <a:r>
              <a:rPr lang="en-CA" noProof="0" dirty="0" smtClean="0"/>
              <a:t>The addition or subtraction of two complex number is a Vector Sum </a:t>
            </a:r>
            <a:endParaRPr lang="en-CA" noProof="0" dirty="0"/>
          </a:p>
        </p:txBody>
      </p:sp>
      <p:sp>
        <p:nvSpPr>
          <p:cNvPr id="3" name="Titolo 2"/>
          <p:cNvSpPr>
            <a:spLocks noGrp="1"/>
          </p:cNvSpPr>
          <p:nvPr>
            <p:ph type="title"/>
          </p:nvPr>
        </p:nvSpPr>
        <p:spPr/>
        <p:txBody>
          <a:bodyPr/>
          <a:lstStyle/>
          <a:p>
            <a:r>
              <a:rPr lang="en-CA" noProof="0" dirty="0" smtClean="0"/>
              <a:t>Operations on Complex Numbers: SUM</a:t>
            </a:r>
            <a:endParaRPr lang="en-CA" noProof="0" dirty="0"/>
          </a:p>
        </p:txBody>
      </p:sp>
      <p:sp>
        <p:nvSpPr>
          <p:cNvPr id="4" name="Segnaposto piè di pagina 3"/>
          <p:cNvSpPr>
            <a:spLocks noGrp="1"/>
          </p:cNvSpPr>
          <p:nvPr>
            <p:ph type="ftr" sz="quarter" idx="10"/>
          </p:nvPr>
        </p:nvSpPr>
        <p:spPr/>
        <p:txBody>
          <a:bodyPr/>
          <a:lstStyle/>
          <a:p>
            <a:pPr>
              <a:defRPr/>
            </a:pPr>
            <a:r>
              <a:rPr lang="en-US" smtClean="0"/>
              <a:t>ENSC180 – Introduction to Engineering Analysis Tools</a:t>
            </a:r>
            <a:endParaRPr lang="en-US" dirty="0"/>
          </a:p>
        </p:txBody>
      </p:sp>
      <p:graphicFrame>
        <p:nvGraphicFramePr>
          <p:cNvPr id="5" name="Oggetto 4"/>
          <p:cNvGraphicFramePr>
            <a:graphicFrameLocks noChangeAspect="1"/>
          </p:cNvGraphicFramePr>
          <p:nvPr>
            <p:extLst>
              <p:ext uri="{D42A27DB-BD31-4B8C-83A1-F6EECF244321}">
                <p14:modId xmlns:p14="http://schemas.microsoft.com/office/powerpoint/2010/main" val="2782643740"/>
              </p:ext>
            </p:extLst>
          </p:nvPr>
        </p:nvGraphicFramePr>
        <p:xfrm>
          <a:off x="5457825" y="2860993"/>
          <a:ext cx="3135313" cy="2555875"/>
        </p:xfrm>
        <a:graphic>
          <a:graphicData uri="http://schemas.openxmlformats.org/presentationml/2006/ole">
            <mc:AlternateContent xmlns:mc="http://schemas.openxmlformats.org/markup-compatibility/2006">
              <mc:Choice xmlns:v="urn:schemas-microsoft-com:vml" Requires="v">
                <p:oleObj spid="_x0000_s18456" name="Visio" r:id="rId3" imgW="5513385" imgH="4495667" progId="Visio.Drawing.6">
                  <p:embed/>
                </p:oleObj>
              </mc:Choice>
              <mc:Fallback>
                <p:oleObj name="Visio" r:id="rId3" imgW="5513385" imgH="4495667" progId="Visio.Drawing.6">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57825" y="2860993"/>
                        <a:ext cx="3135313"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mc:AlternateContent xmlns:mc="http://schemas.openxmlformats.org/markup-compatibility/2006" xmlns:a14="http://schemas.microsoft.com/office/drawing/2010/main">
        <mc:Choice Requires="a14">
          <p:sp>
            <p:nvSpPr>
              <p:cNvPr id="6" name="Rettangolo 5"/>
              <p:cNvSpPr/>
              <p:nvPr/>
            </p:nvSpPr>
            <p:spPr>
              <a:xfrm>
                <a:off x="472440" y="2293650"/>
                <a:ext cx="4572000" cy="2308324"/>
              </a:xfrm>
              <a:prstGeom prst="rect">
                <a:avLst/>
              </a:prstGeom>
            </p:spPr>
            <p:txBody>
              <a:bodyPr>
                <a:spAutoFit/>
              </a:bodyPr>
              <a:lstStyle/>
              <a:p>
                <a14:m>
                  <m:oMath xmlns:m="http://schemas.openxmlformats.org/officeDocument/2006/math">
                    <m:sSub>
                      <m:sSubPr>
                        <m:ctrlPr>
                          <a:rPr lang="en-US" i="1" smtClean="0">
                            <a:latin typeface="Cambria Math" panose="02040503050406030204" pitchFamily="18" charset="0"/>
                          </a:rPr>
                        </m:ctrlPr>
                      </m:sSubPr>
                      <m:e>
                        <m:r>
                          <a:rPr lang="en-US" b="1" i="1">
                            <a:latin typeface="Cambria Math"/>
                          </a:rPr>
                          <m:t>𝒛</m:t>
                        </m:r>
                      </m:e>
                      <m:sub>
                        <m:r>
                          <a:rPr lang="en-US" i="1">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𝑥</m:t>
                        </m:r>
                      </m:e>
                      <m:sub>
                        <m:r>
                          <a:rPr lang="en-US" i="1">
                            <a:latin typeface="Cambria Math"/>
                          </a:rPr>
                          <m:t>1</m:t>
                        </m:r>
                      </m:sub>
                    </m:sSub>
                    <m:r>
                      <a:rPr lang="en-US" i="1">
                        <a:latin typeface="Cambria Math"/>
                      </a:rPr>
                      <m:t>+</m:t>
                    </m:r>
                    <m:r>
                      <a:rPr lang="en-US" i="1">
                        <a:latin typeface="Cambria Math"/>
                      </a:rPr>
                      <m:t>𝑖</m:t>
                    </m:r>
                    <m:sSub>
                      <m:sSubPr>
                        <m:ctrlPr>
                          <a:rPr lang="en-US" i="1">
                            <a:latin typeface="Cambria Math" panose="02040503050406030204" pitchFamily="18" charset="0"/>
                          </a:rPr>
                        </m:ctrlPr>
                      </m:sSubPr>
                      <m:e>
                        <m:r>
                          <a:rPr lang="en-US" i="1">
                            <a:latin typeface="Cambria Math"/>
                          </a:rPr>
                          <m:t>𝑦</m:t>
                        </m:r>
                      </m:e>
                      <m:sub>
                        <m:r>
                          <a:rPr lang="en-US" i="1">
                            <a:latin typeface="Cambria Math"/>
                          </a:rPr>
                          <m:t>1</m:t>
                        </m:r>
                      </m:sub>
                    </m:sSub>
                  </m:oMath>
                </a14:m>
                <a:r>
                  <a:rPr lang="en-US" dirty="0"/>
                  <a:t>          </a:t>
                </a:r>
                <a14:m>
                  <m:oMath xmlns:m="http://schemas.openxmlformats.org/officeDocument/2006/math">
                    <m:sSub>
                      <m:sSubPr>
                        <m:ctrlPr>
                          <a:rPr lang="en-US" i="1">
                            <a:latin typeface="Cambria Math" panose="02040503050406030204" pitchFamily="18" charset="0"/>
                          </a:rPr>
                        </m:ctrlPr>
                      </m:sSubPr>
                      <m:e>
                        <m:r>
                          <a:rPr lang="en-US" b="1" i="1">
                            <a:latin typeface="Cambria Math"/>
                          </a:rPr>
                          <m:t>𝒛</m:t>
                        </m:r>
                      </m:e>
                      <m:sub>
                        <m:r>
                          <a:rPr lang="en-US" i="1">
                            <a:latin typeface="Cambria Math"/>
                          </a:rPr>
                          <m:t>2</m:t>
                        </m:r>
                      </m:sub>
                    </m:sSub>
                    <m:r>
                      <a:rPr lang="en-US" i="1">
                        <a:latin typeface="Cambria Math"/>
                      </a:rPr>
                      <m:t>=</m:t>
                    </m:r>
                    <m:sSub>
                      <m:sSubPr>
                        <m:ctrlPr>
                          <a:rPr lang="en-US" i="1">
                            <a:latin typeface="Cambria Math" panose="02040503050406030204" pitchFamily="18" charset="0"/>
                          </a:rPr>
                        </m:ctrlPr>
                      </m:sSubPr>
                      <m:e>
                        <m:r>
                          <a:rPr lang="en-US" i="1">
                            <a:latin typeface="Cambria Math"/>
                          </a:rPr>
                          <m:t>𝑥</m:t>
                        </m:r>
                      </m:e>
                      <m:sub>
                        <m:r>
                          <a:rPr lang="en-US" i="1">
                            <a:latin typeface="Cambria Math"/>
                          </a:rPr>
                          <m:t>2</m:t>
                        </m:r>
                      </m:sub>
                    </m:sSub>
                    <m:r>
                      <a:rPr lang="en-US" i="1">
                        <a:latin typeface="Cambria Math"/>
                      </a:rPr>
                      <m:t>+</m:t>
                    </m:r>
                    <m:r>
                      <a:rPr lang="en-US" i="1">
                        <a:latin typeface="Cambria Math"/>
                      </a:rPr>
                      <m:t>𝑖</m:t>
                    </m:r>
                    <m:sSub>
                      <m:sSubPr>
                        <m:ctrlPr>
                          <a:rPr lang="en-US" i="1">
                            <a:latin typeface="Cambria Math" panose="02040503050406030204" pitchFamily="18" charset="0"/>
                          </a:rPr>
                        </m:ctrlPr>
                      </m:sSubPr>
                      <m:e>
                        <m:r>
                          <a:rPr lang="en-US" i="1">
                            <a:latin typeface="Cambria Math"/>
                          </a:rPr>
                          <m:t>𝑦</m:t>
                        </m:r>
                      </m:e>
                      <m:sub>
                        <m:r>
                          <a:rPr lang="en-US" i="1">
                            <a:latin typeface="Cambria Math"/>
                          </a:rPr>
                          <m:t>2</m:t>
                        </m:r>
                      </m:sub>
                    </m:sSub>
                  </m:oMath>
                </a14:m>
                <a:endParaRPr lang="it-IT" dirty="0" smtClean="0"/>
              </a:p>
              <a:p>
                <a:endParaRPr lang="en-US" dirty="0"/>
              </a:p>
              <a:p>
                <a:r>
                  <a:rPr lang="en-US" dirty="0" smtClean="0"/>
                  <a:t> </a:t>
                </a:r>
                <a14:m>
                  <m:oMath xmlns:m="http://schemas.openxmlformats.org/officeDocument/2006/math">
                    <m:sSub>
                      <m:sSubPr>
                        <m:ctrlPr>
                          <a:rPr lang="en-US" i="1">
                            <a:latin typeface="Cambria Math" panose="02040503050406030204" pitchFamily="18" charset="0"/>
                          </a:rPr>
                        </m:ctrlPr>
                      </m:sSubPr>
                      <m:e>
                        <m:r>
                          <a:rPr lang="en-US" b="1" i="1">
                            <a:latin typeface="Cambria Math"/>
                          </a:rPr>
                          <m:t>𝒛</m:t>
                        </m:r>
                      </m:e>
                      <m:sub>
                        <m:r>
                          <a:rPr lang="en-US" i="1">
                            <a:latin typeface="Cambria Math"/>
                          </a:rPr>
                          <m:t>𝑠𝑢𝑚</m:t>
                        </m:r>
                      </m:sub>
                    </m:sSub>
                    <m:r>
                      <a:rPr lang="en-US" i="1">
                        <a:latin typeface="Cambria Math"/>
                      </a:rPr>
                      <m:t>=</m:t>
                    </m:r>
                    <m:sSub>
                      <m:sSubPr>
                        <m:ctrlPr>
                          <a:rPr lang="en-US" i="1">
                            <a:latin typeface="Cambria Math" panose="02040503050406030204" pitchFamily="18" charset="0"/>
                          </a:rPr>
                        </m:ctrlPr>
                      </m:sSubPr>
                      <m:e>
                        <m:r>
                          <a:rPr lang="en-US" b="1" i="1">
                            <a:latin typeface="Cambria Math"/>
                          </a:rPr>
                          <m:t>𝒛</m:t>
                        </m:r>
                      </m:e>
                      <m:sub>
                        <m:r>
                          <a:rPr lang="en-US" i="1">
                            <a:latin typeface="Cambria Math"/>
                          </a:rPr>
                          <m:t>1</m:t>
                        </m:r>
                      </m:sub>
                    </m:sSub>
                    <m:r>
                      <a:rPr lang="en-US" i="1">
                        <a:latin typeface="Cambria Math"/>
                      </a:rPr>
                      <m:t>+</m:t>
                    </m:r>
                    <m:sSub>
                      <m:sSubPr>
                        <m:ctrlPr>
                          <a:rPr lang="en-US" i="1">
                            <a:latin typeface="Cambria Math" panose="02040503050406030204" pitchFamily="18" charset="0"/>
                          </a:rPr>
                        </m:ctrlPr>
                      </m:sSubPr>
                      <m:e>
                        <m:r>
                          <a:rPr lang="en-US" b="1" i="1">
                            <a:latin typeface="Cambria Math"/>
                          </a:rPr>
                          <m:t>𝒛</m:t>
                        </m:r>
                      </m:e>
                      <m:sub>
                        <m:r>
                          <a:rPr lang="en-US" i="1">
                            <a:latin typeface="Cambria Math"/>
                          </a:rPr>
                          <m:t>2</m:t>
                        </m:r>
                      </m:sub>
                    </m:sSub>
                  </m:oMath>
                </a14:m>
                <a:endParaRPr lang="it-IT" dirty="0" smtClean="0"/>
              </a:p>
              <a:p>
                <a:endParaRPr lang="en-US" dirty="0"/>
              </a:p>
              <a:p>
                <a:pPr/>
                <a14:m>
                  <m:oMathPara xmlns:m="http://schemas.openxmlformats.org/officeDocument/2006/math">
                    <m:oMathParaPr>
                      <m:jc m:val="left"/>
                    </m:oMathParaPr>
                    <m:oMath xmlns:m="http://schemas.openxmlformats.org/officeDocument/2006/math">
                      <m:r>
                        <a:rPr lang="en-US" i="1">
                          <a:latin typeface="Cambria Math"/>
                        </a:rPr>
                        <m:t> =</m:t>
                      </m:r>
                      <m:sSub>
                        <m:sSubPr>
                          <m:ctrlPr>
                            <a:rPr lang="en-US" i="1">
                              <a:latin typeface="Cambria Math" panose="02040503050406030204" pitchFamily="18" charset="0"/>
                            </a:rPr>
                          </m:ctrlPr>
                        </m:sSubPr>
                        <m:e>
                          <m:r>
                            <a:rPr lang="en-US" i="1">
                              <a:latin typeface="Cambria Math"/>
                            </a:rPr>
                            <m:t>𝑥</m:t>
                          </m:r>
                        </m:e>
                        <m:sub>
                          <m:r>
                            <a:rPr lang="en-US" i="1">
                              <a:latin typeface="Cambria Math"/>
                            </a:rPr>
                            <m:t>1</m:t>
                          </m:r>
                        </m:sub>
                      </m:sSub>
                      <m:r>
                        <a:rPr lang="en-US" i="1">
                          <a:latin typeface="Cambria Math"/>
                        </a:rPr>
                        <m:t>+</m:t>
                      </m:r>
                      <m:r>
                        <a:rPr lang="en-US" i="1">
                          <a:latin typeface="Cambria Math"/>
                        </a:rPr>
                        <m:t>𝑖</m:t>
                      </m:r>
                      <m:sSub>
                        <m:sSubPr>
                          <m:ctrlPr>
                            <a:rPr lang="en-US" i="1">
                              <a:latin typeface="Cambria Math" panose="02040503050406030204" pitchFamily="18" charset="0"/>
                            </a:rPr>
                          </m:ctrlPr>
                        </m:sSubPr>
                        <m:e>
                          <m:r>
                            <a:rPr lang="en-US" i="1">
                              <a:latin typeface="Cambria Math"/>
                            </a:rPr>
                            <m:t>𝑦</m:t>
                          </m:r>
                        </m:e>
                        <m:sub>
                          <m:r>
                            <a:rPr lang="en-US" i="1">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𝑥</m:t>
                          </m:r>
                        </m:e>
                        <m:sub>
                          <m:r>
                            <a:rPr lang="en-US" i="1">
                              <a:latin typeface="Cambria Math"/>
                            </a:rPr>
                            <m:t>2</m:t>
                          </m:r>
                        </m:sub>
                      </m:sSub>
                      <m:r>
                        <a:rPr lang="en-US" i="1">
                          <a:latin typeface="Cambria Math"/>
                        </a:rPr>
                        <m:t>+</m:t>
                      </m:r>
                      <m:r>
                        <a:rPr lang="en-US" i="1">
                          <a:latin typeface="Cambria Math"/>
                        </a:rPr>
                        <m:t>𝑖</m:t>
                      </m:r>
                      <m:sSub>
                        <m:sSubPr>
                          <m:ctrlPr>
                            <a:rPr lang="en-US" i="1">
                              <a:latin typeface="Cambria Math" panose="02040503050406030204" pitchFamily="18" charset="0"/>
                            </a:rPr>
                          </m:ctrlPr>
                        </m:sSubPr>
                        <m:e>
                          <m:r>
                            <a:rPr lang="en-US" i="1">
                              <a:latin typeface="Cambria Math"/>
                            </a:rPr>
                            <m:t>𝑦</m:t>
                          </m:r>
                        </m:e>
                        <m:sub>
                          <m:r>
                            <a:rPr lang="en-US" i="1">
                              <a:latin typeface="Cambria Math"/>
                            </a:rPr>
                            <m:t>2</m:t>
                          </m:r>
                        </m:sub>
                      </m:sSub>
                    </m:oMath>
                  </m:oMathPara>
                </a14:m>
                <a:endParaRPr lang="en-US" dirty="0"/>
              </a:p>
              <a:p>
                <a:pPr/>
                <a14:m>
                  <m:oMathPara xmlns:m="http://schemas.openxmlformats.org/officeDocument/2006/math">
                    <m:oMathParaPr>
                      <m:jc m:val="left"/>
                    </m:oMathParaPr>
                    <m:oMath xmlns:m="http://schemas.openxmlformats.org/officeDocument/2006/math">
                      <m:r>
                        <a:rPr lang="en-US" i="1">
                          <a:latin typeface="Cambria Math"/>
                        </a:rPr>
                        <m:t> =</m:t>
                      </m:r>
                      <m:sSub>
                        <m:sSubPr>
                          <m:ctrlPr>
                            <a:rPr lang="en-US" i="1">
                              <a:latin typeface="Cambria Math" panose="02040503050406030204" pitchFamily="18" charset="0"/>
                            </a:rPr>
                          </m:ctrlPr>
                        </m:sSubPr>
                        <m:e>
                          <m:r>
                            <a:rPr lang="en-US" i="1">
                              <a:latin typeface="Cambria Math"/>
                            </a:rPr>
                            <m:t>𝑥</m:t>
                          </m:r>
                        </m:e>
                        <m:sub>
                          <m:r>
                            <a:rPr lang="en-US" i="1">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𝑥</m:t>
                          </m:r>
                        </m:e>
                        <m:sub>
                          <m:r>
                            <a:rPr lang="en-US" i="1">
                              <a:latin typeface="Cambria Math"/>
                            </a:rPr>
                            <m:t>2</m:t>
                          </m:r>
                        </m:sub>
                      </m:sSub>
                      <m:r>
                        <a:rPr lang="en-US" i="1">
                          <a:latin typeface="Cambria Math"/>
                        </a:rPr>
                        <m:t>+</m:t>
                      </m:r>
                      <m:r>
                        <a:rPr lang="en-US" i="1">
                          <a:latin typeface="Cambria Math"/>
                        </a:rPr>
                        <m:t>𝑖</m:t>
                      </m:r>
                      <m:r>
                        <a:rPr lang="en-US" i="1">
                          <a:latin typeface="Cambria Math"/>
                        </a:rPr>
                        <m:t>(</m:t>
                      </m:r>
                      <m:sSub>
                        <m:sSubPr>
                          <m:ctrlPr>
                            <a:rPr lang="en-US" i="1">
                              <a:latin typeface="Cambria Math" panose="02040503050406030204" pitchFamily="18" charset="0"/>
                            </a:rPr>
                          </m:ctrlPr>
                        </m:sSubPr>
                        <m:e>
                          <m:r>
                            <a:rPr lang="en-US" i="1">
                              <a:latin typeface="Cambria Math"/>
                            </a:rPr>
                            <m:t>𝑦</m:t>
                          </m:r>
                        </m:e>
                        <m:sub>
                          <m:r>
                            <a:rPr lang="en-US" i="1">
                              <a:latin typeface="Cambria Math"/>
                            </a:rPr>
                            <m:t>1</m:t>
                          </m:r>
                        </m:sub>
                      </m:sSub>
                      <m:r>
                        <a:rPr lang="en-US" i="1">
                          <a:latin typeface="Cambria Math"/>
                        </a:rPr>
                        <m:t>+</m:t>
                      </m:r>
                      <m:sSub>
                        <m:sSubPr>
                          <m:ctrlPr>
                            <a:rPr lang="en-US" i="1">
                              <a:latin typeface="Cambria Math" panose="02040503050406030204" pitchFamily="18" charset="0"/>
                            </a:rPr>
                          </m:ctrlPr>
                        </m:sSubPr>
                        <m:e>
                          <m:r>
                            <a:rPr lang="en-US" i="1">
                              <a:latin typeface="Cambria Math"/>
                            </a:rPr>
                            <m:t>𝑦</m:t>
                          </m:r>
                        </m:e>
                        <m:sub>
                          <m:r>
                            <a:rPr lang="en-US" i="1">
                              <a:latin typeface="Cambria Math"/>
                            </a:rPr>
                            <m:t>2</m:t>
                          </m:r>
                        </m:sub>
                      </m:sSub>
                      <m:r>
                        <a:rPr lang="en-US" i="1">
                          <a:latin typeface="Cambria Math"/>
                        </a:rPr>
                        <m:t>)</m:t>
                      </m:r>
                    </m:oMath>
                  </m:oMathPara>
                </a14:m>
                <a:endParaRPr lang="en-US" dirty="0"/>
              </a:p>
            </p:txBody>
          </p:sp>
        </mc:Choice>
        <mc:Fallback xmlns="">
          <p:sp>
            <p:nvSpPr>
              <p:cNvPr id="6" name="Rettangolo 5"/>
              <p:cNvSpPr>
                <a:spLocks noRot="1" noChangeAspect="1" noMove="1" noResize="1" noEditPoints="1" noAdjustHandles="1" noChangeArrowheads="1" noChangeShapeType="1" noTextEdit="1"/>
              </p:cNvSpPr>
              <p:nvPr/>
            </p:nvSpPr>
            <p:spPr>
              <a:xfrm>
                <a:off x="472440" y="2293650"/>
                <a:ext cx="4572000" cy="2308324"/>
              </a:xfrm>
              <a:prstGeom prst="rect">
                <a:avLst/>
              </a:prstGeom>
              <a:blipFill rotWithShape="1">
                <a:blip r:embed="rId5"/>
                <a:stretch>
                  <a:fillRect b="-3166"/>
                </a:stretch>
              </a:blipFill>
            </p:spPr>
            <p:txBody>
              <a:bodyPr/>
              <a:lstStyle/>
              <a:p>
                <a:r>
                  <a:rPr lang="en-US">
                    <a:noFill/>
                  </a:rPr>
                  <a:t> </a:t>
                </a:r>
              </a:p>
            </p:txBody>
          </p:sp>
        </mc:Fallback>
      </mc:AlternateContent>
    </p:spTree>
    <p:extLst>
      <p:ext uri="{BB962C8B-B14F-4D97-AF65-F5344CB8AC3E}">
        <p14:creationId xmlns:p14="http://schemas.microsoft.com/office/powerpoint/2010/main" val="643019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SFU_Template_Beta_0.2">
  <a:themeElements>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fontScheme name="SFU_Template_Beta_0.2">
      <a:majorFont>
        <a:latin typeface="DINPro-Medium"/>
        <a:ea typeface="ＭＳ Ｐゴシック"/>
        <a:cs typeface="ＭＳ Ｐゴシック"/>
      </a:majorFont>
      <a:minorFont>
        <a:latin typeface="Helvetic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SFU_Template_Beta_0.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FU_Template_Beta_0.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FU_Template_Beta_0.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FU_Template_Beta_0.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FU_Template_Beta_0.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FU_Template_Beta_0.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FU_Template_Beta_0.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FU_Template_Beta_0.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FU_Template_Beta_0.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FU_Template_Beta_0.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FU_Template_Beta_0.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FU_Template_Beta_0.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HD:Users:jenn:Documents:in progress:PowerPoint Template:SFU_Template_Beta_0.2.pot</Template>
  <TotalTime>23022</TotalTime>
  <Words>736</Words>
  <Application>Microsoft Office PowerPoint</Application>
  <PresentationFormat>On-screen Show (4:3)</PresentationFormat>
  <Paragraphs>246</Paragraphs>
  <Slides>18</Slides>
  <Notes>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8" baseType="lpstr">
      <vt:lpstr>ＭＳ Ｐゴシック</vt:lpstr>
      <vt:lpstr>Arial</vt:lpstr>
      <vt:lpstr>Cambria Math</vt:lpstr>
      <vt:lpstr>Courier New</vt:lpstr>
      <vt:lpstr>DINPro-Medium</vt:lpstr>
      <vt:lpstr>Helvetica</vt:lpstr>
      <vt:lpstr>Times</vt:lpstr>
      <vt:lpstr>Wingdings</vt:lpstr>
      <vt:lpstr>SFU_Template_Beta_0.2</vt:lpstr>
      <vt:lpstr>Visio</vt:lpstr>
      <vt:lpstr>Complex Numbers in Matlab</vt:lpstr>
      <vt:lpstr>Ensc180 Calendar</vt:lpstr>
      <vt:lpstr>Complex Numbers</vt:lpstr>
      <vt:lpstr>Complex Numbers in Polar Form</vt:lpstr>
      <vt:lpstr>Euler’s Formula</vt:lpstr>
      <vt:lpstr>Representation of Complex Numbers in MATLAB</vt:lpstr>
      <vt:lpstr>Representation of Complex Numbers in MATLAB</vt:lpstr>
      <vt:lpstr>Example:</vt:lpstr>
      <vt:lpstr>Operations on Complex Numbers: SUM</vt:lpstr>
      <vt:lpstr>Operations on Complex Numbers: Complex Conjugate</vt:lpstr>
      <vt:lpstr>Operations on Complex Numbers: Multiplication</vt:lpstr>
      <vt:lpstr>Operations on Complex Numbers: Division</vt:lpstr>
      <vt:lpstr>Application of Complex Numbers</vt:lpstr>
      <vt:lpstr>Application of complex numbers in algebra</vt:lpstr>
      <vt:lpstr>Application of complex numbers (1)</vt:lpstr>
      <vt:lpstr>Application of Complex numbers (2)</vt:lpstr>
      <vt:lpstr>Application of Complex Numbers (3)</vt:lpstr>
      <vt:lpstr>Application of Complex Numbers: Example</vt:lpstr>
    </vt:vector>
  </TitlesOfParts>
  <Company>Simon Fraser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Templates</dc:title>
  <dc:creator>Jennifer Conroy</dc:creator>
  <cp:lastModifiedBy>mcl</cp:lastModifiedBy>
  <cp:revision>994</cp:revision>
  <cp:lastPrinted>2014-02-18T05:02:10Z</cp:lastPrinted>
  <dcterms:created xsi:type="dcterms:W3CDTF">2007-05-10T23:03:35Z</dcterms:created>
  <dcterms:modified xsi:type="dcterms:W3CDTF">2014-12-09T05:13:09Z</dcterms:modified>
</cp:coreProperties>
</file>