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51"/>
  </p:notesMasterIdLst>
  <p:handoutMasterIdLst>
    <p:handoutMasterId r:id="rId52"/>
  </p:handoutMasterIdLst>
  <p:sldIdLst>
    <p:sldId id="256" r:id="rId2"/>
    <p:sldId id="338" r:id="rId3"/>
    <p:sldId id="265" r:id="rId4"/>
    <p:sldId id="306" r:id="rId5"/>
    <p:sldId id="261" r:id="rId6"/>
    <p:sldId id="307" r:id="rId7"/>
    <p:sldId id="257" r:id="rId8"/>
    <p:sldId id="259" r:id="rId9"/>
    <p:sldId id="308" r:id="rId10"/>
    <p:sldId id="260" r:id="rId11"/>
    <p:sldId id="262" r:id="rId12"/>
    <p:sldId id="266" r:id="rId13"/>
    <p:sldId id="267" r:id="rId14"/>
    <p:sldId id="309" r:id="rId15"/>
    <p:sldId id="300" r:id="rId16"/>
    <p:sldId id="304" r:id="rId17"/>
    <p:sldId id="305" r:id="rId18"/>
    <p:sldId id="269" r:id="rId19"/>
    <p:sldId id="270" r:id="rId20"/>
    <p:sldId id="271" r:id="rId21"/>
    <p:sldId id="310" r:id="rId22"/>
    <p:sldId id="312" r:id="rId23"/>
    <p:sldId id="311" r:id="rId24"/>
    <p:sldId id="313" r:id="rId25"/>
    <p:sldId id="272" r:id="rId26"/>
    <p:sldId id="273" r:id="rId27"/>
    <p:sldId id="295" r:id="rId28"/>
    <p:sldId id="296" r:id="rId29"/>
    <p:sldId id="316" r:id="rId30"/>
    <p:sldId id="294" r:id="rId31"/>
    <p:sldId id="275" r:id="rId32"/>
    <p:sldId id="317" r:id="rId33"/>
    <p:sldId id="276" r:id="rId34"/>
    <p:sldId id="297" r:id="rId35"/>
    <p:sldId id="323" r:id="rId36"/>
    <p:sldId id="321" r:id="rId37"/>
    <p:sldId id="324" r:id="rId38"/>
    <p:sldId id="325" r:id="rId39"/>
    <p:sldId id="327" r:id="rId40"/>
    <p:sldId id="332" r:id="rId41"/>
    <p:sldId id="326" r:id="rId42"/>
    <p:sldId id="328" r:id="rId43"/>
    <p:sldId id="330" r:id="rId44"/>
    <p:sldId id="293" r:id="rId45"/>
    <p:sldId id="333" r:id="rId46"/>
    <p:sldId id="279" r:id="rId47"/>
    <p:sldId id="336" r:id="rId48"/>
    <p:sldId id="337" r:id="rId49"/>
    <p:sldId id="298" r:id="rId50"/>
  </p:sldIdLst>
  <p:sldSz cx="9144000" cy="6858000" type="screen4x3"/>
  <p:notesSz cx="7099300" cy="10234613"/>
  <p:defaultTextStyle>
    <a:defPPr>
      <a:defRPr lang="en-US"/>
    </a:defPPr>
    <a:lvl1pPr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24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24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24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2400"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224">
          <p15:clr>
            <a:srgbClr val="A4A3A4"/>
          </p15:clr>
        </p15:guide>
        <p15:guide id="2" pos="22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CC"/>
    <a:srgbClr val="0070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FABFCF23-3B69-468F-B69F-88F6DE6A72F2}" styleName="Stile medio 1 - Colore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526" autoAdjust="0"/>
  </p:normalViewPr>
  <p:slideViewPr>
    <p:cSldViewPr snapToGrid="0">
      <p:cViewPr varScale="1">
        <p:scale>
          <a:sx n="81" d="100"/>
          <a:sy n="81" d="100"/>
        </p:scale>
        <p:origin x="446" y="58"/>
      </p:cViewPr>
      <p:guideLst>
        <p:guide orient="horz" pos="2160"/>
        <p:guide pos="2880"/>
      </p:guideLst>
    </p:cSldViewPr>
  </p:slideViewPr>
  <p:outlineViewPr>
    <p:cViewPr>
      <p:scale>
        <a:sx n="33" d="100"/>
        <a:sy n="33" d="100"/>
      </p:scale>
      <p:origin x="0" y="97368"/>
    </p:cViewPr>
  </p:outlineViewPr>
  <p:notesTextViewPr>
    <p:cViewPr>
      <p:scale>
        <a:sx n="100" d="100"/>
        <a:sy n="100" d="100"/>
      </p:scale>
      <p:origin x="0" y="0"/>
    </p:cViewPr>
  </p:notesTextViewPr>
  <p:notesViewPr>
    <p:cSldViewPr snapToGrid="0">
      <p:cViewPr varScale="1">
        <p:scale>
          <a:sx n="144" d="100"/>
          <a:sy n="144" d="100"/>
        </p:scale>
        <p:origin x="-3592" y="-120"/>
      </p:cViewPr>
      <p:guideLst>
        <p:guide orient="horz" pos="3224"/>
        <p:guide pos="2236"/>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image" Target="../media/image2.e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image" Target="../media/image24.e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image" Target="../media/image27.emf"/><Relationship Id="rId1" Type="http://schemas.openxmlformats.org/officeDocument/2006/relationships/image" Target="../media/image26.emf"/><Relationship Id="rId4" Type="http://schemas.openxmlformats.org/officeDocument/2006/relationships/image" Target="../media/image29.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30.emf"/></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image" Target="../media/image30.e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image" Target="../media/image32.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37.e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image" Target="../media/image39.emf"/><Relationship Id="rId1" Type="http://schemas.openxmlformats.org/officeDocument/2006/relationships/image" Target="../media/image38.emf"/><Relationship Id="rId6" Type="http://schemas.openxmlformats.org/officeDocument/2006/relationships/image" Target="../media/image43.emf"/><Relationship Id="rId5" Type="http://schemas.openxmlformats.org/officeDocument/2006/relationships/image" Target="../media/image42.emf"/><Relationship Id="rId4" Type="http://schemas.openxmlformats.org/officeDocument/2006/relationships/image" Target="../media/image41.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38.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44.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45.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image" Target="../media/image4.emf"/></Relationships>
</file>

<file path=ppt/drawings/_rels/vmlDrawing20.vml.rels><?xml version="1.0" encoding="UTF-8" standalone="yes"?>
<Relationships xmlns="http://schemas.openxmlformats.org/package/2006/relationships"><Relationship Id="rId2" Type="http://schemas.openxmlformats.org/officeDocument/2006/relationships/image" Target="../media/image47.emf"/><Relationship Id="rId1" Type="http://schemas.openxmlformats.org/officeDocument/2006/relationships/image" Target="../media/image46.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48.e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49.e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50.e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51.emf"/></Relationships>
</file>

<file path=ppt/drawings/_rels/vmlDrawing25.vml.rels><?xml version="1.0" encoding="UTF-8" standalone="yes"?>
<Relationships xmlns="http://schemas.openxmlformats.org/package/2006/relationships"><Relationship Id="rId2" Type="http://schemas.openxmlformats.org/officeDocument/2006/relationships/image" Target="../media/image53.emf"/><Relationship Id="rId1" Type="http://schemas.openxmlformats.org/officeDocument/2006/relationships/image" Target="../media/image52.emf"/></Relationships>
</file>

<file path=ppt/drawings/_rels/vmlDrawing26.v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image" Target="../media/image58.emf"/><Relationship Id="rId1" Type="http://schemas.openxmlformats.org/officeDocument/2006/relationships/image" Target="../media/image57.emf"/><Relationship Id="rId4" Type="http://schemas.openxmlformats.org/officeDocument/2006/relationships/image" Target="../media/image60.e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6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image" Target="../media/image10.emf"/><Relationship Id="rId4" Type="http://schemas.openxmlformats.org/officeDocument/2006/relationships/image" Target="../media/image13.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image" Target="../media/image15.e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emf"/><Relationship Id="rId1" Type="http://schemas.openxmlformats.org/officeDocument/2006/relationships/image" Target="../media/image17.e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emf"/><Relationship Id="rId1" Type="http://schemas.openxmlformats.org/officeDocument/2006/relationships/image" Target="../media/image2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2" name="Rectangle 2"/>
          <p:cNvSpPr>
            <a:spLocks noGrp="1" noChangeArrowheads="1"/>
          </p:cNvSpPr>
          <p:nvPr>
            <p:ph type="hdr" sz="quarter"/>
          </p:nvPr>
        </p:nvSpPr>
        <p:spPr bwMode="auto">
          <a:xfrm>
            <a:off x="0" y="0"/>
            <a:ext cx="3076575" cy="511175"/>
          </a:xfrm>
          <a:prstGeom prst="rect">
            <a:avLst/>
          </a:prstGeom>
          <a:noFill/>
          <a:ln>
            <a:noFill/>
          </a:ln>
          <a:extLst>
            <a:ext uri="{FAA26D3D-D897-4be2-8F04-BA451C77F1D7}"/>
          </a:extLst>
        </p:spPr>
        <p:txBody>
          <a:bodyPr vert="horz" wrap="square" lIns="99048" tIns="49524" rIns="99048" bIns="49524" numCol="1" anchor="t" anchorCtr="0" compatLnSpc="1">
            <a:prstTxWarp prst="textNoShape">
              <a:avLst/>
            </a:prstTxWarp>
          </a:bodyPr>
          <a:lstStyle>
            <a:lvl1pPr>
              <a:defRPr sz="1300">
                <a:latin typeface="Arial" charset="0"/>
                <a:ea typeface="ＭＳ Ｐゴシック" charset="0"/>
                <a:cs typeface="ＭＳ Ｐゴシック" charset="0"/>
              </a:defRPr>
            </a:lvl1pPr>
          </a:lstStyle>
          <a:p>
            <a:pPr>
              <a:defRPr/>
            </a:pPr>
            <a:endParaRPr lang="en-US"/>
          </a:p>
        </p:txBody>
      </p:sp>
      <p:sp>
        <p:nvSpPr>
          <p:cNvPr id="30723" name="Rectangle 3"/>
          <p:cNvSpPr>
            <a:spLocks noGrp="1" noChangeArrowheads="1"/>
          </p:cNvSpPr>
          <p:nvPr>
            <p:ph type="dt" sz="quarter" idx="1"/>
          </p:nvPr>
        </p:nvSpPr>
        <p:spPr bwMode="auto">
          <a:xfrm>
            <a:off x="4022725" y="0"/>
            <a:ext cx="3076575" cy="511175"/>
          </a:xfrm>
          <a:prstGeom prst="rect">
            <a:avLst/>
          </a:prstGeom>
          <a:noFill/>
          <a:ln>
            <a:noFill/>
          </a:ln>
          <a:extLst>
            <a:ext uri="{FAA26D3D-D897-4be2-8F04-BA451C77F1D7}"/>
          </a:extLst>
        </p:spPr>
        <p:txBody>
          <a:bodyPr vert="horz" wrap="square" lIns="99048" tIns="49524" rIns="99048" bIns="49524" numCol="1" anchor="t" anchorCtr="0" compatLnSpc="1">
            <a:prstTxWarp prst="textNoShape">
              <a:avLst/>
            </a:prstTxWarp>
          </a:bodyPr>
          <a:lstStyle>
            <a:lvl1pPr algn="r">
              <a:defRPr sz="1300">
                <a:latin typeface="Arial" charset="0"/>
                <a:ea typeface="ＭＳ Ｐゴシック" charset="0"/>
                <a:cs typeface="ＭＳ Ｐゴシック" charset="0"/>
              </a:defRPr>
            </a:lvl1pPr>
          </a:lstStyle>
          <a:p>
            <a:pPr>
              <a:defRPr/>
            </a:pPr>
            <a:endParaRPr lang="en-US"/>
          </a:p>
        </p:txBody>
      </p:sp>
      <p:sp>
        <p:nvSpPr>
          <p:cNvPr id="30724" name="Rectangle 4"/>
          <p:cNvSpPr>
            <a:spLocks noGrp="1" noChangeArrowheads="1"/>
          </p:cNvSpPr>
          <p:nvPr>
            <p:ph type="ftr" sz="quarter" idx="2"/>
          </p:nvPr>
        </p:nvSpPr>
        <p:spPr bwMode="auto">
          <a:xfrm>
            <a:off x="0" y="9723438"/>
            <a:ext cx="3076575" cy="511175"/>
          </a:xfrm>
          <a:prstGeom prst="rect">
            <a:avLst/>
          </a:prstGeom>
          <a:noFill/>
          <a:ln>
            <a:noFill/>
          </a:ln>
          <a:extLst>
            <a:ext uri="{FAA26D3D-D897-4be2-8F04-BA451C77F1D7}"/>
          </a:extLst>
        </p:spPr>
        <p:txBody>
          <a:bodyPr vert="horz" wrap="square" lIns="99048" tIns="49524" rIns="99048" bIns="49524" numCol="1" anchor="b" anchorCtr="0" compatLnSpc="1">
            <a:prstTxWarp prst="textNoShape">
              <a:avLst/>
            </a:prstTxWarp>
          </a:bodyPr>
          <a:lstStyle>
            <a:lvl1pPr>
              <a:defRPr sz="1300">
                <a:latin typeface="Arial" charset="0"/>
                <a:ea typeface="ＭＳ Ｐゴシック" charset="0"/>
                <a:cs typeface="ＭＳ Ｐゴシック" charset="0"/>
              </a:defRPr>
            </a:lvl1pPr>
          </a:lstStyle>
          <a:p>
            <a:pPr>
              <a:defRPr/>
            </a:pPr>
            <a:endParaRPr lang="en-US"/>
          </a:p>
        </p:txBody>
      </p:sp>
      <p:sp>
        <p:nvSpPr>
          <p:cNvPr id="30725" name="Rectangle 5"/>
          <p:cNvSpPr>
            <a:spLocks noGrp="1" noChangeArrowheads="1"/>
          </p:cNvSpPr>
          <p:nvPr>
            <p:ph type="sldNum" sz="quarter" idx="3"/>
          </p:nvPr>
        </p:nvSpPr>
        <p:spPr bwMode="auto">
          <a:xfrm>
            <a:off x="4022725" y="9723438"/>
            <a:ext cx="3076575" cy="511175"/>
          </a:xfrm>
          <a:prstGeom prst="rect">
            <a:avLst/>
          </a:prstGeom>
          <a:noFill/>
          <a:ln>
            <a:noFill/>
          </a:ln>
          <a:extLst>
            <a:ext uri="{FAA26D3D-D897-4be2-8F04-BA451C77F1D7}"/>
          </a:extLst>
        </p:spPr>
        <p:txBody>
          <a:bodyPr vert="horz" wrap="square" lIns="99048" tIns="49524" rIns="99048" bIns="49524" numCol="1" anchor="b" anchorCtr="0" compatLnSpc="1">
            <a:prstTxWarp prst="textNoShape">
              <a:avLst/>
            </a:prstTxWarp>
          </a:bodyPr>
          <a:lstStyle>
            <a:lvl1pPr algn="r">
              <a:defRPr sz="1300"/>
            </a:lvl1pPr>
          </a:lstStyle>
          <a:p>
            <a:pPr>
              <a:defRPr/>
            </a:pPr>
            <a:fld id="{B9CD5DDA-1E10-4A01-81BB-FC26664F5EFF}" type="slidenum">
              <a:rPr lang="en-US"/>
              <a:pPr>
                <a:defRPr/>
              </a:pPr>
              <a:t>‹#›</a:t>
            </a:fld>
            <a:endParaRPr lang="en-US"/>
          </a:p>
        </p:txBody>
      </p:sp>
    </p:spTree>
    <p:extLst>
      <p:ext uri="{BB962C8B-B14F-4D97-AF65-F5344CB8AC3E}">
        <p14:creationId xmlns:p14="http://schemas.microsoft.com/office/powerpoint/2010/main" val="42543099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076575" cy="511175"/>
          </a:xfrm>
          <a:prstGeom prst="rect">
            <a:avLst/>
          </a:prstGeom>
          <a:noFill/>
          <a:ln>
            <a:noFill/>
          </a:ln>
          <a:extLst>
            <a:ext uri="{FAA26D3D-D897-4be2-8F04-BA451C77F1D7}"/>
          </a:extLst>
        </p:spPr>
        <p:txBody>
          <a:bodyPr vert="horz" wrap="square" lIns="99048" tIns="49524" rIns="99048" bIns="49524" numCol="1" anchor="t" anchorCtr="0" compatLnSpc="1">
            <a:prstTxWarp prst="textNoShape">
              <a:avLst/>
            </a:prstTxWarp>
          </a:bodyPr>
          <a:lstStyle>
            <a:lvl1pPr>
              <a:defRPr sz="1300">
                <a:latin typeface="Arial" charset="0"/>
                <a:ea typeface="ＭＳ Ｐゴシック" charset="0"/>
                <a:cs typeface="ＭＳ Ｐゴシック" charset="0"/>
              </a:defRPr>
            </a:lvl1pPr>
          </a:lstStyle>
          <a:p>
            <a:pPr>
              <a:defRPr/>
            </a:pPr>
            <a:endParaRPr lang="en-US"/>
          </a:p>
        </p:txBody>
      </p:sp>
      <p:sp>
        <p:nvSpPr>
          <p:cNvPr id="5123" name="Rectangle 3"/>
          <p:cNvSpPr>
            <a:spLocks noGrp="1" noChangeArrowheads="1"/>
          </p:cNvSpPr>
          <p:nvPr>
            <p:ph type="dt" idx="1"/>
          </p:nvPr>
        </p:nvSpPr>
        <p:spPr bwMode="auto">
          <a:xfrm>
            <a:off x="4022725" y="0"/>
            <a:ext cx="3076575" cy="511175"/>
          </a:xfrm>
          <a:prstGeom prst="rect">
            <a:avLst/>
          </a:prstGeom>
          <a:noFill/>
          <a:ln>
            <a:noFill/>
          </a:ln>
          <a:extLst>
            <a:ext uri="{FAA26D3D-D897-4be2-8F04-BA451C77F1D7}"/>
          </a:extLst>
        </p:spPr>
        <p:txBody>
          <a:bodyPr vert="horz" wrap="square" lIns="99048" tIns="49524" rIns="99048" bIns="49524" numCol="1" anchor="t" anchorCtr="0" compatLnSpc="1">
            <a:prstTxWarp prst="textNoShape">
              <a:avLst/>
            </a:prstTxWarp>
          </a:bodyPr>
          <a:lstStyle>
            <a:lvl1pPr algn="r">
              <a:defRPr sz="1300">
                <a:latin typeface="Arial" charset="0"/>
                <a:ea typeface="ＭＳ Ｐゴシック" charset="0"/>
                <a:cs typeface="ＭＳ Ｐゴシック" charset="0"/>
              </a:defRPr>
            </a:lvl1pPr>
          </a:lstStyle>
          <a:p>
            <a:pPr>
              <a:defRPr/>
            </a:pPr>
            <a:endParaRPr lang="en-US"/>
          </a:p>
        </p:txBody>
      </p:sp>
      <p:sp>
        <p:nvSpPr>
          <p:cNvPr id="68612" name="Rectangle 4"/>
          <p:cNvSpPr>
            <a:spLocks noGrp="1" noRot="1" noChangeAspect="1" noChangeArrowheads="1" noTextEdit="1"/>
          </p:cNvSpPr>
          <p:nvPr>
            <p:ph type="sldImg" idx="2"/>
          </p:nvPr>
        </p:nvSpPr>
        <p:spPr bwMode="auto">
          <a:xfrm>
            <a:off x="992188" y="768350"/>
            <a:ext cx="5114925" cy="38369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5" name="Rectangle 5"/>
          <p:cNvSpPr>
            <a:spLocks noGrp="1" noChangeArrowheads="1"/>
          </p:cNvSpPr>
          <p:nvPr>
            <p:ph type="body" sz="quarter" idx="3"/>
          </p:nvPr>
        </p:nvSpPr>
        <p:spPr bwMode="auto">
          <a:xfrm>
            <a:off x="946150" y="4860925"/>
            <a:ext cx="5207000" cy="4605338"/>
          </a:xfrm>
          <a:prstGeom prst="rect">
            <a:avLst/>
          </a:prstGeom>
          <a:noFill/>
          <a:ln>
            <a:noFill/>
          </a:ln>
          <a:extLst>
            <a:ext uri="{FAA26D3D-D897-4be2-8F04-BA451C77F1D7}"/>
          </a:extLst>
        </p:spPr>
        <p:txBody>
          <a:bodyPr vert="horz" wrap="square" lIns="99048" tIns="49524" rIns="99048" bIns="4952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6" name="Rectangle 6"/>
          <p:cNvSpPr>
            <a:spLocks noGrp="1" noChangeArrowheads="1"/>
          </p:cNvSpPr>
          <p:nvPr>
            <p:ph type="ftr" sz="quarter" idx="4"/>
          </p:nvPr>
        </p:nvSpPr>
        <p:spPr bwMode="auto">
          <a:xfrm>
            <a:off x="0" y="9723438"/>
            <a:ext cx="3076575" cy="511175"/>
          </a:xfrm>
          <a:prstGeom prst="rect">
            <a:avLst/>
          </a:prstGeom>
          <a:noFill/>
          <a:ln>
            <a:noFill/>
          </a:ln>
          <a:extLst>
            <a:ext uri="{FAA26D3D-D897-4be2-8F04-BA451C77F1D7}"/>
          </a:extLst>
        </p:spPr>
        <p:txBody>
          <a:bodyPr vert="horz" wrap="square" lIns="99048" tIns="49524" rIns="99048" bIns="49524" numCol="1" anchor="b" anchorCtr="0" compatLnSpc="1">
            <a:prstTxWarp prst="textNoShape">
              <a:avLst/>
            </a:prstTxWarp>
          </a:bodyPr>
          <a:lstStyle>
            <a:lvl1pPr>
              <a:defRPr sz="1300">
                <a:latin typeface="Arial" charset="0"/>
                <a:ea typeface="ＭＳ Ｐゴシック" charset="0"/>
                <a:cs typeface="ＭＳ Ｐゴシック" charset="0"/>
              </a:defRPr>
            </a:lvl1pPr>
          </a:lstStyle>
          <a:p>
            <a:pPr>
              <a:defRPr/>
            </a:pPr>
            <a:endParaRPr lang="en-US"/>
          </a:p>
        </p:txBody>
      </p:sp>
      <p:sp>
        <p:nvSpPr>
          <p:cNvPr id="5127" name="Rectangle 7"/>
          <p:cNvSpPr>
            <a:spLocks noGrp="1" noChangeArrowheads="1"/>
          </p:cNvSpPr>
          <p:nvPr>
            <p:ph type="sldNum" sz="quarter" idx="5"/>
          </p:nvPr>
        </p:nvSpPr>
        <p:spPr bwMode="auto">
          <a:xfrm>
            <a:off x="4022725" y="9723438"/>
            <a:ext cx="3076575" cy="511175"/>
          </a:xfrm>
          <a:prstGeom prst="rect">
            <a:avLst/>
          </a:prstGeom>
          <a:noFill/>
          <a:ln>
            <a:noFill/>
          </a:ln>
          <a:extLst>
            <a:ext uri="{FAA26D3D-D897-4be2-8F04-BA451C77F1D7}"/>
          </a:extLst>
        </p:spPr>
        <p:txBody>
          <a:bodyPr vert="horz" wrap="square" lIns="99048" tIns="49524" rIns="99048" bIns="49524" numCol="1" anchor="b" anchorCtr="0" compatLnSpc="1">
            <a:prstTxWarp prst="textNoShape">
              <a:avLst/>
            </a:prstTxWarp>
          </a:bodyPr>
          <a:lstStyle>
            <a:lvl1pPr algn="r">
              <a:defRPr sz="1300"/>
            </a:lvl1pPr>
          </a:lstStyle>
          <a:p>
            <a:pPr>
              <a:defRPr/>
            </a:pPr>
            <a:fld id="{553A3914-1CB9-44AA-860F-97DEAA23355F}" type="slidenum">
              <a:rPr lang="en-US"/>
              <a:pPr>
                <a:defRPr/>
              </a:pPr>
              <a:t>‹#›</a:t>
            </a:fld>
            <a:endParaRPr lang="en-US"/>
          </a:p>
        </p:txBody>
      </p:sp>
    </p:spTree>
    <p:extLst>
      <p:ext uri="{BB962C8B-B14F-4D97-AF65-F5344CB8AC3E}">
        <p14:creationId xmlns:p14="http://schemas.microsoft.com/office/powerpoint/2010/main" val="92941322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pitchFamily="34" charset="-128"/>
              </a:defRPr>
            </a:lvl1pPr>
            <a:lvl2pPr marL="803275" indent="-307975">
              <a:defRPr sz="2400">
                <a:solidFill>
                  <a:schemeClr val="tx1"/>
                </a:solidFill>
                <a:latin typeface="Arial" pitchFamily="34" charset="0"/>
                <a:ea typeface="ＭＳ Ｐゴシック" pitchFamily="34" charset="-128"/>
              </a:defRPr>
            </a:lvl2pPr>
            <a:lvl3pPr marL="1236663" indent="-246063">
              <a:defRPr sz="2400">
                <a:solidFill>
                  <a:schemeClr val="tx1"/>
                </a:solidFill>
                <a:latin typeface="Arial" pitchFamily="34" charset="0"/>
                <a:ea typeface="ＭＳ Ｐゴシック" pitchFamily="34" charset="-128"/>
              </a:defRPr>
            </a:lvl3pPr>
            <a:lvl4pPr marL="1731963" indent="-246063">
              <a:defRPr sz="2400">
                <a:solidFill>
                  <a:schemeClr val="tx1"/>
                </a:solidFill>
                <a:latin typeface="Arial" pitchFamily="34" charset="0"/>
                <a:ea typeface="ＭＳ Ｐゴシック" pitchFamily="34" charset="-128"/>
              </a:defRPr>
            </a:lvl4pPr>
            <a:lvl5pPr marL="2227263" indent="-246063">
              <a:defRPr sz="2400">
                <a:solidFill>
                  <a:schemeClr val="tx1"/>
                </a:solidFill>
                <a:latin typeface="Arial" pitchFamily="34" charset="0"/>
                <a:ea typeface="ＭＳ Ｐゴシック" pitchFamily="34" charset="-128"/>
              </a:defRPr>
            </a:lvl5pPr>
            <a:lvl6pPr marL="2684463" indent="-246063"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3141663" indent="-246063"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598863" indent="-246063"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4056063" indent="-246063"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4DAB144D-6ADD-4CBB-965F-70BB4993E1F1}" type="slidenum">
              <a:rPr lang="en-US" altLang="en-US" sz="1300" smtClean="0"/>
              <a:pPr/>
              <a:t>1</a:t>
            </a:fld>
            <a:endParaRPr lang="en-US" altLang="en-US" sz="1300" smtClean="0"/>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itchFamily="34" charset="0"/>
              <a:ea typeface="ＭＳ Ｐゴシック" pitchFamily="34" charset="-128"/>
            </a:endParaRPr>
          </a:p>
        </p:txBody>
      </p:sp>
    </p:spTree>
    <p:extLst>
      <p:ext uri="{BB962C8B-B14F-4D97-AF65-F5344CB8AC3E}">
        <p14:creationId xmlns:p14="http://schemas.microsoft.com/office/powerpoint/2010/main" val="15977197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pitchFamily="34" charset="-128"/>
              </a:defRPr>
            </a:lvl1pPr>
            <a:lvl2pPr marL="803275" indent="-307975">
              <a:defRPr sz="2400">
                <a:solidFill>
                  <a:schemeClr val="tx1"/>
                </a:solidFill>
                <a:latin typeface="Arial" pitchFamily="34" charset="0"/>
                <a:ea typeface="ＭＳ Ｐゴシック" pitchFamily="34" charset="-128"/>
              </a:defRPr>
            </a:lvl2pPr>
            <a:lvl3pPr marL="1236663" indent="-246063">
              <a:defRPr sz="2400">
                <a:solidFill>
                  <a:schemeClr val="tx1"/>
                </a:solidFill>
                <a:latin typeface="Arial" pitchFamily="34" charset="0"/>
                <a:ea typeface="ＭＳ Ｐゴシック" pitchFamily="34" charset="-128"/>
              </a:defRPr>
            </a:lvl3pPr>
            <a:lvl4pPr marL="1731963" indent="-246063">
              <a:defRPr sz="2400">
                <a:solidFill>
                  <a:schemeClr val="tx1"/>
                </a:solidFill>
                <a:latin typeface="Arial" pitchFamily="34" charset="0"/>
                <a:ea typeface="ＭＳ Ｐゴシック" pitchFamily="34" charset="-128"/>
              </a:defRPr>
            </a:lvl4pPr>
            <a:lvl5pPr marL="2227263" indent="-246063">
              <a:defRPr sz="2400">
                <a:solidFill>
                  <a:schemeClr val="tx1"/>
                </a:solidFill>
                <a:latin typeface="Arial" pitchFamily="34" charset="0"/>
                <a:ea typeface="ＭＳ Ｐゴシック" pitchFamily="34" charset="-128"/>
              </a:defRPr>
            </a:lvl5pPr>
            <a:lvl6pPr marL="2684463" indent="-246063"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3141663" indent="-246063"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598863" indent="-246063"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4056063" indent="-246063"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BF18D749-81EB-46C7-8E8A-357AA312EE9D}" type="slidenum">
              <a:rPr lang="en-US" altLang="en-US" sz="1300" smtClean="0"/>
              <a:pPr/>
              <a:t>7</a:t>
            </a:fld>
            <a:endParaRPr lang="en-US" altLang="en-US" sz="1300" smtClean="0"/>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itchFamily="34" charset="0"/>
              <a:ea typeface="ＭＳ Ｐゴシック" pitchFamily="34" charset="-128"/>
            </a:endParaRPr>
          </a:p>
        </p:txBody>
      </p:sp>
    </p:spTree>
    <p:extLst>
      <p:ext uri="{BB962C8B-B14F-4D97-AF65-F5344CB8AC3E}">
        <p14:creationId xmlns:p14="http://schemas.microsoft.com/office/powerpoint/2010/main" val="38774940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8"/>
          <p:cNvSpPr>
            <a:spLocks noChangeArrowheads="1"/>
          </p:cNvSpPr>
          <p:nvPr userDrawn="1"/>
        </p:nvSpPr>
        <p:spPr bwMode="auto">
          <a:xfrm>
            <a:off x="0" y="0"/>
            <a:ext cx="9144000" cy="6858000"/>
          </a:xfrm>
          <a:prstGeom prst="rect">
            <a:avLst/>
          </a:prstGeom>
          <a:solidFill>
            <a:srgbClr val="36383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endParaRPr lang="en-US" altLang="en-US" smtClean="0"/>
          </a:p>
        </p:txBody>
      </p:sp>
      <p:sp>
        <p:nvSpPr>
          <p:cNvPr id="6" name="Rectangle 3"/>
          <p:cNvSpPr txBox="1">
            <a:spLocks noChangeArrowheads="1"/>
          </p:cNvSpPr>
          <p:nvPr userDrawn="1"/>
        </p:nvSpPr>
        <p:spPr bwMode="auto">
          <a:xfrm>
            <a:off x="628650" y="3879850"/>
            <a:ext cx="8077200" cy="966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spcBef>
                <a:spcPct val="20000"/>
              </a:spcBef>
              <a:buClr>
                <a:schemeClr val="accent1"/>
              </a:buClr>
              <a:defRPr/>
            </a:pPr>
            <a:r>
              <a:rPr lang="en-US" altLang="en-US" sz="1400" smtClean="0">
                <a:solidFill>
                  <a:schemeClr val="tx2"/>
                </a:solidFill>
                <a:latin typeface="Helvetica" pitchFamily="34" charset="0"/>
              </a:rPr>
              <a:t>School of Engineering Science</a:t>
            </a:r>
          </a:p>
          <a:p>
            <a:pPr>
              <a:spcBef>
                <a:spcPct val="20000"/>
              </a:spcBef>
              <a:buClr>
                <a:schemeClr val="accent1"/>
              </a:buClr>
              <a:defRPr/>
            </a:pPr>
            <a:r>
              <a:rPr lang="en-US" altLang="en-US" sz="1400" smtClean="0">
                <a:solidFill>
                  <a:schemeClr val="tx2"/>
                </a:solidFill>
                <a:latin typeface="Helvetica" pitchFamily="34" charset="0"/>
              </a:rPr>
              <a:t>Simon Fraser University</a:t>
            </a:r>
          </a:p>
          <a:p>
            <a:pPr>
              <a:spcBef>
                <a:spcPct val="20000"/>
              </a:spcBef>
              <a:buClr>
                <a:schemeClr val="accent1"/>
              </a:buClr>
              <a:defRPr/>
            </a:pPr>
            <a:r>
              <a:rPr lang="en-US" altLang="en-US" sz="1400" smtClean="0">
                <a:solidFill>
                  <a:schemeClr val="tx2"/>
                </a:solidFill>
                <a:latin typeface="Helvetica" pitchFamily="34" charset="0"/>
              </a:rPr>
              <a:t>Burnaby, BC, Canada</a:t>
            </a:r>
          </a:p>
        </p:txBody>
      </p:sp>
      <p:sp>
        <p:nvSpPr>
          <p:cNvPr id="3074" name="Rectangle 2"/>
          <p:cNvSpPr>
            <a:spLocks noGrp="1" noChangeArrowheads="1"/>
          </p:cNvSpPr>
          <p:nvPr>
            <p:ph type="ctrTitle"/>
          </p:nvPr>
        </p:nvSpPr>
        <p:spPr>
          <a:xfrm>
            <a:off x="659674" y="1770017"/>
            <a:ext cx="8153400" cy="609600"/>
          </a:xfrm>
        </p:spPr>
        <p:txBody>
          <a:bodyPr/>
          <a:lstStyle>
            <a:lvl1pPr>
              <a:defRPr/>
            </a:lvl1pPr>
          </a:lstStyle>
          <a:p>
            <a:pPr lvl="0"/>
            <a:r>
              <a:rPr lang="en-US" noProof="0" dirty="0" smtClean="0"/>
              <a:t>Click to edit Master title style</a:t>
            </a:r>
          </a:p>
        </p:txBody>
      </p:sp>
      <p:sp>
        <p:nvSpPr>
          <p:cNvPr id="3075" name="Rectangle 3"/>
          <p:cNvSpPr>
            <a:spLocks noGrp="1" noChangeArrowheads="1"/>
          </p:cNvSpPr>
          <p:nvPr>
            <p:ph type="subTitle" idx="1"/>
          </p:nvPr>
        </p:nvSpPr>
        <p:spPr>
          <a:xfrm>
            <a:off x="633549" y="3139444"/>
            <a:ext cx="8077200" cy="457200"/>
          </a:xfrm>
        </p:spPr>
        <p:txBody>
          <a:bodyPr/>
          <a:lstStyle>
            <a:lvl1pPr marL="0" indent="0">
              <a:defRPr sz="1600">
                <a:solidFill>
                  <a:schemeClr val="tx2"/>
                </a:solidFill>
              </a:defRPr>
            </a:lvl1pPr>
          </a:lstStyle>
          <a:p>
            <a:pPr lvl="0"/>
            <a:r>
              <a:rPr lang="en-US" noProof="0" smtClean="0"/>
              <a:t>Click to edit Master subtitle style</a:t>
            </a:r>
            <a:endParaRPr lang="en-US" noProof="0" dirty="0" smtClean="0"/>
          </a:p>
        </p:txBody>
      </p:sp>
      <p:sp>
        <p:nvSpPr>
          <p:cNvPr id="8" name="Rectangle 4"/>
          <p:cNvSpPr>
            <a:spLocks noGrp="1" noChangeArrowheads="1"/>
          </p:cNvSpPr>
          <p:nvPr>
            <p:ph type="dt" sz="half" idx="10"/>
          </p:nvPr>
        </p:nvSpPr>
        <p:spPr bwMode="auto">
          <a:xfrm>
            <a:off x="685800" y="6248400"/>
            <a:ext cx="2590800" cy="457200"/>
          </a:xfrm>
          <a:prstGeom prst="rect">
            <a:avLst/>
          </a:prstGeom>
          <a:extLst>
            <a:ext uri="{FAA26D3D-D897-4be2-8F04-BA451C77F1D7}"/>
          </a:extLst>
        </p:spPr>
        <p:txBody>
          <a:bodyPr vert="horz" wrap="square" lIns="91440" tIns="45720" rIns="91440" bIns="45720" numCol="1" anchor="t" anchorCtr="0" compatLnSpc="1">
            <a:prstTxWarp prst="textNoShape">
              <a:avLst/>
            </a:prstTxWarp>
          </a:bodyPr>
          <a:lstStyle>
            <a:lvl1pPr>
              <a:defRPr sz="1900">
                <a:solidFill>
                  <a:schemeClr val="accent1"/>
                </a:solidFill>
                <a:latin typeface="+mn-lt"/>
                <a:ea typeface="ＭＳ Ｐゴシック" charset="0"/>
              </a:defRPr>
            </a:lvl1pPr>
          </a:lstStyle>
          <a:p>
            <a:pPr>
              <a:defRPr/>
            </a:pPr>
            <a:r>
              <a:rPr lang="en-US"/>
              <a:t>May </a:t>
            </a:r>
            <a:r>
              <a:rPr lang="en-US" smtClean="0"/>
              <a:t>2012</a:t>
            </a:r>
            <a:endParaRPr lang="en-US"/>
          </a:p>
        </p:txBody>
      </p:sp>
    </p:spTree>
    <p:extLst>
      <p:ext uri="{BB962C8B-B14F-4D97-AF65-F5344CB8AC3E}">
        <p14:creationId xmlns:p14="http://schemas.microsoft.com/office/powerpoint/2010/main" val="19701209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p:txBody>
      </p:sp>
      <p:sp>
        <p:nvSpPr>
          <p:cNvPr id="5" name="Title 4"/>
          <p:cNvSpPr>
            <a:spLocks noGrp="1"/>
          </p:cNvSpPr>
          <p:nvPr>
            <p:ph type="title"/>
          </p:nvPr>
        </p:nvSpPr>
        <p:spPr/>
        <p:txBody>
          <a:bodyPr/>
          <a:lstStyle/>
          <a:p>
            <a:r>
              <a:rPr lang="en-US" smtClean="0"/>
              <a:t>Click to edit Master title style</a:t>
            </a:r>
            <a:endParaRPr lang="en-US"/>
          </a:p>
        </p:txBody>
      </p:sp>
      <p:sp>
        <p:nvSpPr>
          <p:cNvPr id="4" name="Rectangle 5"/>
          <p:cNvSpPr>
            <a:spLocks noGrp="1" noChangeArrowheads="1"/>
          </p:cNvSpPr>
          <p:nvPr>
            <p:ph type="ftr" sz="quarter" idx="10"/>
          </p:nvPr>
        </p:nvSpPr>
        <p:spPr/>
        <p:txBody>
          <a:bodyPr/>
          <a:lstStyle>
            <a:lvl1pPr>
              <a:defRPr/>
            </a:lvl1pPr>
          </a:lstStyle>
          <a:p>
            <a:pPr>
              <a:defRPr/>
            </a:pPr>
            <a:r>
              <a:rPr lang="en-US"/>
              <a:t>Multimedia  Communications Laboratory</a:t>
            </a:r>
          </a:p>
        </p:txBody>
      </p:sp>
    </p:spTree>
    <p:extLst>
      <p:ext uri="{BB962C8B-B14F-4D97-AF65-F5344CB8AC3E}">
        <p14:creationId xmlns:p14="http://schemas.microsoft.com/office/powerpoint/2010/main" val="1615154513"/>
      </p:ext>
    </p:extLst>
  </p:cSld>
  <p:clrMapOvr>
    <a:masterClrMapping/>
  </p:clrMapOvr>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9144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4" name="Content Placeholder 3"/>
          <p:cNvSpPr>
            <a:spLocks noGrp="1"/>
          </p:cNvSpPr>
          <p:nvPr>
            <p:ph sz="half" idx="2"/>
          </p:nvPr>
        </p:nvSpPr>
        <p:spPr>
          <a:xfrm>
            <a:off x="4648200" y="9144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5" name="Rectangle 5"/>
          <p:cNvSpPr>
            <a:spLocks noGrp="1" noChangeArrowheads="1"/>
          </p:cNvSpPr>
          <p:nvPr>
            <p:ph type="ftr" sz="quarter" idx="10"/>
          </p:nvPr>
        </p:nvSpPr>
        <p:spPr/>
        <p:txBody>
          <a:bodyPr/>
          <a:lstStyle>
            <a:lvl1pPr>
              <a:defRPr/>
            </a:lvl1pPr>
          </a:lstStyle>
          <a:p>
            <a:pPr>
              <a:defRPr/>
            </a:pPr>
            <a:r>
              <a:rPr lang="en-US"/>
              <a:t>Department name/presenter name</a:t>
            </a:r>
          </a:p>
        </p:txBody>
      </p:sp>
    </p:spTree>
    <p:extLst>
      <p:ext uri="{BB962C8B-B14F-4D97-AF65-F5344CB8AC3E}">
        <p14:creationId xmlns:p14="http://schemas.microsoft.com/office/powerpoint/2010/main" val="33908632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p:txBody>
          <a:bodyPr/>
          <a:lstStyle>
            <a:lvl1pPr>
              <a:defRPr/>
            </a:lvl1pPr>
          </a:lstStyle>
          <a:p>
            <a:pPr>
              <a:defRPr/>
            </a:pPr>
            <a:r>
              <a:rPr lang="en-US"/>
              <a:t>Department name/presenter name</a:t>
            </a:r>
          </a:p>
        </p:txBody>
      </p:sp>
    </p:spTree>
    <p:extLst>
      <p:ext uri="{BB962C8B-B14F-4D97-AF65-F5344CB8AC3E}">
        <p14:creationId xmlns:p14="http://schemas.microsoft.com/office/powerpoint/2010/main" val="5698438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9"/>
          <p:cNvSpPr>
            <a:spLocks noChangeArrowheads="1"/>
          </p:cNvSpPr>
          <p:nvPr userDrawn="1"/>
        </p:nvSpPr>
        <p:spPr bwMode="auto">
          <a:xfrm>
            <a:off x="0" y="6324600"/>
            <a:ext cx="9144000" cy="542925"/>
          </a:xfrm>
          <a:prstGeom prst="rect">
            <a:avLst/>
          </a:prstGeom>
          <a:solidFill>
            <a:srgbClr val="36383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endParaRPr lang="en-US" altLang="en-US" smtClean="0"/>
          </a:p>
        </p:txBody>
      </p:sp>
      <p:sp>
        <p:nvSpPr>
          <p:cNvPr id="1027" name="Rectangle 9"/>
          <p:cNvSpPr>
            <a:spLocks noChangeArrowheads="1"/>
          </p:cNvSpPr>
          <p:nvPr/>
        </p:nvSpPr>
        <p:spPr bwMode="auto">
          <a:xfrm>
            <a:off x="0" y="0"/>
            <a:ext cx="9144000" cy="914400"/>
          </a:xfrm>
          <a:prstGeom prst="rect">
            <a:avLst/>
          </a:prstGeom>
          <a:solidFill>
            <a:srgbClr val="36383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endParaRPr lang="en-US" altLang="en-US" smtClean="0"/>
          </a:p>
        </p:txBody>
      </p:sp>
      <p:sp>
        <p:nvSpPr>
          <p:cNvPr id="1028" name="Rectangle 2"/>
          <p:cNvSpPr>
            <a:spLocks noGrp="1" noChangeArrowheads="1"/>
          </p:cNvSpPr>
          <p:nvPr>
            <p:ph type="title"/>
          </p:nvPr>
        </p:nvSpPr>
        <p:spPr bwMode="auto">
          <a:xfrm>
            <a:off x="685800" y="228600"/>
            <a:ext cx="81534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ALL CAPS SLIDE TITLE</a:t>
            </a:r>
          </a:p>
        </p:txBody>
      </p:sp>
      <p:sp>
        <p:nvSpPr>
          <p:cNvPr id="1029" name="Rectangle 3"/>
          <p:cNvSpPr>
            <a:spLocks noGrp="1" noChangeArrowheads="1"/>
          </p:cNvSpPr>
          <p:nvPr>
            <p:ph type="body" idx="1"/>
          </p:nvPr>
        </p:nvSpPr>
        <p:spPr bwMode="auto">
          <a:xfrm>
            <a:off x="685800" y="1447800"/>
            <a:ext cx="7772400" cy="482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Paragraph text Helvetica 16 points/never go under 12 point</a:t>
            </a:r>
          </a:p>
        </p:txBody>
      </p:sp>
      <p:sp>
        <p:nvSpPr>
          <p:cNvPr id="2" name="Rectangle 5"/>
          <p:cNvSpPr>
            <a:spLocks noGrp="1" noChangeArrowheads="1"/>
          </p:cNvSpPr>
          <p:nvPr>
            <p:ph type="ftr" sz="quarter" idx="3"/>
          </p:nvPr>
        </p:nvSpPr>
        <p:spPr bwMode="auto">
          <a:xfrm>
            <a:off x="152400" y="6477000"/>
            <a:ext cx="3581400" cy="304800"/>
          </a:xfrm>
          <a:prstGeom prst="rect">
            <a:avLst/>
          </a:prstGeom>
          <a:noFill/>
          <a:ln>
            <a:noFill/>
          </a:ln>
          <a:extLst>
            <a:ext uri="{FAA26D3D-D897-4be2-8F04-BA451C77F1D7}"/>
          </a:extLst>
        </p:spPr>
        <p:txBody>
          <a:bodyPr vert="horz" wrap="square" lIns="91440" tIns="45720" rIns="91440" bIns="45720" numCol="1" anchor="t" anchorCtr="0" compatLnSpc="1">
            <a:prstTxWarp prst="textNoShape">
              <a:avLst/>
            </a:prstTxWarp>
          </a:bodyPr>
          <a:lstStyle>
            <a:lvl1pPr>
              <a:defRPr sz="1200">
                <a:solidFill>
                  <a:schemeClr val="tx2"/>
                </a:solidFill>
                <a:latin typeface="+mn-lt"/>
                <a:ea typeface="ＭＳ Ｐゴシック" charset="0"/>
              </a:defRPr>
            </a:lvl1pPr>
          </a:lstStyle>
          <a:p>
            <a:pPr>
              <a:defRPr/>
            </a:pPr>
            <a:r>
              <a:rPr lang="en-US"/>
              <a:t>Multimedia Communications Laboratory</a:t>
            </a:r>
          </a:p>
        </p:txBody>
      </p:sp>
      <p:sp>
        <p:nvSpPr>
          <p:cNvPr id="1032" name="Rectangle 9"/>
          <p:cNvSpPr>
            <a:spLocks noChangeArrowheads="1"/>
          </p:cNvSpPr>
          <p:nvPr userDrawn="1"/>
        </p:nvSpPr>
        <p:spPr bwMode="auto">
          <a:xfrm>
            <a:off x="8839200" y="0"/>
            <a:ext cx="304800" cy="63246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endParaRPr lang="en-US" altLang="en-US" smtClean="0"/>
          </a:p>
        </p:txBody>
      </p:sp>
      <p:sp>
        <p:nvSpPr>
          <p:cNvPr id="1033" name="Content Placeholder 6"/>
          <p:cNvSpPr txBox="1">
            <a:spLocks/>
          </p:cNvSpPr>
          <p:nvPr userDrawn="1"/>
        </p:nvSpPr>
        <p:spPr bwMode="auto">
          <a:xfrm>
            <a:off x="4440238" y="6467475"/>
            <a:ext cx="823912" cy="233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spcBef>
                <a:spcPct val="20000"/>
              </a:spcBef>
              <a:buClr>
                <a:schemeClr val="accent1"/>
              </a:buClr>
              <a:defRPr/>
            </a:pPr>
            <a:fld id="{9E0BD1DA-CD70-46E0-8B31-F7034A173D5F}" type="slidenum">
              <a:rPr lang="en-US" altLang="en-US" sz="1200" smtClean="0">
                <a:solidFill>
                  <a:schemeClr val="bg1"/>
                </a:solidFill>
                <a:latin typeface="Helvetica" pitchFamily="34" charset="0"/>
              </a:rPr>
              <a:pPr algn="ctr">
                <a:spcBef>
                  <a:spcPct val="20000"/>
                </a:spcBef>
                <a:buClr>
                  <a:schemeClr val="accent1"/>
                </a:buClr>
                <a:defRPr/>
              </a:pPr>
              <a:t>‹#›</a:t>
            </a:fld>
            <a:endParaRPr lang="en-US" altLang="en-US" sz="1200" smtClean="0">
              <a:solidFill>
                <a:schemeClr val="bg1"/>
              </a:solidFill>
              <a:latin typeface="Helvetica" pitchFamily="34" charset="0"/>
            </a:endParaRPr>
          </a:p>
        </p:txBody>
      </p:sp>
    </p:spTree>
  </p:cSld>
  <p:clrMap bg1="lt1" tx1="dk1" bg2="lt2" tx2="dk2" accent1="accent1" accent2="accent2" accent3="accent3" accent4="accent4" accent5="accent5" accent6="accent6" hlink="hlink" folHlink="folHlink"/>
  <p:sldLayoutIdLst>
    <p:sldLayoutId id="2147483872" r:id="rId1"/>
    <p:sldLayoutId id="2147483873" r:id="rId2"/>
    <p:sldLayoutId id="2147483874" r:id="rId3"/>
    <p:sldLayoutId id="2147483875" r:id="rId4"/>
  </p:sldLayoutIdLst>
  <p:timing>
    <p:tnLst>
      <p:par>
        <p:cTn id="1" dur="indefinite" restart="never" nodeType="tmRoot"/>
      </p:par>
    </p:tnLst>
  </p:timing>
  <p:hf sldNum="0" hdr="0" dt="0"/>
  <p:txStyles>
    <p:titleStyle>
      <a:lvl1pPr algn="l" rtl="0" eaLnBrk="0" fontAlgn="base" hangingPunct="0">
        <a:spcBef>
          <a:spcPct val="0"/>
        </a:spcBef>
        <a:spcAft>
          <a:spcPct val="0"/>
        </a:spcAft>
        <a:defRPr sz="2400">
          <a:solidFill>
            <a:schemeClr val="tx2"/>
          </a:solidFill>
          <a:latin typeface="+mj-lt"/>
          <a:ea typeface="+mj-ea"/>
          <a:cs typeface="+mj-cs"/>
        </a:defRPr>
      </a:lvl1pPr>
      <a:lvl2pPr algn="l" rtl="0" eaLnBrk="0" fontAlgn="base" hangingPunct="0">
        <a:spcBef>
          <a:spcPct val="0"/>
        </a:spcBef>
        <a:spcAft>
          <a:spcPct val="0"/>
        </a:spcAft>
        <a:defRPr sz="2400">
          <a:solidFill>
            <a:schemeClr val="tx2"/>
          </a:solidFill>
          <a:latin typeface="DINPro-Medium" charset="0"/>
          <a:ea typeface="ＭＳ Ｐゴシック" charset="0"/>
          <a:cs typeface="ＭＳ Ｐゴシック" charset="0"/>
        </a:defRPr>
      </a:lvl2pPr>
      <a:lvl3pPr algn="l" rtl="0" eaLnBrk="0" fontAlgn="base" hangingPunct="0">
        <a:spcBef>
          <a:spcPct val="0"/>
        </a:spcBef>
        <a:spcAft>
          <a:spcPct val="0"/>
        </a:spcAft>
        <a:defRPr sz="2400">
          <a:solidFill>
            <a:schemeClr val="tx2"/>
          </a:solidFill>
          <a:latin typeface="DINPro-Medium" charset="0"/>
          <a:ea typeface="ＭＳ Ｐゴシック" charset="0"/>
          <a:cs typeface="ＭＳ Ｐゴシック" charset="0"/>
        </a:defRPr>
      </a:lvl3pPr>
      <a:lvl4pPr algn="l" rtl="0" eaLnBrk="0" fontAlgn="base" hangingPunct="0">
        <a:spcBef>
          <a:spcPct val="0"/>
        </a:spcBef>
        <a:spcAft>
          <a:spcPct val="0"/>
        </a:spcAft>
        <a:defRPr sz="2400">
          <a:solidFill>
            <a:schemeClr val="tx2"/>
          </a:solidFill>
          <a:latin typeface="DINPro-Medium" charset="0"/>
          <a:ea typeface="ＭＳ Ｐゴシック" charset="0"/>
          <a:cs typeface="ＭＳ Ｐゴシック" charset="0"/>
        </a:defRPr>
      </a:lvl4pPr>
      <a:lvl5pPr algn="l" rtl="0" eaLnBrk="0" fontAlgn="base" hangingPunct="0">
        <a:spcBef>
          <a:spcPct val="0"/>
        </a:spcBef>
        <a:spcAft>
          <a:spcPct val="0"/>
        </a:spcAft>
        <a:defRPr sz="2400">
          <a:solidFill>
            <a:schemeClr val="tx2"/>
          </a:solidFill>
          <a:latin typeface="DINPro-Medium" charset="0"/>
          <a:ea typeface="ＭＳ Ｐゴシック" charset="0"/>
          <a:cs typeface="ＭＳ Ｐゴシック" charset="0"/>
        </a:defRPr>
      </a:lvl5pPr>
      <a:lvl6pPr marL="457200" algn="l" rtl="0" fontAlgn="base">
        <a:spcBef>
          <a:spcPct val="0"/>
        </a:spcBef>
        <a:spcAft>
          <a:spcPct val="0"/>
        </a:spcAft>
        <a:defRPr sz="3600">
          <a:solidFill>
            <a:schemeClr val="tx2"/>
          </a:solidFill>
          <a:latin typeface="DINPro-Medium" charset="0"/>
          <a:ea typeface="ＭＳ Ｐゴシック" charset="0"/>
          <a:cs typeface="ＭＳ Ｐゴシック" charset="0"/>
        </a:defRPr>
      </a:lvl6pPr>
      <a:lvl7pPr marL="914400" algn="l" rtl="0" fontAlgn="base">
        <a:spcBef>
          <a:spcPct val="0"/>
        </a:spcBef>
        <a:spcAft>
          <a:spcPct val="0"/>
        </a:spcAft>
        <a:defRPr sz="3600">
          <a:solidFill>
            <a:schemeClr val="tx2"/>
          </a:solidFill>
          <a:latin typeface="DINPro-Medium" charset="0"/>
          <a:ea typeface="ＭＳ Ｐゴシック" charset="0"/>
          <a:cs typeface="ＭＳ Ｐゴシック" charset="0"/>
        </a:defRPr>
      </a:lvl7pPr>
      <a:lvl8pPr marL="1371600" algn="l" rtl="0" fontAlgn="base">
        <a:spcBef>
          <a:spcPct val="0"/>
        </a:spcBef>
        <a:spcAft>
          <a:spcPct val="0"/>
        </a:spcAft>
        <a:defRPr sz="3600">
          <a:solidFill>
            <a:schemeClr val="tx2"/>
          </a:solidFill>
          <a:latin typeface="DINPro-Medium" charset="0"/>
          <a:ea typeface="ＭＳ Ｐゴシック" charset="0"/>
          <a:cs typeface="ＭＳ Ｐゴシック" charset="0"/>
        </a:defRPr>
      </a:lvl8pPr>
      <a:lvl9pPr marL="1828800" algn="l" rtl="0" fontAlgn="base">
        <a:spcBef>
          <a:spcPct val="0"/>
        </a:spcBef>
        <a:spcAft>
          <a:spcPct val="0"/>
        </a:spcAft>
        <a:defRPr sz="3600">
          <a:solidFill>
            <a:schemeClr val="tx2"/>
          </a:solidFill>
          <a:latin typeface="DINPro-Medium"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lr>
          <a:schemeClr val="accent1"/>
        </a:buClr>
        <a:defRPr>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a:solidFill>
            <a:schemeClr val="tx1"/>
          </a:solidFill>
          <a:latin typeface="+mn-lt"/>
          <a:ea typeface="+mn-ea"/>
        </a:defRPr>
      </a:lvl2pPr>
      <a:lvl3pPr marL="1143000" indent="-228600" algn="l" rtl="0" eaLnBrk="0" fontAlgn="base" hangingPunct="0">
        <a:spcBef>
          <a:spcPct val="20000"/>
        </a:spcBef>
        <a:spcAft>
          <a:spcPct val="0"/>
        </a:spcAft>
        <a:buClr>
          <a:schemeClr val="accent2"/>
        </a:buClr>
        <a:buFont typeface="Wingdings" pitchFamily="2" charset="2"/>
        <a:buChar char="§"/>
        <a:defRPr>
          <a:solidFill>
            <a:schemeClr val="tx1"/>
          </a:solidFill>
          <a:latin typeface="+mn-lt"/>
          <a:ea typeface="+mn-ea"/>
        </a:defRPr>
      </a:lvl3pPr>
      <a:lvl4pPr marL="1600200" indent="-228600" algn="l" rtl="0" eaLnBrk="0" fontAlgn="base" hangingPunct="0">
        <a:spcBef>
          <a:spcPct val="20000"/>
        </a:spcBef>
        <a:spcAft>
          <a:spcPct val="0"/>
        </a:spcAft>
        <a:buClr>
          <a:schemeClr val="accent1"/>
        </a:buClr>
        <a:buChar char="–"/>
        <a:defRPr>
          <a:solidFill>
            <a:schemeClr val="tx1"/>
          </a:solidFill>
          <a:latin typeface="+mn-lt"/>
          <a:ea typeface="+mn-ea"/>
        </a:defRPr>
      </a:lvl4pPr>
      <a:lvl5pPr marL="2057400" indent="-228600" algn="l" rtl="0" eaLnBrk="0" fontAlgn="base" hangingPunct="0">
        <a:spcBef>
          <a:spcPct val="20000"/>
        </a:spcBef>
        <a:spcAft>
          <a:spcPct val="0"/>
        </a:spcAft>
        <a:buClr>
          <a:schemeClr val="accent2"/>
        </a:buClr>
        <a:buFont typeface="Times" pitchFamily="18" charset="0"/>
        <a:buChar char="–"/>
        <a:defRPr>
          <a:solidFill>
            <a:schemeClr val="tx1"/>
          </a:solidFill>
          <a:latin typeface="+mn-lt"/>
          <a:ea typeface="+mn-ea"/>
        </a:defRPr>
      </a:lvl5pPr>
      <a:lvl6pPr marL="2514600" indent="-228600" algn="l" rtl="0" fontAlgn="base">
        <a:spcBef>
          <a:spcPct val="20000"/>
        </a:spcBef>
        <a:spcAft>
          <a:spcPct val="0"/>
        </a:spcAft>
        <a:buClr>
          <a:schemeClr val="accent2"/>
        </a:buClr>
        <a:buFont typeface="Times" charset="0"/>
        <a:buChar char="–"/>
        <a:defRPr>
          <a:solidFill>
            <a:schemeClr val="tx1"/>
          </a:solidFill>
          <a:latin typeface="+mn-lt"/>
          <a:ea typeface="+mn-ea"/>
        </a:defRPr>
      </a:lvl6pPr>
      <a:lvl7pPr marL="2971800" indent="-228600" algn="l" rtl="0" fontAlgn="base">
        <a:spcBef>
          <a:spcPct val="20000"/>
        </a:spcBef>
        <a:spcAft>
          <a:spcPct val="0"/>
        </a:spcAft>
        <a:buClr>
          <a:schemeClr val="accent2"/>
        </a:buClr>
        <a:buFont typeface="Times" charset="0"/>
        <a:buChar char="–"/>
        <a:defRPr>
          <a:solidFill>
            <a:schemeClr val="tx1"/>
          </a:solidFill>
          <a:latin typeface="+mn-lt"/>
          <a:ea typeface="+mn-ea"/>
        </a:defRPr>
      </a:lvl7pPr>
      <a:lvl8pPr marL="3429000" indent="-228600" algn="l" rtl="0" fontAlgn="base">
        <a:spcBef>
          <a:spcPct val="20000"/>
        </a:spcBef>
        <a:spcAft>
          <a:spcPct val="0"/>
        </a:spcAft>
        <a:buClr>
          <a:schemeClr val="accent2"/>
        </a:buClr>
        <a:buFont typeface="Times" charset="0"/>
        <a:buChar char="–"/>
        <a:defRPr>
          <a:solidFill>
            <a:schemeClr val="tx1"/>
          </a:solidFill>
          <a:latin typeface="+mn-lt"/>
          <a:ea typeface="+mn-ea"/>
        </a:defRPr>
      </a:lvl8pPr>
      <a:lvl9pPr marL="3886200" indent="-228600" algn="l" rtl="0" fontAlgn="base">
        <a:spcBef>
          <a:spcPct val="20000"/>
        </a:spcBef>
        <a:spcAft>
          <a:spcPct val="0"/>
        </a:spcAft>
        <a:buClr>
          <a:schemeClr val="accent2"/>
        </a:buClr>
        <a:buFont typeface="Times" charset="0"/>
        <a:buChar char="–"/>
        <a:defRPr>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2.emf"/><Relationship Id="rId3" Type="http://schemas.openxmlformats.org/officeDocument/2006/relationships/oleObject" Target="../embeddings/oleObject8.bin"/><Relationship Id="rId7"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11.emf"/><Relationship Id="rId5" Type="http://schemas.openxmlformats.org/officeDocument/2006/relationships/oleObject" Target="../embeddings/oleObject9.bin"/><Relationship Id="rId10" Type="http://schemas.openxmlformats.org/officeDocument/2006/relationships/image" Target="../media/image13.emf"/><Relationship Id="rId4" Type="http://schemas.openxmlformats.org/officeDocument/2006/relationships/image" Target="../media/image10.emf"/><Relationship Id="rId9" Type="http://schemas.openxmlformats.org/officeDocument/2006/relationships/oleObject" Target="../embeddings/oleObject11.bin"/></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14.emf"/></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16.emf"/><Relationship Id="rId5" Type="http://schemas.openxmlformats.org/officeDocument/2006/relationships/oleObject" Target="../embeddings/oleObject14.bin"/><Relationship Id="rId4" Type="http://schemas.openxmlformats.org/officeDocument/2006/relationships/image" Target="../media/image15.emf"/></Relationships>
</file>

<file path=ppt/slides/_rels/slide13.xml.rels><?xml version="1.0" encoding="UTF-8" standalone="yes"?>
<Relationships xmlns="http://schemas.openxmlformats.org/package/2006/relationships"><Relationship Id="rId8" Type="http://schemas.openxmlformats.org/officeDocument/2006/relationships/image" Target="../media/image19.emf"/><Relationship Id="rId3" Type="http://schemas.openxmlformats.org/officeDocument/2006/relationships/oleObject" Target="../embeddings/oleObject15.bin"/><Relationship Id="rId7" Type="http://schemas.openxmlformats.org/officeDocument/2006/relationships/oleObject" Target="../embeddings/oleObject17.bin"/><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18.emf"/><Relationship Id="rId5" Type="http://schemas.openxmlformats.org/officeDocument/2006/relationships/oleObject" Target="../embeddings/oleObject16.bin"/><Relationship Id="rId4" Type="http://schemas.openxmlformats.org/officeDocument/2006/relationships/image" Target="../media/image17.emf"/><Relationship Id="rId9" Type="http://schemas.openxmlformats.org/officeDocument/2006/relationships/image" Target="../media/image20.w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23.emf"/><Relationship Id="rId3" Type="http://schemas.openxmlformats.org/officeDocument/2006/relationships/oleObject" Target="../embeddings/oleObject18.bin"/><Relationship Id="rId7" Type="http://schemas.openxmlformats.org/officeDocument/2006/relationships/oleObject" Target="../embeddings/oleObject20.bin"/><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image" Target="../media/image22.emf"/><Relationship Id="rId5" Type="http://schemas.openxmlformats.org/officeDocument/2006/relationships/oleObject" Target="../embeddings/oleObject19.bin"/><Relationship Id="rId4" Type="http://schemas.openxmlformats.org/officeDocument/2006/relationships/image" Target="../media/image21.e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en.wikipedia.org/wiki/Mathematics"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image" Target="../media/image25.emf"/><Relationship Id="rId5" Type="http://schemas.openxmlformats.org/officeDocument/2006/relationships/oleObject" Target="../embeddings/oleObject22.bin"/><Relationship Id="rId4" Type="http://schemas.openxmlformats.org/officeDocument/2006/relationships/image" Target="../media/image24.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28.emf"/><Relationship Id="rId3" Type="http://schemas.openxmlformats.org/officeDocument/2006/relationships/package" Target="../embeddings/Microsoft_Word_Document1.docx"/><Relationship Id="rId7" Type="http://schemas.openxmlformats.org/officeDocument/2006/relationships/oleObject" Target="../embeddings/oleObject24.bin"/><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image" Target="../media/image27.emf"/><Relationship Id="rId5" Type="http://schemas.openxmlformats.org/officeDocument/2006/relationships/oleObject" Target="../embeddings/oleObject23.bin"/><Relationship Id="rId10" Type="http://schemas.openxmlformats.org/officeDocument/2006/relationships/image" Target="../media/image29.emf"/><Relationship Id="rId4" Type="http://schemas.openxmlformats.org/officeDocument/2006/relationships/image" Target="../media/image26.emf"/><Relationship Id="rId9" Type="http://schemas.openxmlformats.org/officeDocument/2006/relationships/oleObject" Target="../embeddings/oleObject25.bin"/></Relationships>
</file>

<file path=ppt/slides/_rels/slide21.xml.rels><?xml version="1.0" encoding="UTF-8" standalone="yes"?>
<Relationships xmlns="http://schemas.openxmlformats.org/package/2006/relationships"><Relationship Id="rId3" Type="http://schemas.openxmlformats.org/officeDocument/2006/relationships/package" Target="../embeddings/Microsoft_Word_Document2.docx"/><Relationship Id="rId2" Type="http://schemas.openxmlformats.org/officeDocument/2006/relationships/slideLayout" Target="../slideLayouts/slideLayout2.xml"/><Relationship Id="rId1" Type="http://schemas.openxmlformats.org/officeDocument/2006/relationships/vmlDrawing" Target="../drawings/vmlDrawing12.vml"/><Relationship Id="rId4" Type="http://schemas.openxmlformats.org/officeDocument/2006/relationships/image" Target="../media/image30.emf"/></Relationships>
</file>

<file path=ppt/slides/_rels/slide22.xml.rels><?xml version="1.0" encoding="UTF-8" standalone="yes"?>
<Relationships xmlns="http://schemas.openxmlformats.org/package/2006/relationships"><Relationship Id="rId3" Type="http://schemas.openxmlformats.org/officeDocument/2006/relationships/package" Target="../embeddings/Microsoft_Word_Document3.docx"/><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image" Target="../media/image31.emf"/><Relationship Id="rId5" Type="http://schemas.openxmlformats.org/officeDocument/2006/relationships/package" Target="../embeddings/Microsoft_Word_Document4.docx"/><Relationship Id="rId4" Type="http://schemas.openxmlformats.org/officeDocument/2006/relationships/image" Target="../media/image30.e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package" Target="../embeddings/Microsoft_Word_Document5.docx"/><Relationship Id="rId2" Type="http://schemas.openxmlformats.org/officeDocument/2006/relationships/slideLayout" Target="../slideLayouts/slideLayout2.xml"/><Relationship Id="rId1" Type="http://schemas.openxmlformats.org/officeDocument/2006/relationships/vmlDrawing" Target="../drawings/vmlDrawing14.vml"/><Relationship Id="rId6" Type="http://schemas.openxmlformats.org/officeDocument/2006/relationships/image" Target="../media/image33.emf"/><Relationship Id="rId5" Type="http://schemas.openxmlformats.org/officeDocument/2006/relationships/package" Target="../embeddings/Microsoft_Word_Document6.docx"/><Relationship Id="rId4" Type="http://schemas.openxmlformats.org/officeDocument/2006/relationships/image" Target="../media/image32.e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Layout" Target="../slideLayouts/slideLayout2.xml"/><Relationship Id="rId1" Type="http://schemas.openxmlformats.org/officeDocument/2006/relationships/vmlDrawing" Target="../drawings/vmlDrawing15.vml"/><Relationship Id="rId4" Type="http://schemas.openxmlformats.org/officeDocument/2006/relationships/image" Target="../media/image37.em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3.emf"/><Relationship Id="rId5" Type="http://schemas.openxmlformats.org/officeDocument/2006/relationships/oleObject" Target="../embeddings/oleObject2.bin"/><Relationship Id="rId4" Type="http://schemas.openxmlformats.org/officeDocument/2006/relationships/image" Target="../media/image2.emf"/></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image" Target="../media/image40.emf"/><Relationship Id="rId13" Type="http://schemas.openxmlformats.org/officeDocument/2006/relationships/oleObject" Target="../embeddings/oleObject32.bin"/><Relationship Id="rId3" Type="http://schemas.openxmlformats.org/officeDocument/2006/relationships/oleObject" Target="../embeddings/oleObject27.bin"/><Relationship Id="rId7" Type="http://schemas.openxmlformats.org/officeDocument/2006/relationships/oleObject" Target="../embeddings/oleObject29.bin"/><Relationship Id="rId12" Type="http://schemas.openxmlformats.org/officeDocument/2006/relationships/image" Target="../media/image42.emf"/><Relationship Id="rId2" Type="http://schemas.openxmlformats.org/officeDocument/2006/relationships/slideLayout" Target="../slideLayouts/slideLayout2.xml"/><Relationship Id="rId1" Type="http://schemas.openxmlformats.org/officeDocument/2006/relationships/vmlDrawing" Target="../drawings/vmlDrawing16.vml"/><Relationship Id="rId6" Type="http://schemas.openxmlformats.org/officeDocument/2006/relationships/image" Target="../media/image39.emf"/><Relationship Id="rId11" Type="http://schemas.openxmlformats.org/officeDocument/2006/relationships/oleObject" Target="../embeddings/oleObject31.bin"/><Relationship Id="rId5" Type="http://schemas.openxmlformats.org/officeDocument/2006/relationships/oleObject" Target="../embeddings/oleObject28.bin"/><Relationship Id="rId10" Type="http://schemas.openxmlformats.org/officeDocument/2006/relationships/image" Target="../media/image41.emf"/><Relationship Id="rId4" Type="http://schemas.openxmlformats.org/officeDocument/2006/relationships/image" Target="../media/image38.emf"/><Relationship Id="rId9" Type="http://schemas.openxmlformats.org/officeDocument/2006/relationships/oleObject" Target="../embeddings/oleObject30.bin"/><Relationship Id="rId14" Type="http://schemas.openxmlformats.org/officeDocument/2006/relationships/image" Target="../media/image43.emf"/></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33.bin"/><Relationship Id="rId2" Type="http://schemas.openxmlformats.org/officeDocument/2006/relationships/slideLayout" Target="../slideLayouts/slideLayout2.xml"/><Relationship Id="rId1" Type="http://schemas.openxmlformats.org/officeDocument/2006/relationships/vmlDrawing" Target="../drawings/vmlDrawing17.vml"/><Relationship Id="rId4" Type="http://schemas.openxmlformats.org/officeDocument/2006/relationships/image" Target="../media/image38.emf"/></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34.bin"/><Relationship Id="rId2" Type="http://schemas.openxmlformats.org/officeDocument/2006/relationships/slideLayout" Target="../slideLayouts/slideLayout2.xml"/><Relationship Id="rId1" Type="http://schemas.openxmlformats.org/officeDocument/2006/relationships/vmlDrawing" Target="../drawings/vmlDrawing18.vml"/><Relationship Id="rId4" Type="http://schemas.openxmlformats.org/officeDocument/2006/relationships/image" Target="../media/image44.em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package" Target="../embeddings/Microsoft_Word_Document7.docx"/><Relationship Id="rId2" Type="http://schemas.openxmlformats.org/officeDocument/2006/relationships/slideLayout" Target="../slideLayouts/slideLayout2.xml"/><Relationship Id="rId1" Type="http://schemas.openxmlformats.org/officeDocument/2006/relationships/vmlDrawing" Target="../drawings/vmlDrawing19.vml"/><Relationship Id="rId4" Type="http://schemas.openxmlformats.org/officeDocument/2006/relationships/image" Target="../media/image45.emf"/></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package" Target="../embeddings/Microsoft_Word_Document8.docx"/><Relationship Id="rId2" Type="http://schemas.openxmlformats.org/officeDocument/2006/relationships/slideLayout" Target="../slideLayouts/slideLayout2.xml"/><Relationship Id="rId1" Type="http://schemas.openxmlformats.org/officeDocument/2006/relationships/vmlDrawing" Target="../drawings/vmlDrawing20.vml"/><Relationship Id="rId6" Type="http://schemas.openxmlformats.org/officeDocument/2006/relationships/image" Target="../media/image47.emf"/><Relationship Id="rId5" Type="http://schemas.openxmlformats.org/officeDocument/2006/relationships/package" Target="../embeddings/Microsoft_Word_Document9.docx"/><Relationship Id="rId4" Type="http://schemas.openxmlformats.org/officeDocument/2006/relationships/image" Target="../media/image46.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package" Target="../embeddings/Microsoft_Word_Document10.docx"/><Relationship Id="rId2" Type="http://schemas.openxmlformats.org/officeDocument/2006/relationships/slideLayout" Target="../slideLayouts/slideLayout2.xml"/><Relationship Id="rId1" Type="http://schemas.openxmlformats.org/officeDocument/2006/relationships/vmlDrawing" Target="../drawings/vmlDrawing21.vml"/><Relationship Id="rId4" Type="http://schemas.openxmlformats.org/officeDocument/2006/relationships/image" Target="../media/image48.emf"/></Relationships>
</file>

<file path=ppt/slides/_rels/slide41.xml.rels><?xml version="1.0" encoding="UTF-8" standalone="yes"?>
<Relationships xmlns="http://schemas.openxmlformats.org/package/2006/relationships"><Relationship Id="rId3" Type="http://schemas.openxmlformats.org/officeDocument/2006/relationships/package" Target="../embeddings/Microsoft_Word_Document11.docx"/><Relationship Id="rId2" Type="http://schemas.openxmlformats.org/officeDocument/2006/relationships/slideLayout" Target="../slideLayouts/slideLayout2.xml"/><Relationship Id="rId1" Type="http://schemas.openxmlformats.org/officeDocument/2006/relationships/vmlDrawing" Target="../drawings/vmlDrawing22.vml"/><Relationship Id="rId4" Type="http://schemas.openxmlformats.org/officeDocument/2006/relationships/image" Target="../media/image49.emf"/></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35.bin"/><Relationship Id="rId2" Type="http://schemas.openxmlformats.org/officeDocument/2006/relationships/slideLayout" Target="../slideLayouts/slideLayout2.xml"/><Relationship Id="rId1" Type="http://schemas.openxmlformats.org/officeDocument/2006/relationships/vmlDrawing" Target="../drawings/vmlDrawing23.vml"/><Relationship Id="rId4" Type="http://schemas.openxmlformats.org/officeDocument/2006/relationships/image" Target="../media/image50.emf"/></Relationships>
</file>

<file path=ppt/slides/_rels/slide43.xml.rels><?xml version="1.0" encoding="UTF-8" standalone="yes"?>
<Relationships xmlns="http://schemas.openxmlformats.org/package/2006/relationships"><Relationship Id="rId3" Type="http://schemas.openxmlformats.org/officeDocument/2006/relationships/package" Target="../embeddings/Microsoft_Word_Document12.docx"/><Relationship Id="rId2" Type="http://schemas.openxmlformats.org/officeDocument/2006/relationships/slideLayout" Target="../slideLayouts/slideLayout2.xml"/><Relationship Id="rId1" Type="http://schemas.openxmlformats.org/officeDocument/2006/relationships/vmlDrawing" Target="../drawings/vmlDrawing24.vml"/><Relationship Id="rId4" Type="http://schemas.openxmlformats.org/officeDocument/2006/relationships/image" Target="../media/image51.emf"/></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36.bin"/><Relationship Id="rId2" Type="http://schemas.openxmlformats.org/officeDocument/2006/relationships/slideLayout" Target="../slideLayouts/slideLayout2.xml"/><Relationship Id="rId1" Type="http://schemas.openxmlformats.org/officeDocument/2006/relationships/vmlDrawing" Target="../drawings/vmlDrawing25.vml"/><Relationship Id="rId6" Type="http://schemas.openxmlformats.org/officeDocument/2006/relationships/image" Target="../media/image53.emf"/><Relationship Id="rId5" Type="http://schemas.openxmlformats.org/officeDocument/2006/relationships/oleObject" Target="../embeddings/oleObject37.bin"/><Relationship Id="rId4" Type="http://schemas.openxmlformats.org/officeDocument/2006/relationships/image" Target="../media/image52.emf"/></Relationships>
</file>

<file path=ppt/slides/_rels/slide4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 Id="rId4" Type="http://schemas.openxmlformats.org/officeDocument/2006/relationships/image" Target="../media/image56.png"/></Relationships>
</file>

<file path=ppt/slides/_rels/slide46.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8" Type="http://schemas.openxmlformats.org/officeDocument/2006/relationships/image" Target="../media/image59.emf"/><Relationship Id="rId3" Type="http://schemas.openxmlformats.org/officeDocument/2006/relationships/package" Target="../embeddings/Microsoft_Word_Document13.docx"/><Relationship Id="rId7" Type="http://schemas.openxmlformats.org/officeDocument/2006/relationships/package" Target="../embeddings/Microsoft_Word_Document15.docx"/><Relationship Id="rId2" Type="http://schemas.openxmlformats.org/officeDocument/2006/relationships/slideLayout" Target="../slideLayouts/slideLayout2.xml"/><Relationship Id="rId1" Type="http://schemas.openxmlformats.org/officeDocument/2006/relationships/vmlDrawing" Target="../drawings/vmlDrawing26.vml"/><Relationship Id="rId6" Type="http://schemas.openxmlformats.org/officeDocument/2006/relationships/image" Target="../media/image58.emf"/><Relationship Id="rId11" Type="http://schemas.openxmlformats.org/officeDocument/2006/relationships/package" Target="../embeddings/Microsoft_Word_Document17.docx"/><Relationship Id="rId5" Type="http://schemas.openxmlformats.org/officeDocument/2006/relationships/package" Target="../embeddings/Microsoft_Word_Document14.docx"/><Relationship Id="rId10" Type="http://schemas.openxmlformats.org/officeDocument/2006/relationships/image" Target="../media/image60.emf"/><Relationship Id="rId4" Type="http://schemas.openxmlformats.org/officeDocument/2006/relationships/image" Target="../media/image57.emf"/><Relationship Id="rId9" Type="http://schemas.openxmlformats.org/officeDocument/2006/relationships/package" Target="../embeddings/Microsoft_Word_Document16.docx"/></Relationships>
</file>

<file path=ppt/slides/_rels/slide48.xml.rels><?xml version="1.0" encoding="UTF-8" standalone="yes"?>
<Relationships xmlns="http://schemas.openxmlformats.org/package/2006/relationships"><Relationship Id="rId3" Type="http://schemas.openxmlformats.org/officeDocument/2006/relationships/package" Target="../embeddings/Microsoft_Word_Document18.docx"/><Relationship Id="rId2" Type="http://schemas.openxmlformats.org/officeDocument/2006/relationships/slideLayout" Target="../slideLayouts/slideLayout2.xml"/><Relationship Id="rId1" Type="http://schemas.openxmlformats.org/officeDocument/2006/relationships/vmlDrawing" Target="../drawings/vmlDrawing27.vml"/><Relationship Id="rId4" Type="http://schemas.openxmlformats.org/officeDocument/2006/relationships/image" Target="../media/image61.emf"/></Relationships>
</file>

<file path=ppt/slides/_rels/slide49.xml.rels><?xml version="1.0" encoding="UTF-8" standalone="yes"?>
<Relationships xmlns="http://schemas.openxmlformats.org/package/2006/relationships"><Relationship Id="rId3" Type="http://schemas.openxmlformats.org/officeDocument/2006/relationships/hyperlink" Target="http://mathforum.org/workshops/usi/pascal/pascal_handouts.html" TargetMode="External"/><Relationship Id="rId2" Type="http://schemas.openxmlformats.org/officeDocument/2006/relationships/hyperlink" Target="http://ocw.mit.edu/high-school/mathematics/combinatorics-the-fine-art-of-countin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oleObject" Target="../embeddings/oleObject3.bin"/><Relationship Id="rId7"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5.emf"/><Relationship Id="rId5" Type="http://schemas.openxmlformats.org/officeDocument/2006/relationships/oleObject" Target="../embeddings/oleObject4.bin"/><Relationship Id="rId4" Type="http://schemas.openxmlformats.org/officeDocument/2006/relationships/image" Target="../media/image4.emf"/><Relationship Id="rId9" Type="http://schemas.openxmlformats.org/officeDocument/2006/relationships/image" Target="../media/image7.w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8.emf"/><Relationship Id="rId4" Type="http://schemas.openxmlformats.org/officeDocument/2006/relationships/oleObject" Target="../embeddings/oleObject6.bin"/></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9.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ctrTitle"/>
          </p:nvPr>
        </p:nvSpPr>
        <p:spPr>
          <a:xfrm>
            <a:off x="660400" y="1770063"/>
            <a:ext cx="8153400" cy="609600"/>
          </a:xfrm>
        </p:spPr>
        <p:txBody>
          <a:bodyPr/>
          <a:lstStyle/>
          <a:p>
            <a:pPr eaLnBrk="1" hangingPunct="1">
              <a:defRPr/>
            </a:pPr>
            <a:r>
              <a:rPr lang="en-CA" sz="3600" cap="all" noProof="0" dirty="0" smtClean="0"/>
              <a:t>COMBINATORICS</a:t>
            </a:r>
          </a:p>
        </p:txBody>
      </p:sp>
      <p:sp>
        <p:nvSpPr>
          <p:cNvPr id="6148" name="Rectangle 3"/>
          <p:cNvSpPr>
            <a:spLocks noGrp="1" noChangeArrowheads="1"/>
          </p:cNvSpPr>
          <p:nvPr>
            <p:ph type="subTitle" idx="1"/>
          </p:nvPr>
        </p:nvSpPr>
        <p:spPr>
          <a:xfrm>
            <a:off x="633413" y="3140075"/>
            <a:ext cx="8077200" cy="457200"/>
          </a:xfrm>
        </p:spPr>
        <p:txBody>
          <a:bodyPr/>
          <a:lstStyle/>
          <a:p>
            <a:pPr eaLnBrk="1" hangingPunct="1"/>
            <a:r>
              <a:rPr lang="en-CA" altLang="en-US" noProof="0" dirty="0" smtClean="0"/>
              <a:t>ENSC 180 – Introduction to Engineering Analysis Tools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defRPr/>
            </a:pPr>
            <a:r>
              <a:rPr lang="en-CA" sz="1600" b="1" noProof="0" dirty="0" smtClean="0"/>
              <a:t>Example:</a:t>
            </a:r>
            <a:r>
              <a:rPr lang="en-CA" sz="1600" noProof="0" dirty="0" smtClean="0"/>
              <a:t> Find the number of ordered pairs (</a:t>
            </a:r>
            <a:r>
              <a:rPr lang="en-CA" sz="1600" i="1" noProof="0" dirty="0" err="1" smtClean="0"/>
              <a:t>a</a:t>
            </a:r>
            <a:r>
              <a:rPr lang="en-CA" sz="1600" noProof="0" dirty="0" err="1" smtClean="0"/>
              <a:t>,</a:t>
            </a:r>
            <a:r>
              <a:rPr lang="en-CA" sz="1600" i="1" noProof="0" dirty="0" err="1" smtClean="0"/>
              <a:t>b</a:t>
            </a:r>
            <a:r>
              <a:rPr lang="en-CA" sz="1600" noProof="0" dirty="0" smtClean="0"/>
              <a:t>), where </a:t>
            </a:r>
            <a:r>
              <a:rPr lang="en-CA" sz="1600" i="1" noProof="0" dirty="0" smtClean="0"/>
              <a:t>a</a:t>
            </a:r>
            <a:r>
              <a:rPr lang="en-CA" sz="1600" noProof="0" dirty="0" smtClean="0"/>
              <a:t> and </a:t>
            </a:r>
            <a:r>
              <a:rPr lang="en-CA" sz="1600" i="1" noProof="0" dirty="0" smtClean="0"/>
              <a:t>b</a:t>
            </a:r>
            <a:r>
              <a:rPr lang="en-CA" sz="1600" noProof="0" dirty="0" smtClean="0"/>
              <a:t> are elements of the set </a:t>
            </a:r>
            <a:r>
              <a:rPr lang="en-CA" sz="1600" i="1" noProof="0" dirty="0" smtClean="0"/>
              <a:t>X</a:t>
            </a:r>
            <a:r>
              <a:rPr lang="en-CA" sz="1600" noProof="0" dirty="0" smtClean="0"/>
              <a:t> = {1,2, …, 50}, such that |</a:t>
            </a:r>
            <a:r>
              <a:rPr lang="en-CA" sz="1600" i="1" noProof="0" dirty="0" smtClean="0"/>
              <a:t>a</a:t>
            </a:r>
            <a:r>
              <a:rPr lang="en-CA" sz="1600" noProof="0" dirty="0" smtClean="0"/>
              <a:t> – </a:t>
            </a:r>
            <a:r>
              <a:rPr lang="en-CA" sz="1600" i="1" noProof="0" dirty="0" smtClean="0"/>
              <a:t>b</a:t>
            </a:r>
            <a:r>
              <a:rPr lang="en-CA" sz="1600" noProof="0" dirty="0" smtClean="0"/>
              <a:t>| = 5. </a:t>
            </a:r>
            <a:r>
              <a:rPr lang="en-CA" sz="1600" b="1" noProof="0" dirty="0" smtClean="0"/>
              <a:t>[1]</a:t>
            </a:r>
          </a:p>
          <a:p>
            <a:pPr marL="0" indent="0">
              <a:defRPr/>
            </a:pPr>
            <a:endParaRPr lang="en-CA" sz="1600" b="1" noProof="0" dirty="0" smtClean="0"/>
          </a:p>
          <a:p>
            <a:pPr marL="0" indent="0">
              <a:defRPr/>
            </a:pPr>
            <a:r>
              <a:rPr lang="en-CA" sz="1600" b="1" noProof="0" dirty="0" smtClean="0"/>
              <a:t>Solution:</a:t>
            </a:r>
            <a:r>
              <a:rPr lang="en-CA" sz="1600" noProof="0" dirty="0" smtClean="0"/>
              <a:t> We can divide this problem into two different cases:</a:t>
            </a:r>
          </a:p>
          <a:p>
            <a:pPr marL="800100" lvl="1" indent="-400050">
              <a:buFont typeface="+mj-lt"/>
              <a:buAutoNum type="arabicParenR"/>
              <a:defRPr/>
            </a:pPr>
            <a:r>
              <a:rPr lang="en-CA" sz="1600" noProof="0" dirty="0" smtClean="0"/>
              <a:t> </a:t>
            </a:r>
          </a:p>
          <a:p>
            <a:pPr marL="800100" lvl="1" indent="-400050">
              <a:buFont typeface="+mj-lt"/>
              <a:buAutoNum type="arabicParenR"/>
              <a:defRPr/>
            </a:pPr>
            <a:r>
              <a:rPr lang="en-CA" sz="1600" noProof="0" dirty="0" smtClean="0"/>
              <a:t> </a:t>
            </a:r>
          </a:p>
          <a:p>
            <a:pPr marL="0" indent="0">
              <a:defRPr/>
            </a:pPr>
            <a:r>
              <a:rPr lang="en-CA" sz="1600" noProof="0" dirty="0" smtClean="0"/>
              <a:t/>
            </a:r>
            <a:br>
              <a:rPr lang="en-CA" sz="1600" noProof="0" dirty="0" smtClean="0"/>
            </a:br>
            <a:r>
              <a:rPr lang="en-CA" sz="1600" noProof="0" dirty="0" smtClean="0"/>
              <a:t>We can begin by considering all possible pairs (</a:t>
            </a:r>
            <a:r>
              <a:rPr lang="en-CA" sz="1600" noProof="0" dirty="0" err="1" smtClean="0"/>
              <a:t>a,b</a:t>
            </a:r>
            <a:r>
              <a:rPr lang="en-CA" sz="1600" noProof="0" dirty="0" smtClean="0"/>
              <a:t>) that satisfy each case:</a:t>
            </a:r>
          </a:p>
          <a:p>
            <a:pPr marL="800100" lvl="1" indent="-400050">
              <a:spcAft>
                <a:spcPts val="1200"/>
              </a:spcAft>
              <a:buFont typeface="+mj-lt"/>
              <a:buAutoNum type="arabicParenR"/>
              <a:defRPr/>
            </a:pPr>
            <a:r>
              <a:rPr lang="en-CA" sz="1600" noProof="0" dirty="0" smtClean="0"/>
              <a:t/>
            </a:r>
            <a:br>
              <a:rPr lang="en-CA" sz="1600" noProof="0" dirty="0" smtClean="0"/>
            </a:br>
            <a:r>
              <a:rPr lang="en-CA" sz="1600" noProof="0" dirty="0" smtClean="0"/>
              <a:t> </a:t>
            </a:r>
          </a:p>
          <a:p>
            <a:pPr marL="800100" lvl="1" indent="-400050">
              <a:buFont typeface="+mj-lt"/>
              <a:buAutoNum type="arabicParenR"/>
              <a:defRPr/>
            </a:pPr>
            <a:r>
              <a:rPr lang="en-CA" sz="1600" noProof="0" dirty="0" smtClean="0"/>
              <a:t> </a:t>
            </a:r>
          </a:p>
          <a:p>
            <a:pPr marL="400050" indent="-400050">
              <a:defRPr/>
            </a:pPr>
            <a:endParaRPr lang="en-CA" sz="1600" noProof="0" dirty="0" smtClean="0"/>
          </a:p>
          <a:p>
            <a:pPr marL="400050" indent="-400050">
              <a:defRPr/>
            </a:pPr>
            <a:endParaRPr lang="en-CA" sz="1600" noProof="0" dirty="0" smtClean="0"/>
          </a:p>
          <a:p>
            <a:pPr marL="0" indent="0">
              <a:defRPr/>
            </a:pPr>
            <a:r>
              <a:rPr lang="en-CA" sz="1600" noProof="0" dirty="0" smtClean="0"/>
              <a:t>Both sets contain 45 distinct ordered pairs (</a:t>
            </a:r>
            <a:r>
              <a:rPr lang="en-CA" sz="1600" i="1" noProof="0" dirty="0" err="1" smtClean="0"/>
              <a:t>a</a:t>
            </a:r>
            <a:r>
              <a:rPr lang="en-CA" sz="1600" noProof="0" dirty="0" err="1" smtClean="0"/>
              <a:t>,</a:t>
            </a:r>
            <a:r>
              <a:rPr lang="en-CA" sz="1600" i="1" noProof="0" dirty="0" err="1" smtClean="0"/>
              <a:t>b</a:t>
            </a:r>
            <a:r>
              <a:rPr lang="en-CA" sz="1600" noProof="0" dirty="0" smtClean="0"/>
              <a:t>), i.e., |</a:t>
            </a:r>
            <a:r>
              <a:rPr lang="en-CA" sz="1600" i="1" noProof="0" dirty="0" smtClean="0"/>
              <a:t>S</a:t>
            </a:r>
            <a:r>
              <a:rPr lang="en-CA" sz="1600" baseline="-25000" noProof="0" dirty="0" smtClean="0"/>
              <a:t>1</a:t>
            </a:r>
            <a:r>
              <a:rPr lang="en-CA" sz="1600" noProof="0" dirty="0" smtClean="0"/>
              <a:t>| = |</a:t>
            </a:r>
            <a:r>
              <a:rPr lang="en-CA" sz="1600" i="1" noProof="0" dirty="0" smtClean="0"/>
              <a:t>S</a:t>
            </a:r>
            <a:r>
              <a:rPr lang="en-CA" sz="1600" baseline="-25000" noProof="0" dirty="0" smtClean="0"/>
              <a:t>2</a:t>
            </a:r>
            <a:r>
              <a:rPr lang="en-CA" sz="1600" noProof="0" dirty="0" smtClean="0"/>
              <a:t>| = 45. Since </a:t>
            </a:r>
            <a:r>
              <a:rPr lang="en-CA" sz="1600" i="1" noProof="0" dirty="0" smtClean="0"/>
              <a:t>S</a:t>
            </a:r>
            <a:r>
              <a:rPr lang="en-CA" sz="1600" baseline="-25000" noProof="0" dirty="0" smtClean="0"/>
              <a:t>1</a:t>
            </a:r>
            <a:r>
              <a:rPr lang="en-CA" sz="1600" noProof="0" dirty="0" smtClean="0"/>
              <a:t> and </a:t>
            </a:r>
            <a:r>
              <a:rPr lang="en-CA" sz="1600" i="1" noProof="0" dirty="0" smtClean="0"/>
              <a:t>S</a:t>
            </a:r>
            <a:r>
              <a:rPr lang="en-CA" sz="1600" baseline="-25000" noProof="0" dirty="0" smtClean="0"/>
              <a:t>2</a:t>
            </a:r>
            <a:r>
              <a:rPr lang="en-CA" sz="1600" noProof="0" dirty="0" smtClean="0"/>
              <a:t> are disjoint, i.e., </a:t>
            </a:r>
            <a:r>
              <a:rPr lang="en-CA" sz="1600" i="1" noProof="0" dirty="0" smtClean="0"/>
              <a:t>S</a:t>
            </a:r>
            <a:r>
              <a:rPr lang="en-CA" sz="1600" baseline="-25000" noProof="0" dirty="0" smtClean="0"/>
              <a:t>1</a:t>
            </a:r>
            <a:r>
              <a:rPr lang="en-CA" sz="1600" noProof="0" dirty="0" smtClean="0"/>
              <a:t> ∩ </a:t>
            </a:r>
            <a:r>
              <a:rPr lang="en-CA" sz="1600" i="1" noProof="0" dirty="0" smtClean="0"/>
              <a:t>S</a:t>
            </a:r>
            <a:r>
              <a:rPr lang="en-CA" sz="1600" baseline="-25000" noProof="0" dirty="0" smtClean="0"/>
              <a:t>2</a:t>
            </a:r>
            <a:r>
              <a:rPr lang="en-CA" sz="1600" noProof="0" dirty="0" smtClean="0"/>
              <a:t> = Ø, they do not share any ordered pairs. Therefore, by (AP), the number of possible (</a:t>
            </a:r>
            <a:r>
              <a:rPr lang="en-CA" sz="1600" i="1" noProof="0" dirty="0" err="1" smtClean="0"/>
              <a:t>a</a:t>
            </a:r>
            <a:r>
              <a:rPr lang="en-CA" sz="1600" noProof="0" dirty="0" err="1" smtClean="0"/>
              <a:t>,</a:t>
            </a:r>
            <a:r>
              <a:rPr lang="en-CA" sz="1600" i="1" noProof="0" dirty="0" err="1" smtClean="0"/>
              <a:t>b</a:t>
            </a:r>
            <a:r>
              <a:rPr lang="en-CA" sz="1600" noProof="0" dirty="0" smtClean="0"/>
              <a:t>) pairs are |</a:t>
            </a:r>
            <a:r>
              <a:rPr lang="en-CA" sz="1600" i="1" noProof="0" dirty="0" smtClean="0"/>
              <a:t>S</a:t>
            </a:r>
            <a:r>
              <a:rPr lang="en-CA" sz="1600" baseline="-25000" noProof="0" dirty="0" smtClean="0"/>
              <a:t>1</a:t>
            </a:r>
            <a:r>
              <a:rPr lang="en-CA" sz="1600" noProof="0" dirty="0" smtClean="0"/>
              <a:t> U </a:t>
            </a:r>
            <a:r>
              <a:rPr lang="en-CA" sz="1600" i="1" noProof="0" dirty="0" smtClean="0"/>
              <a:t>S</a:t>
            </a:r>
            <a:r>
              <a:rPr lang="en-CA" sz="1600" baseline="-25000" noProof="0" dirty="0" smtClean="0"/>
              <a:t>2</a:t>
            </a:r>
            <a:r>
              <a:rPr lang="en-CA" sz="1600" noProof="0" dirty="0" smtClean="0"/>
              <a:t>| = |</a:t>
            </a:r>
            <a:r>
              <a:rPr lang="en-CA" sz="1600" i="1" noProof="0" dirty="0" smtClean="0"/>
              <a:t>S</a:t>
            </a:r>
            <a:r>
              <a:rPr lang="en-CA" sz="1600" baseline="-25000" noProof="0" dirty="0" smtClean="0"/>
              <a:t>1</a:t>
            </a:r>
            <a:r>
              <a:rPr lang="en-CA" sz="1600" noProof="0" dirty="0" smtClean="0"/>
              <a:t>| + |</a:t>
            </a:r>
            <a:r>
              <a:rPr lang="en-CA" sz="1600" i="1" noProof="0" dirty="0" smtClean="0"/>
              <a:t>S</a:t>
            </a:r>
            <a:r>
              <a:rPr lang="en-CA" sz="1600" baseline="-25000" noProof="0" dirty="0" smtClean="0"/>
              <a:t>2</a:t>
            </a:r>
            <a:r>
              <a:rPr lang="en-CA" sz="1600" noProof="0" dirty="0" smtClean="0"/>
              <a:t>| = 45 + 45 = 90.</a:t>
            </a:r>
          </a:p>
          <a:p>
            <a:pPr marL="0" indent="0">
              <a:defRPr/>
            </a:pPr>
            <a:endParaRPr lang="en-CA" sz="1600" noProof="0" dirty="0" smtClean="0"/>
          </a:p>
        </p:txBody>
      </p:sp>
      <p:sp>
        <p:nvSpPr>
          <p:cNvPr id="15363" name="Title 2"/>
          <p:cNvSpPr>
            <a:spLocks noGrp="1"/>
          </p:cNvSpPr>
          <p:nvPr>
            <p:ph type="title"/>
          </p:nvPr>
        </p:nvSpPr>
        <p:spPr/>
        <p:txBody>
          <a:bodyPr/>
          <a:lstStyle/>
          <a:p>
            <a:r>
              <a:rPr lang="en-CA" altLang="en-US" noProof="0" dirty="0" smtClean="0"/>
              <a:t>THE ADDITION PRINCIPLE (AP)</a:t>
            </a:r>
          </a:p>
        </p:txBody>
      </p:sp>
      <p:graphicFrame>
        <p:nvGraphicFramePr>
          <p:cNvPr id="15364" name="Object 7"/>
          <p:cNvGraphicFramePr>
            <a:graphicFrameLocks noChangeAspect="1"/>
          </p:cNvGraphicFramePr>
          <p:nvPr/>
        </p:nvGraphicFramePr>
        <p:xfrm>
          <a:off x="1236663" y="2614613"/>
          <a:ext cx="1519237" cy="747712"/>
        </p:xfrm>
        <a:graphic>
          <a:graphicData uri="http://schemas.openxmlformats.org/presentationml/2006/ole">
            <mc:AlternateContent xmlns:mc="http://schemas.openxmlformats.org/markup-compatibility/2006">
              <mc:Choice xmlns:v="urn:schemas-microsoft-com:vml" Requires="v">
                <p:oleObj spid="_x0000_s15393" name="Document" r:id="rId3" imgW="1007893" imgH="500757" progId="Word.Document.12">
                  <p:embed/>
                </p:oleObj>
              </mc:Choice>
              <mc:Fallback>
                <p:oleObj name="Document" r:id="rId3" imgW="1007893" imgH="500757" progId="Word.Document.12">
                  <p:embed/>
                  <p:pic>
                    <p:nvPicPr>
                      <p:cNvPr id="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36663" y="2614613"/>
                        <a:ext cx="1519237" cy="747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5365" name="Object 9"/>
          <p:cNvGraphicFramePr>
            <a:graphicFrameLocks noChangeAspect="1"/>
          </p:cNvGraphicFramePr>
          <p:nvPr/>
        </p:nvGraphicFramePr>
        <p:xfrm>
          <a:off x="1223963" y="2911475"/>
          <a:ext cx="1558925" cy="476250"/>
        </p:xfrm>
        <a:graphic>
          <a:graphicData uri="http://schemas.openxmlformats.org/presentationml/2006/ole">
            <mc:AlternateContent xmlns:mc="http://schemas.openxmlformats.org/markup-compatibility/2006">
              <mc:Choice xmlns:v="urn:schemas-microsoft-com:vml" Requires="v">
                <p:oleObj spid="_x0000_s15394" name="Document" r:id="rId5" imgW="1033441" imgH="317615" progId="Word.Document.12">
                  <p:embed/>
                </p:oleObj>
              </mc:Choice>
              <mc:Fallback>
                <p:oleObj name="Document" r:id="rId5" imgW="1033441" imgH="317615" progId="Word.Document.12">
                  <p:embed/>
                  <p:pic>
                    <p:nvPicPr>
                      <p:cNvPr id="0" name="Object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23963" y="2911475"/>
                        <a:ext cx="1558925"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5366" name="Object 12"/>
          <p:cNvGraphicFramePr>
            <a:graphicFrameLocks noChangeAspect="1"/>
          </p:cNvGraphicFramePr>
          <p:nvPr/>
        </p:nvGraphicFramePr>
        <p:xfrm>
          <a:off x="760413" y="3748088"/>
          <a:ext cx="5537200" cy="758825"/>
        </p:xfrm>
        <a:graphic>
          <a:graphicData uri="http://schemas.openxmlformats.org/presentationml/2006/ole">
            <mc:AlternateContent xmlns:mc="http://schemas.openxmlformats.org/markup-compatibility/2006">
              <mc:Choice xmlns:v="urn:schemas-microsoft-com:vml" Requires="v">
                <p:oleObj spid="_x0000_s15395" name="Document" r:id="rId7" imgW="3690091" imgH="508688" progId="Word.Document.12">
                  <p:embed/>
                </p:oleObj>
              </mc:Choice>
              <mc:Fallback>
                <p:oleObj name="Document" r:id="rId7" imgW="3690091" imgH="508688" progId="Word.Document.12">
                  <p:embed/>
                  <p:pic>
                    <p:nvPicPr>
                      <p:cNvPr id="0" name="Object 1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60413" y="3748088"/>
                        <a:ext cx="5537200" cy="758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5367" name="Object 13"/>
          <p:cNvGraphicFramePr>
            <a:graphicFrameLocks noChangeAspect="1"/>
          </p:cNvGraphicFramePr>
          <p:nvPr/>
        </p:nvGraphicFramePr>
        <p:xfrm>
          <a:off x="979488" y="4418013"/>
          <a:ext cx="5022850" cy="758825"/>
        </p:xfrm>
        <a:graphic>
          <a:graphicData uri="http://schemas.openxmlformats.org/presentationml/2006/ole">
            <mc:AlternateContent xmlns:mc="http://schemas.openxmlformats.org/markup-compatibility/2006">
              <mc:Choice xmlns:v="urn:schemas-microsoft-com:vml" Requires="v">
                <p:oleObj spid="_x0000_s15396" name="Document" r:id="rId9" imgW="3350048" imgH="508688" progId="Word.Document.12">
                  <p:embed/>
                </p:oleObj>
              </mc:Choice>
              <mc:Fallback>
                <p:oleObj name="Document" r:id="rId9" imgW="3350048" imgH="508688" progId="Word.Document.12">
                  <p:embed/>
                  <p:pic>
                    <p:nvPicPr>
                      <p:cNvPr id="0" name="Object 1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79488" y="4418013"/>
                        <a:ext cx="5022850" cy="758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8"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ontent Placeholder 1"/>
          <p:cNvSpPr>
            <a:spLocks noGrp="1"/>
          </p:cNvSpPr>
          <p:nvPr>
            <p:ph idx="1"/>
          </p:nvPr>
        </p:nvSpPr>
        <p:spPr/>
        <p:txBody>
          <a:bodyPr/>
          <a:lstStyle/>
          <a:p>
            <a:pPr marL="0" indent="0">
              <a:buFontTx/>
              <a:buChar char="•"/>
            </a:pPr>
            <a:r>
              <a:rPr lang="en-CA" altLang="en-US" sz="1600" noProof="0" dirty="0" smtClean="0"/>
              <a:t> The Multiplication Principle (MP) is the 2</a:t>
            </a:r>
            <a:r>
              <a:rPr lang="en-CA" altLang="en-US" sz="1600" baseline="30000" noProof="0" dirty="0" smtClean="0"/>
              <a:t>nd</a:t>
            </a:r>
            <a:r>
              <a:rPr lang="en-CA" altLang="en-US" sz="1600" noProof="0" dirty="0" smtClean="0"/>
              <a:t> fundamental counting principle.</a:t>
            </a:r>
          </a:p>
          <a:p>
            <a:pPr marL="0" indent="0">
              <a:buFontTx/>
              <a:buChar char="•"/>
            </a:pPr>
            <a:endParaRPr lang="en-CA" altLang="en-US" sz="1600" noProof="0" dirty="0" smtClean="0"/>
          </a:p>
          <a:p>
            <a:pPr marL="0" indent="0">
              <a:buFontTx/>
              <a:buChar char="•"/>
            </a:pPr>
            <a:r>
              <a:rPr lang="en-CA" altLang="en-US" sz="1600" noProof="0" dirty="0" smtClean="0"/>
              <a:t> Stated simply: If we have </a:t>
            </a:r>
            <a:r>
              <a:rPr lang="en-CA" altLang="en-US" sz="1600" i="1" noProof="0" dirty="0" smtClean="0"/>
              <a:t>m</a:t>
            </a:r>
            <a:r>
              <a:rPr lang="en-CA" altLang="en-US" sz="1600" noProof="0" dirty="0" smtClean="0"/>
              <a:t> ways of doing something and </a:t>
            </a:r>
            <a:r>
              <a:rPr lang="en-CA" altLang="en-US" sz="1600" i="1" noProof="0" dirty="0" smtClean="0"/>
              <a:t>n</a:t>
            </a:r>
            <a:r>
              <a:rPr lang="en-CA" altLang="en-US" sz="1600" noProof="0" dirty="0" smtClean="0"/>
              <a:t> ways of doing something else, we can do both things in </a:t>
            </a:r>
            <a:r>
              <a:rPr lang="en-CA" altLang="en-US" sz="1600" i="1" noProof="0" dirty="0" err="1" smtClean="0"/>
              <a:t>m·n</a:t>
            </a:r>
            <a:r>
              <a:rPr lang="en-CA" altLang="en-US" sz="1600" noProof="0" dirty="0" smtClean="0"/>
              <a:t> ways, provided that they are independent of each other.</a:t>
            </a:r>
          </a:p>
          <a:p>
            <a:pPr marL="0" indent="0">
              <a:buFontTx/>
              <a:buChar char="•"/>
            </a:pPr>
            <a:endParaRPr lang="en-CA" altLang="en-US" sz="1600" noProof="0" dirty="0" smtClean="0"/>
          </a:p>
          <a:p>
            <a:pPr marL="0" indent="0">
              <a:buFontTx/>
              <a:buChar char="•"/>
            </a:pPr>
            <a:r>
              <a:rPr lang="en-CA" altLang="en-US" sz="1600" noProof="0" dirty="0" smtClean="0"/>
              <a:t> In general: If an event </a:t>
            </a:r>
            <a:r>
              <a:rPr lang="en-CA" altLang="en-US" sz="1600" i="1" noProof="0" dirty="0" smtClean="0"/>
              <a:t>E</a:t>
            </a:r>
            <a:r>
              <a:rPr lang="en-CA" altLang="en-US" sz="1600" noProof="0" dirty="0" smtClean="0"/>
              <a:t> is composed of </a:t>
            </a:r>
            <a:r>
              <a:rPr lang="en-CA" altLang="en-US" sz="1600" i="1" noProof="0" dirty="0" smtClean="0"/>
              <a:t>r</a:t>
            </a:r>
            <a:r>
              <a:rPr lang="en-CA" altLang="en-US" sz="1600" noProof="0" dirty="0" smtClean="0"/>
              <a:t> independent events </a:t>
            </a:r>
            <a:r>
              <a:rPr lang="en-CA" altLang="en-US" sz="1600" i="1" noProof="0" dirty="0" smtClean="0"/>
              <a:t>E</a:t>
            </a:r>
            <a:r>
              <a:rPr lang="en-CA" altLang="en-US" sz="1600" baseline="-25000" noProof="0" dirty="0" smtClean="0"/>
              <a:t>1</a:t>
            </a:r>
            <a:r>
              <a:rPr lang="en-CA" altLang="en-US" sz="1600" noProof="0" dirty="0" smtClean="0"/>
              <a:t>, </a:t>
            </a:r>
            <a:r>
              <a:rPr lang="en-CA" altLang="en-US" sz="1600" i="1" noProof="0" dirty="0" smtClean="0"/>
              <a:t>E</a:t>
            </a:r>
            <a:r>
              <a:rPr lang="en-CA" altLang="en-US" sz="1600" baseline="-25000" noProof="0" dirty="0" smtClean="0"/>
              <a:t>2</a:t>
            </a:r>
            <a:r>
              <a:rPr lang="en-CA" altLang="en-US" sz="1600" noProof="0" dirty="0" smtClean="0"/>
              <a:t>, …, </a:t>
            </a:r>
            <a:r>
              <a:rPr lang="en-CA" altLang="en-US" sz="1600" i="1" noProof="0" dirty="0" err="1" smtClean="0"/>
              <a:t>E</a:t>
            </a:r>
            <a:r>
              <a:rPr lang="en-CA" altLang="en-US" sz="1600" baseline="-25000" noProof="0" dirty="0" err="1" smtClean="0"/>
              <a:t>r</a:t>
            </a:r>
            <a:r>
              <a:rPr lang="en-CA" altLang="en-US" sz="1600" noProof="0" dirty="0" smtClean="0"/>
              <a:t>, such that </a:t>
            </a:r>
            <a:r>
              <a:rPr lang="en-CA" altLang="en-US" sz="1600" i="1" noProof="0" dirty="0" smtClean="0"/>
              <a:t>E</a:t>
            </a:r>
            <a:r>
              <a:rPr lang="en-CA" altLang="en-US" sz="1600" i="1" baseline="-25000" noProof="0" dirty="0" smtClean="0"/>
              <a:t>1</a:t>
            </a:r>
            <a:r>
              <a:rPr lang="en-CA" altLang="en-US" sz="1600" noProof="0" dirty="0" smtClean="0"/>
              <a:t> can occur in </a:t>
            </a:r>
            <a:r>
              <a:rPr lang="en-CA" altLang="en-US" sz="1600" i="1" noProof="0" dirty="0" smtClean="0"/>
              <a:t>n</a:t>
            </a:r>
            <a:r>
              <a:rPr lang="en-CA" altLang="en-US" sz="1600" i="1" baseline="-25000" noProof="0" dirty="0" smtClean="0"/>
              <a:t>1</a:t>
            </a:r>
            <a:r>
              <a:rPr lang="en-CA" altLang="en-US" sz="1600" noProof="0" dirty="0" smtClean="0"/>
              <a:t> ways, </a:t>
            </a:r>
            <a:r>
              <a:rPr lang="en-CA" altLang="en-US" sz="1600" i="1" noProof="0" dirty="0" smtClean="0"/>
              <a:t>E</a:t>
            </a:r>
            <a:r>
              <a:rPr lang="en-CA" altLang="en-US" sz="1600" i="1" baseline="-25000" noProof="0" dirty="0" smtClean="0"/>
              <a:t>2</a:t>
            </a:r>
            <a:r>
              <a:rPr lang="en-CA" altLang="en-US" sz="1600" noProof="0" dirty="0" smtClean="0"/>
              <a:t> can occur in </a:t>
            </a:r>
            <a:r>
              <a:rPr lang="en-CA" altLang="en-US" sz="1600" i="1" noProof="0" dirty="0" smtClean="0"/>
              <a:t>n</a:t>
            </a:r>
            <a:r>
              <a:rPr lang="en-CA" altLang="en-US" sz="1600" i="1" baseline="-25000" noProof="0" dirty="0" smtClean="0"/>
              <a:t>2</a:t>
            </a:r>
            <a:r>
              <a:rPr lang="en-CA" altLang="en-US" sz="1600" noProof="0" dirty="0" smtClean="0"/>
              <a:t> ways, etc. then the total number of ways for event E to occur is given by:</a:t>
            </a:r>
          </a:p>
          <a:p>
            <a:pPr marL="0" indent="0">
              <a:buFontTx/>
              <a:buChar char="•"/>
            </a:pPr>
            <a:endParaRPr lang="en-CA" altLang="en-US" sz="1600" noProof="0" dirty="0" smtClean="0"/>
          </a:p>
          <a:p>
            <a:pPr marL="0" indent="0">
              <a:buFontTx/>
              <a:buChar char="•"/>
            </a:pPr>
            <a:endParaRPr lang="en-CA" altLang="en-US" sz="1600" noProof="0" dirty="0" smtClean="0"/>
          </a:p>
          <a:p>
            <a:pPr marL="0" indent="0" algn="ctr" eaLnBrk="1" hangingPunct="1"/>
            <a:endParaRPr lang="en-CA" altLang="en-US" sz="1600" noProof="0" dirty="0" smtClean="0"/>
          </a:p>
          <a:p>
            <a:pPr marL="0" indent="0" eaLnBrk="1" hangingPunct="1"/>
            <a:endParaRPr lang="en-CA" altLang="en-US" sz="1600" noProof="0" dirty="0" smtClean="0"/>
          </a:p>
          <a:p>
            <a:pPr marL="0" indent="0" algn="ctr" eaLnBrk="1" hangingPunct="1"/>
            <a:r>
              <a:rPr lang="en-CA" altLang="en-US" sz="1600" noProof="0" dirty="0" smtClean="0"/>
              <a:t> </a:t>
            </a:r>
            <a:r>
              <a:rPr lang="en-CA" altLang="en-US" sz="1600" i="1" noProof="0" dirty="0" smtClean="0">
                <a:solidFill>
                  <a:srgbClr val="7030A0"/>
                </a:solidFill>
              </a:rPr>
              <a:t>For example: this evening (E), you plan on going for dinner (E</a:t>
            </a:r>
            <a:r>
              <a:rPr lang="en-CA" altLang="en-US" sz="1600" i="1" baseline="-25000" noProof="0" dirty="0" smtClean="0">
                <a:solidFill>
                  <a:srgbClr val="7030A0"/>
                </a:solidFill>
              </a:rPr>
              <a:t>1</a:t>
            </a:r>
            <a:r>
              <a:rPr lang="en-CA" altLang="en-US" sz="1600" i="1" noProof="0" dirty="0" smtClean="0">
                <a:solidFill>
                  <a:srgbClr val="7030A0"/>
                </a:solidFill>
              </a:rPr>
              <a:t>) </a:t>
            </a:r>
            <a:r>
              <a:rPr lang="en-CA" altLang="en-US" sz="1600" i="1" u="sng" noProof="0" dirty="0" smtClean="0">
                <a:solidFill>
                  <a:srgbClr val="7030A0"/>
                </a:solidFill>
              </a:rPr>
              <a:t>followed</a:t>
            </a:r>
            <a:r>
              <a:rPr lang="en-CA" altLang="en-US" sz="1600" i="1" noProof="0" dirty="0" smtClean="0">
                <a:solidFill>
                  <a:srgbClr val="7030A0"/>
                </a:solidFill>
              </a:rPr>
              <a:t> by a movie (E</a:t>
            </a:r>
            <a:r>
              <a:rPr lang="en-CA" altLang="en-US" sz="1600" i="1" baseline="-25000" noProof="0" dirty="0" smtClean="0">
                <a:solidFill>
                  <a:srgbClr val="7030A0"/>
                </a:solidFill>
              </a:rPr>
              <a:t>2</a:t>
            </a:r>
            <a:r>
              <a:rPr lang="en-CA" altLang="en-US" sz="1600" i="1" noProof="0" dirty="0" smtClean="0">
                <a:solidFill>
                  <a:srgbClr val="7030A0"/>
                </a:solidFill>
              </a:rPr>
              <a:t>). There are 3 restaurants to pick from, hence n</a:t>
            </a:r>
            <a:r>
              <a:rPr lang="en-CA" altLang="en-US" sz="1600" i="1" baseline="-25000" noProof="0" dirty="0" smtClean="0">
                <a:solidFill>
                  <a:srgbClr val="7030A0"/>
                </a:solidFill>
              </a:rPr>
              <a:t>1</a:t>
            </a:r>
            <a:r>
              <a:rPr lang="en-CA" altLang="en-US" sz="1600" i="1" noProof="0" dirty="0" smtClean="0">
                <a:solidFill>
                  <a:srgbClr val="7030A0"/>
                </a:solidFill>
              </a:rPr>
              <a:t> = 3 for E</a:t>
            </a:r>
            <a:r>
              <a:rPr lang="en-CA" altLang="en-US" sz="1600" i="1" baseline="-25000" noProof="0" dirty="0" smtClean="0">
                <a:solidFill>
                  <a:srgbClr val="7030A0"/>
                </a:solidFill>
              </a:rPr>
              <a:t>1</a:t>
            </a:r>
            <a:r>
              <a:rPr lang="en-CA" altLang="en-US" sz="1600" i="1" noProof="0" dirty="0" smtClean="0">
                <a:solidFill>
                  <a:srgbClr val="7030A0"/>
                </a:solidFill>
              </a:rPr>
              <a:t>. There are 5 different movies currently playing, hence n</a:t>
            </a:r>
            <a:r>
              <a:rPr lang="en-CA" altLang="en-US" sz="1600" i="1" baseline="-25000" noProof="0" dirty="0" smtClean="0">
                <a:solidFill>
                  <a:srgbClr val="7030A0"/>
                </a:solidFill>
              </a:rPr>
              <a:t>2</a:t>
            </a:r>
            <a:r>
              <a:rPr lang="en-CA" altLang="en-US" sz="1600" i="1" noProof="0" dirty="0" smtClean="0">
                <a:solidFill>
                  <a:srgbClr val="7030A0"/>
                </a:solidFill>
              </a:rPr>
              <a:t> = 5 for E</a:t>
            </a:r>
            <a:r>
              <a:rPr lang="en-CA" altLang="en-US" sz="1600" i="1" baseline="-25000" noProof="0" dirty="0" smtClean="0">
                <a:solidFill>
                  <a:srgbClr val="7030A0"/>
                </a:solidFill>
              </a:rPr>
              <a:t>2</a:t>
            </a:r>
            <a:r>
              <a:rPr lang="en-CA" altLang="en-US" sz="1600" i="1" noProof="0" dirty="0" smtClean="0">
                <a:solidFill>
                  <a:srgbClr val="7030A0"/>
                </a:solidFill>
              </a:rPr>
              <a:t>. Therefore, the number of possible ways for your evening E to proceed is given by n</a:t>
            </a:r>
            <a:r>
              <a:rPr lang="en-CA" altLang="en-US" sz="1600" i="1" baseline="-25000" noProof="0" dirty="0" smtClean="0">
                <a:solidFill>
                  <a:srgbClr val="7030A0"/>
                </a:solidFill>
              </a:rPr>
              <a:t>1</a:t>
            </a:r>
            <a:r>
              <a:rPr lang="en-CA" altLang="en-US" sz="1600" i="1" noProof="0" dirty="0" smtClean="0">
                <a:solidFill>
                  <a:srgbClr val="7030A0"/>
                </a:solidFill>
              </a:rPr>
              <a:t> · n</a:t>
            </a:r>
            <a:r>
              <a:rPr lang="en-CA" altLang="en-US" sz="1600" i="1" baseline="-25000" noProof="0" dirty="0" smtClean="0">
                <a:solidFill>
                  <a:srgbClr val="7030A0"/>
                </a:solidFill>
              </a:rPr>
              <a:t>2</a:t>
            </a:r>
            <a:r>
              <a:rPr lang="en-CA" altLang="en-US" sz="1600" i="1" noProof="0" dirty="0" smtClean="0">
                <a:solidFill>
                  <a:srgbClr val="7030A0"/>
                </a:solidFill>
              </a:rPr>
              <a:t> = 3 · 5 = 15.</a:t>
            </a:r>
          </a:p>
        </p:txBody>
      </p:sp>
      <p:sp>
        <p:nvSpPr>
          <p:cNvPr id="16387" name="Title 2"/>
          <p:cNvSpPr>
            <a:spLocks noGrp="1"/>
          </p:cNvSpPr>
          <p:nvPr>
            <p:ph type="title"/>
          </p:nvPr>
        </p:nvSpPr>
        <p:spPr/>
        <p:txBody>
          <a:bodyPr/>
          <a:lstStyle/>
          <a:p>
            <a:r>
              <a:rPr lang="en-CA" altLang="en-US" noProof="0" dirty="0" smtClean="0"/>
              <a:t>THE MULTIPLICATION PRINCIPLE (MP)</a:t>
            </a:r>
          </a:p>
        </p:txBody>
      </p:sp>
      <p:sp>
        <p:nvSpPr>
          <p:cNvPr id="5"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graphicFrame>
        <p:nvGraphicFramePr>
          <p:cNvPr id="16389" name="Object 1"/>
          <p:cNvGraphicFramePr>
            <a:graphicFrameLocks noChangeAspect="1"/>
          </p:cNvGraphicFramePr>
          <p:nvPr/>
        </p:nvGraphicFramePr>
        <p:xfrm>
          <a:off x="2897188" y="4154488"/>
          <a:ext cx="3309937" cy="927100"/>
        </p:xfrm>
        <a:graphic>
          <a:graphicData uri="http://schemas.openxmlformats.org/presentationml/2006/ole">
            <mc:AlternateContent xmlns:mc="http://schemas.openxmlformats.org/markup-compatibility/2006">
              <mc:Choice xmlns:v="urn:schemas-microsoft-com:vml" Requires="v">
                <p:oleObj spid="_x0000_s16396" name="Document" r:id="rId3" imgW="2188506" imgH="613598" progId="Word.Document.12">
                  <p:embed/>
                </p:oleObj>
              </mc:Choice>
              <mc:Fallback>
                <p:oleObj name="Document" r:id="rId3" imgW="2188506" imgH="613598" progId="Word.Document.12">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97188" y="4154488"/>
                        <a:ext cx="3309937" cy="927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ontent Placeholder 1"/>
          <p:cNvSpPr>
            <a:spLocks noGrp="1"/>
          </p:cNvSpPr>
          <p:nvPr>
            <p:ph idx="1"/>
          </p:nvPr>
        </p:nvSpPr>
        <p:spPr/>
        <p:txBody>
          <a:bodyPr/>
          <a:lstStyle/>
          <a:p>
            <a:pPr marL="0" indent="0">
              <a:spcAft>
                <a:spcPts val="1200"/>
              </a:spcAft>
              <a:buFontTx/>
              <a:buChar char="•"/>
            </a:pPr>
            <a:r>
              <a:rPr lang="en-CA" altLang="en-US" sz="1600" noProof="0" dirty="0" smtClean="0"/>
              <a:t>  More formally, (MP) can also be described using set theory:</a:t>
            </a:r>
          </a:p>
          <a:p>
            <a:pPr marL="0" indent="0"/>
            <a:r>
              <a:rPr lang="en-CA" altLang="en-US" sz="1600" noProof="0" dirty="0" smtClean="0"/>
              <a:t>Let </a:t>
            </a:r>
          </a:p>
          <a:p>
            <a:pPr marL="0" indent="0"/>
            <a:endParaRPr lang="en-CA" altLang="en-US" sz="1600" noProof="0" dirty="0" smtClean="0"/>
          </a:p>
          <a:p>
            <a:pPr marL="0" indent="0"/>
            <a:endParaRPr lang="en-CA" altLang="en-US" sz="1600" noProof="0" dirty="0" smtClean="0"/>
          </a:p>
          <a:p>
            <a:pPr marL="0" indent="0"/>
            <a:endParaRPr lang="en-CA" altLang="en-US" sz="1600" noProof="0" dirty="0" smtClean="0"/>
          </a:p>
          <a:p>
            <a:pPr marL="0" indent="0"/>
            <a:r>
              <a:rPr lang="en-CA" altLang="en-US" sz="1600" noProof="0" dirty="0" smtClean="0"/>
              <a:t>denote the cartesian product of finite sets </a:t>
            </a:r>
            <a:r>
              <a:rPr lang="en-CA" altLang="en-US" sz="1600" i="1" noProof="0" dirty="0" smtClean="0"/>
              <a:t>A</a:t>
            </a:r>
            <a:r>
              <a:rPr lang="en-CA" altLang="en-US" sz="1600" baseline="-25000" noProof="0" dirty="0" smtClean="0"/>
              <a:t>1</a:t>
            </a:r>
            <a:r>
              <a:rPr lang="en-CA" altLang="en-US" sz="1600" noProof="0" dirty="0" smtClean="0"/>
              <a:t>, </a:t>
            </a:r>
            <a:r>
              <a:rPr lang="en-CA" altLang="en-US" sz="1600" i="1" noProof="0" dirty="0" smtClean="0"/>
              <a:t>A</a:t>
            </a:r>
            <a:r>
              <a:rPr lang="en-CA" altLang="en-US" sz="1600" baseline="-25000" noProof="0" dirty="0" smtClean="0"/>
              <a:t>2</a:t>
            </a:r>
            <a:r>
              <a:rPr lang="en-CA" altLang="en-US" sz="1600" noProof="0" dirty="0" smtClean="0"/>
              <a:t>, …, </a:t>
            </a:r>
            <a:r>
              <a:rPr lang="en-CA" altLang="en-US" sz="1600" i="1" noProof="0" dirty="0" smtClean="0"/>
              <a:t>A</a:t>
            </a:r>
            <a:r>
              <a:rPr lang="en-CA" altLang="en-US" sz="1600" baseline="-25000" noProof="0" dirty="0" smtClean="0"/>
              <a:t>r</a:t>
            </a:r>
            <a:r>
              <a:rPr lang="en-CA" altLang="en-US" sz="1600" noProof="0" dirty="0" smtClean="0"/>
              <a:t>. Then</a:t>
            </a:r>
          </a:p>
          <a:p>
            <a:pPr marL="0" indent="0"/>
            <a:endParaRPr lang="en-CA" altLang="en-US" sz="1600" noProof="0" dirty="0" smtClean="0"/>
          </a:p>
        </p:txBody>
      </p:sp>
      <p:sp>
        <p:nvSpPr>
          <p:cNvPr id="17411" name="Title 2"/>
          <p:cNvSpPr>
            <a:spLocks noGrp="1"/>
          </p:cNvSpPr>
          <p:nvPr>
            <p:ph type="title"/>
          </p:nvPr>
        </p:nvSpPr>
        <p:spPr/>
        <p:txBody>
          <a:bodyPr/>
          <a:lstStyle/>
          <a:p>
            <a:r>
              <a:rPr lang="en-CA" altLang="en-US" noProof="0" dirty="0" smtClean="0"/>
              <a:t>THE MULTIPLICATION PRINCIPLE (MP)</a:t>
            </a:r>
          </a:p>
        </p:txBody>
      </p:sp>
      <p:sp>
        <p:nvSpPr>
          <p:cNvPr id="5"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graphicFrame>
        <p:nvGraphicFramePr>
          <p:cNvPr id="17413" name="Object 2"/>
          <p:cNvGraphicFramePr>
            <a:graphicFrameLocks noChangeAspect="1"/>
          </p:cNvGraphicFramePr>
          <p:nvPr/>
        </p:nvGraphicFramePr>
        <p:xfrm>
          <a:off x="1038225" y="2238375"/>
          <a:ext cx="7172325" cy="914400"/>
        </p:xfrm>
        <a:graphic>
          <a:graphicData uri="http://schemas.openxmlformats.org/presentationml/2006/ole">
            <mc:AlternateContent xmlns:mc="http://schemas.openxmlformats.org/markup-compatibility/2006">
              <mc:Choice xmlns:v="urn:schemas-microsoft-com:vml" Requires="v">
                <p:oleObj spid="_x0000_s17428" name="Document" r:id="rId3" imgW="4782545" imgH="613598" progId="Word.Document.12">
                  <p:embed/>
                </p:oleObj>
              </mc:Choice>
              <mc:Fallback>
                <p:oleObj name="Document" r:id="rId3" imgW="4782545" imgH="613598" progId="Word.Document.12">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38225" y="2238375"/>
                        <a:ext cx="7172325"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7414" name="Object 3"/>
          <p:cNvGraphicFramePr>
            <a:graphicFrameLocks noChangeAspect="1"/>
          </p:cNvGraphicFramePr>
          <p:nvPr/>
        </p:nvGraphicFramePr>
        <p:xfrm>
          <a:off x="2590800" y="3556000"/>
          <a:ext cx="4051300" cy="1917700"/>
        </p:xfrm>
        <a:graphic>
          <a:graphicData uri="http://schemas.openxmlformats.org/presentationml/2006/ole">
            <mc:AlternateContent xmlns:mc="http://schemas.openxmlformats.org/markup-compatibility/2006">
              <mc:Choice xmlns:v="urn:schemas-microsoft-com:vml" Requires="v">
                <p:oleObj spid="_x0000_s17429" name="Document" r:id="rId5" imgW="2705587" imgH="1285601" progId="Word.Document.12">
                  <p:embed/>
                </p:oleObj>
              </mc:Choice>
              <mc:Fallback>
                <p:oleObj name="Document" r:id="rId5" imgW="2705587" imgH="1285601" progId="Word.Document.12">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90800" y="3556000"/>
                        <a:ext cx="4051300" cy="191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TextBox 6"/>
          <p:cNvSpPr txBox="1"/>
          <p:nvPr/>
        </p:nvSpPr>
        <p:spPr>
          <a:xfrm>
            <a:off x="5210175" y="4716463"/>
            <a:ext cx="2598738" cy="339725"/>
          </a:xfrm>
          <a:prstGeom prst="rect">
            <a:avLst/>
          </a:prstGeom>
          <a:noFill/>
        </p:spPr>
        <p:txBody>
          <a:bodyPr>
            <a:spAutoFit/>
          </a:bodyPr>
          <a:lstStyle/>
          <a:p>
            <a:pPr>
              <a:defRPr/>
            </a:pPr>
            <a:r>
              <a:rPr lang="en-US" sz="1600" b="1" dirty="0">
                <a:latin typeface="+mn-lt"/>
              </a:rPr>
              <a:t>[1]</a:t>
            </a:r>
            <a:endParaRPr lang="en-CA" sz="1600" b="1" dirty="0">
              <a:latin typeface="+mn-l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ontent Placeholder 1"/>
          <p:cNvSpPr>
            <a:spLocks noGrp="1"/>
          </p:cNvSpPr>
          <p:nvPr>
            <p:ph idx="1"/>
          </p:nvPr>
        </p:nvSpPr>
        <p:spPr/>
        <p:txBody>
          <a:bodyPr/>
          <a:lstStyle/>
          <a:p>
            <a:pPr marL="0" indent="0">
              <a:spcAft>
                <a:spcPts val="1200"/>
              </a:spcAft>
              <a:buFontTx/>
              <a:buChar char="•"/>
            </a:pPr>
            <a:r>
              <a:rPr lang="en-CA" altLang="en-US" sz="1600" noProof="0" dirty="0" smtClean="0"/>
              <a:t> To help visualize the previous</a:t>
            </a:r>
            <a:br>
              <a:rPr lang="en-CA" altLang="en-US" sz="1600" noProof="0" dirty="0" smtClean="0"/>
            </a:br>
            <a:r>
              <a:rPr lang="en-CA" altLang="en-US" sz="1600" noProof="0" dirty="0" smtClean="0"/>
              <a:t>definition, consider the following:</a:t>
            </a:r>
            <a:br>
              <a:rPr lang="en-CA" altLang="en-US" sz="1600" noProof="0" dirty="0" smtClean="0"/>
            </a:br>
            <a:r>
              <a:rPr lang="en-CA" altLang="en-US" sz="1600" noProof="0" dirty="0" smtClean="0"/>
              <a:t>two dice </a:t>
            </a:r>
            <a:r>
              <a:rPr lang="en-CA" altLang="en-US" sz="1600" i="1" noProof="0" dirty="0" smtClean="0"/>
              <a:t>D</a:t>
            </a:r>
            <a:r>
              <a:rPr lang="en-CA" altLang="en-US" sz="1600" baseline="-25000" noProof="0" dirty="0" smtClean="0"/>
              <a:t>1</a:t>
            </a:r>
            <a:r>
              <a:rPr lang="en-CA" altLang="en-US" sz="1600" noProof="0" dirty="0" smtClean="0"/>
              <a:t> and </a:t>
            </a:r>
            <a:r>
              <a:rPr lang="en-CA" altLang="en-US" sz="1600" i="1" noProof="0" dirty="0" smtClean="0"/>
              <a:t>D</a:t>
            </a:r>
            <a:r>
              <a:rPr lang="en-CA" altLang="en-US" sz="1600" baseline="-25000" noProof="0" dirty="0" smtClean="0"/>
              <a:t>2</a:t>
            </a:r>
            <a:r>
              <a:rPr lang="en-CA" altLang="en-US" sz="1600" noProof="0" dirty="0" smtClean="0"/>
              <a:t> are rolled; how</a:t>
            </a:r>
            <a:br>
              <a:rPr lang="en-CA" altLang="en-US" sz="1600" noProof="0" dirty="0" smtClean="0"/>
            </a:br>
            <a:r>
              <a:rPr lang="en-CA" altLang="en-US" sz="1600" noProof="0" dirty="0" smtClean="0"/>
              <a:t>many different rolls can we obtain?</a:t>
            </a:r>
          </a:p>
          <a:p>
            <a:pPr marL="0" indent="0">
              <a:spcAft>
                <a:spcPts val="1200"/>
              </a:spcAft>
              <a:buFontTx/>
              <a:buChar char="•"/>
            </a:pPr>
            <a:r>
              <a:rPr lang="en-CA" altLang="en-US" sz="1600" noProof="0" dirty="0" smtClean="0"/>
              <a:t> </a:t>
            </a:r>
            <a:r>
              <a:rPr lang="en-CA" altLang="en-US" sz="1600" i="1" noProof="0" dirty="0" smtClean="0"/>
              <a:t>D</a:t>
            </a:r>
            <a:r>
              <a:rPr lang="en-CA" altLang="en-US" sz="1600" baseline="-25000" noProof="0" dirty="0" smtClean="0"/>
              <a:t>1</a:t>
            </a:r>
            <a:r>
              <a:rPr lang="en-CA" altLang="en-US" sz="1600" noProof="0" dirty="0" smtClean="0"/>
              <a:t> = </a:t>
            </a:r>
            <a:r>
              <a:rPr lang="en-CA" altLang="en-US" sz="1600" i="1" noProof="0" dirty="0" smtClean="0"/>
              <a:t>D</a:t>
            </a:r>
            <a:r>
              <a:rPr lang="en-CA" altLang="en-US" sz="1600" baseline="-25000" noProof="0" dirty="0" smtClean="0"/>
              <a:t>2</a:t>
            </a:r>
            <a:r>
              <a:rPr lang="en-CA" altLang="en-US" sz="1600" noProof="0" dirty="0" smtClean="0"/>
              <a:t> = {1,2,3,4,5,6}, then</a:t>
            </a:r>
          </a:p>
          <a:p>
            <a:pPr marL="0" indent="0"/>
            <a:endParaRPr lang="en-CA" altLang="en-US" sz="1600" noProof="0" dirty="0" smtClean="0"/>
          </a:p>
          <a:p>
            <a:pPr marL="0" indent="0">
              <a:spcAft>
                <a:spcPts val="1200"/>
              </a:spcAft>
              <a:buFontTx/>
              <a:buChar char="•"/>
            </a:pPr>
            <a:r>
              <a:rPr lang="en-CA" altLang="en-US" sz="1600" noProof="0" dirty="0" smtClean="0"/>
              <a:t> Since it would be inefficient to list and</a:t>
            </a:r>
            <a:br>
              <a:rPr lang="en-CA" altLang="en-US" sz="1600" noProof="0" dirty="0" smtClean="0"/>
            </a:br>
            <a:r>
              <a:rPr lang="en-CA" altLang="en-US" sz="1600" noProof="0" dirty="0" smtClean="0"/>
              <a:t>count all ordered pairs that result from</a:t>
            </a:r>
            <a:br>
              <a:rPr lang="en-CA" altLang="en-US" sz="1600" noProof="0" dirty="0" smtClean="0"/>
            </a:br>
            <a:r>
              <a:rPr lang="en-CA" altLang="en-US" sz="1600" noProof="0" dirty="0" smtClean="0"/>
              <a:t>this cartesian product (as shown on</a:t>
            </a:r>
            <a:br>
              <a:rPr lang="en-CA" altLang="en-US" sz="1600" noProof="0" dirty="0" smtClean="0"/>
            </a:br>
            <a:r>
              <a:rPr lang="en-CA" altLang="en-US" sz="1600" noProof="0" dirty="0" smtClean="0"/>
              <a:t>the right), we can apply (MP):</a:t>
            </a:r>
          </a:p>
          <a:p>
            <a:pPr marL="0" indent="0">
              <a:buFontTx/>
              <a:buChar char="•"/>
            </a:pPr>
            <a:endParaRPr lang="en-CA" altLang="en-US" sz="1600" noProof="0" dirty="0" smtClean="0"/>
          </a:p>
          <a:p>
            <a:pPr marL="0" indent="0">
              <a:buFontTx/>
              <a:buChar char="•"/>
            </a:pPr>
            <a:r>
              <a:rPr lang="en-CA" altLang="en-US" sz="1600" noProof="0" dirty="0" smtClean="0"/>
              <a:t> The problem is just as easily solved</a:t>
            </a:r>
            <a:br>
              <a:rPr lang="en-CA" altLang="en-US" sz="1600" noProof="0" dirty="0" smtClean="0"/>
            </a:br>
            <a:r>
              <a:rPr lang="en-CA" altLang="en-US" sz="1600" noProof="0" dirty="0" smtClean="0"/>
              <a:t>if we were to roll three dice:</a:t>
            </a:r>
            <a:br>
              <a:rPr lang="en-CA" altLang="en-US" sz="1600" noProof="0" dirty="0" smtClean="0"/>
            </a:br>
            <a:endParaRPr lang="en-CA" altLang="en-US" sz="1600" noProof="0" dirty="0" smtClean="0"/>
          </a:p>
        </p:txBody>
      </p:sp>
      <p:sp>
        <p:nvSpPr>
          <p:cNvPr id="18435" name="Title 2"/>
          <p:cNvSpPr>
            <a:spLocks noGrp="1"/>
          </p:cNvSpPr>
          <p:nvPr>
            <p:ph type="title"/>
          </p:nvPr>
        </p:nvSpPr>
        <p:spPr/>
        <p:txBody>
          <a:bodyPr/>
          <a:lstStyle/>
          <a:p>
            <a:r>
              <a:rPr lang="en-CA" altLang="en-US" noProof="0" dirty="0" smtClean="0"/>
              <a:t>THE MULTIPLICATION PRINCIPLE (MP)</a:t>
            </a:r>
          </a:p>
        </p:txBody>
      </p:sp>
      <p:sp>
        <p:nvSpPr>
          <p:cNvPr id="5"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graphicFrame>
        <p:nvGraphicFramePr>
          <p:cNvPr id="18437" name="Object 3"/>
          <p:cNvGraphicFramePr>
            <a:graphicFrameLocks noChangeAspect="1"/>
          </p:cNvGraphicFramePr>
          <p:nvPr/>
        </p:nvGraphicFramePr>
        <p:xfrm>
          <a:off x="360363" y="2927350"/>
          <a:ext cx="4524375" cy="476250"/>
        </p:xfrm>
        <a:graphic>
          <a:graphicData uri="http://schemas.openxmlformats.org/presentationml/2006/ole">
            <mc:AlternateContent xmlns:mc="http://schemas.openxmlformats.org/markup-compatibility/2006">
              <mc:Choice xmlns:v="urn:schemas-microsoft-com:vml" Requires="v">
                <p:oleObj spid="_x0000_s18459" name="Document" r:id="rId3" imgW="3014684" imgH="317615" progId="Word.Document.12">
                  <p:embed/>
                </p:oleObj>
              </mc:Choice>
              <mc:Fallback>
                <p:oleObj name="Document" r:id="rId3" imgW="3014684" imgH="317615" progId="Word.Document.12">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0363" y="2927350"/>
                        <a:ext cx="4524375"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8438" name="Object 4"/>
          <p:cNvGraphicFramePr>
            <a:graphicFrameLocks noChangeAspect="1"/>
          </p:cNvGraphicFramePr>
          <p:nvPr/>
        </p:nvGraphicFramePr>
        <p:xfrm>
          <a:off x="363538" y="4438650"/>
          <a:ext cx="3914775" cy="476250"/>
        </p:xfrm>
        <a:graphic>
          <a:graphicData uri="http://schemas.openxmlformats.org/presentationml/2006/ole">
            <mc:AlternateContent xmlns:mc="http://schemas.openxmlformats.org/markup-compatibility/2006">
              <mc:Choice xmlns:v="urn:schemas-microsoft-com:vml" Requires="v">
                <p:oleObj spid="_x0000_s18460" name="Document" r:id="rId5" imgW="2608792" imgH="317615" progId="Word.Document.12">
                  <p:embed/>
                </p:oleObj>
              </mc:Choice>
              <mc:Fallback>
                <p:oleObj name="Document" r:id="rId5" imgW="2608792" imgH="317615" progId="Word.Document.12">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3538" y="4438650"/>
                        <a:ext cx="3914775"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8439" name="Object 6"/>
          <p:cNvGraphicFramePr>
            <a:graphicFrameLocks noChangeAspect="1"/>
          </p:cNvGraphicFramePr>
          <p:nvPr/>
        </p:nvGraphicFramePr>
        <p:xfrm>
          <a:off x="-2243138" y="5368925"/>
          <a:ext cx="8940801" cy="1041400"/>
        </p:xfrm>
        <a:graphic>
          <a:graphicData uri="http://schemas.openxmlformats.org/presentationml/2006/ole">
            <mc:AlternateContent xmlns:mc="http://schemas.openxmlformats.org/markup-compatibility/2006">
              <mc:Choice xmlns:v="urn:schemas-microsoft-com:vml" Requires="v">
                <p:oleObj spid="_x0000_s18461" name="Document" r:id="rId7" imgW="5940848" imgH="692912" progId="Word.Document.12">
                  <p:embed/>
                </p:oleObj>
              </mc:Choice>
              <mc:Fallback>
                <p:oleObj name="Document" r:id="rId7" imgW="5940848" imgH="692912" progId="Word.Document.12">
                  <p:embed/>
                  <p:pic>
                    <p:nvPicPr>
                      <p:cNvPr id="0"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43138" y="5368925"/>
                        <a:ext cx="8940801" cy="104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18440" name="Picture 7" descr="D:\SFU\Work &amp; Co-op\ENSC180 - Course development\Combinatorics\MP_example_two_dice.eps"/>
          <p:cNvPicPr>
            <a:picLocks noChangeAspect="1" noChangeArrowheads="1"/>
          </p:cNvPicPr>
          <p:nvPr/>
        </p:nvPicPr>
        <p:blipFill>
          <a:blip r:embed="rId9">
            <a:extLst>
              <a:ext uri="{28A0092B-C50C-407E-A947-70E740481C1C}">
                <a14:useLocalDpi xmlns:a14="http://schemas.microsoft.com/office/drawing/2010/main" val="0"/>
              </a:ext>
            </a:extLst>
          </a:blip>
          <a:srcRect l="4495"/>
          <a:stretch>
            <a:fillRect/>
          </a:stretch>
        </p:blipFill>
        <p:spPr bwMode="auto">
          <a:xfrm>
            <a:off x="4660900" y="1079500"/>
            <a:ext cx="3810000" cy="299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egnaposto contenuto 1"/>
          <p:cNvSpPr>
            <a:spLocks noGrp="1"/>
          </p:cNvSpPr>
          <p:nvPr>
            <p:ph idx="1"/>
          </p:nvPr>
        </p:nvSpPr>
        <p:spPr>
          <a:xfrm>
            <a:off x="195263" y="1447800"/>
            <a:ext cx="8618537" cy="4822825"/>
          </a:xfrm>
        </p:spPr>
        <p:txBody>
          <a:bodyPr/>
          <a:lstStyle/>
          <a:p>
            <a:r>
              <a:rPr lang="en-CA" altLang="en-US" noProof="0" dirty="0" smtClean="0"/>
              <a:t>Let us consider all students in this class</a:t>
            </a:r>
          </a:p>
          <a:p>
            <a:endParaRPr lang="en-CA" altLang="en-US" noProof="0" dirty="0" smtClean="0"/>
          </a:p>
          <a:p>
            <a:r>
              <a:rPr lang="en-CA" altLang="en-US" noProof="0" dirty="0" smtClean="0"/>
              <a:t>Set A = { Students : ENSC180 Students whose gender is ‘F’ }</a:t>
            </a:r>
          </a:p>
          <a:p>
            <a:r>
              <a:rPr lang="en-CA" altLang="en-US" noProof="0" dirty="0" smtClean="0"/>
              <a:t>Set B = { Students : ENSC180 Students whose gender is ‘M’ }</a:t>
            </a:r>
          </a:p>
          <a:p>
            <a:endParaRPr lang="en-CA" altLang="en-US" noProof="0" dirty="0" smtClean="0"/>
          </a:p>
          <a:p>
            <a:endParaRPr lang="en-CA" altLang="en-US" i="1" noProof="0" dirty="0" smtClean="0"/>
          </a:p>
          <a:p>
            <a:r>
              <a:rPr lang="en-CA" altLang="en-US" i="1" noProof="0" dirty="0" smtClean="0"/>
              <a:t>A</a:t>
            </a:r>
            <a:r>
              <a:rPr lang="en-CA" altLang="en-US" noProof="0" dirty="0" smtClean="0"/>
              <a:t> ∩ </a:t>
            </a:r>
            <a:r>
              <a:rPr lang="en-CA" altLang="en-US" i="1" noProof="0" dirty="0" smtClean="0"/>
              <a:t>B = </a:t>
            </a:r>
            <a:r>
              <a:rPr lang="en-CA" altLang="en-US" noProof="0" dirty="0" smtClean="0"/>
              <a:t>Ø, since there is no student that is both ‘M’ and ‘F’</a:t>
            </a:r>
          </a:p>
          <a:p>
            <a:endParaRPr lang="en-CA" altLang="en-US" i="1" noProof="0" dirty="0" smtClean="0"/>
          </a:p>
          <a:p>
            <a:r>
              <a:rPr lang="en-CA" altLang="en-US" i="1" noProof="0" dirty="0" smtClean="0"/>
              <a:t>A </a:t>
            </a:r>
            <a:r>
              <a:rPr lang="en-CA" altLang="en-US" noProof="0" dirty="0" smtClean="0"/>
              <a:t>X B = Possible Waltz Couples generated by ensc180 students </a:t>
            </a:r>
          </a:p>
          <a:p>
            <a:endParaRPr lang="en-CA" altLang="en-US" noProof="0" dirty="0" smtClean="0"/>
          </a:p>
          <a:p>
            <a:r>
              <a:rPr lang="en-CA" altLang="en-US" noProof="0" dirty="0" smtClean="0"/>
              <a:t>|</a:t>
            </a:r>
            <a:r>
              <a:rPr lang="en-CA" altLang="en-US" i="1" noProof="0" dirty="0" smtClean="0"/>
              <a:t>A</a:t>
            </a:r>
            <a:r>
              <a:rPr lang="en-CA" altLang="en-US" noProof="0" dirty="0" smtClean="0"/>
              <a:t> X</a:t>
            </a:r>
            <a:r>
              <a:rPr lang="en-CA" altLang="en-US" i="1" noProof="0" dirty="0" smtClean="0"/>
              <a:t>B </a:t>
            </a:r>
            <a:r>
              <a:rPr lang="en-CA" altLang="en-US" noProof="0" dirty="0" smtClean="0"/>
              <a:t>| = |</a:t>
            </a:r>
            <a:r>
              <a:rPr lang="en-CA" altLang="en-US" i="1" noProof="0" dirty="0" smtClean="0"/>
              <a:t>A</a:t>
            </a:r>
            <a:r>
              <a:rPr lang="en-CA" altLang="en-US" noProof="0" dirty="0" smtClean="0"/>
              <a:t>| * |</a:t>
            </a:r>
            <a:r>
              <a:rPr lang="en-CA" altLang="en-US" i="1" noProof="0" dirty="0" smtClean="0"/>
              <a:t>B</a:t>
            </a:r>
            <a:r>
              <a:rPr lang="en-CA" altLang="en-US" noProof="0" dirty="0" smtClean="0"/>
              <a:t>| = (#ensc180 male students)*(#ensc180 female students)</a:t>
            </a:r>
          </a:p>
        </p:txBody>
      </p:sp>
      <p:sp>
        <p:nvSpPr>
          <p:cNvPr id="19459" name="Titolo 2"/>
          <p:cNvSpPr>
            <a:spLocks noGrp="1"/>
          </p:cNvSpPr>
          <p:nvPr>
            <p:ph type="title"/>
          </p:nvPr>
        </p:nvSpPr>
        <p:spPr/>
        <p:txBody>
          <a:bodyPr/>
          <a:lstStyle/>
          <a:p>
            <a:r>
              <a:rPr lang="en-CA" altLang="en-US" noProof="0" dirty="0" smtClean="0"/>
              <a:t>Example:</a:t>
            </a:r>
          </a:p>
        </p:txBody>
      </p:sp>
      <p:sp>
        <p:nvSpPr>
          <p:cNvPr id="6"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ontent Placeholder 1"/>
          <p:cNvSpPr>
            <a:spLocks noGrp="1"/>
          </p:cNvSpPr>
          <p:nvPr>
            <p:ph idx="1"/>
          </p:nvPr>
        </p:nvSpPr>
        <p:spPr/>
        <p:txBody>
          <a:bodyPr/>
          <a:lstStyle/>
          <a:p>
            <a:pPr marL="0" indent="0">
              <a:spcAft>
                <a:spcPts val="1200"/>
              </a:spcAft>
            </a:pPr>
            <a:r>
              <a:rPr lang="en-CA" altLang="en-US" sz="1600" b="1" noProof="0" dirty="0" smtClean="0"/>
              <a:t>Example:</a:t>
            </a:r>
            <a:r>
              <a:rPr lang="en-CA" altLang="en-US" sz="1600" noProof="0" dirty="0" smtClean="0"/>
              <a:t> A car dealership has a large stock of 10 different cars, correspondingly priced at: $10,000, $20,000, …, $90,000, and $100,000. Alice is content with any car. Bob’s car must be more expensive than Alice’s. Charlie can only afford cars priced at $50,000 or lower. If all three of them </a:t>
            </a:r>
            <a:r>
              <a:rPr lang="en-CA" altLang="en-US" sz="1600" u="sng" noProof="0" dirty="0" smtClean="0"/>
              <a:t>must</a:t>
            </a:r>
            <a:r>
              <a:rPr lang="en-CA" altLang="en-US" sz="1600" noProof="0" dirty="0" smtClean="0"/>
              <a:t> buy a car, how many different ways can the three of them pick out their own cars?</a:t>
            </a:r>
          </a:p>
          <a:p>
            <a:pPr marL="0" indent="0"/>
            <a:r>
              <a:rPr lang="en-CA" altLang="en-US" sz="1600" b="1" noProof="0" dirty="0" smtClean="0"/>
              <a:t>Solution:</a:t>
            </a:r>
            <a:r>
              <a:rPr lang="en-CA" altLang="en-US" sz="1600" noProof="0" dirty="0" smtClean="0"/>
              <a:t> Let </a:t>
            </a:r>
            <a:r>
              <a:rPr lang="en-CA" altLang="en-US" sz="1600" i="1" noProof="0" dirty="0" smtClean="0"/>
              <a:t>X</a:t>
            </a:r>
            <a:r>
              <a:rPr lang="en-CA" altLang="en-US" sz="1600" noProof="0" dirty="0" smtClean="0"/>
              <a:t> denote the set of all available vehicles numbered by increasing price: </a:t>
            </a:r>
            <a:r>
              <a:rPr lang="en-CA" altLang="en-US" sz="1600" i="1" noProof="0" dirty="0" smtClean="0"/>
              <a:t>X</a:t>
            </a:r>
            <a:r>
              <a:rPr lang="en-CA" altLang="en-US" sz="1600" noProof="0" dirty="0" smtClean="0"/>
              <a:t> = {1, 2, …, 10}. Then we can formulate this problem as follows:</a:t>
            </a:r>
          </a:p>
          <a:p>
            <a:pPr marL="0" indent="0"/>
            <a:endParaRPr lang="en-CA" altLang="en-US" sz="1600" b="1" noProof="0" dirty="0" smtClean="0"/>
          </a:p>
          <a:p>
            <a:pPr marL="0" indent="0"/>
            <a:endParaRPr lang="en-CA" altLang="en-US" sz="1600" b="1" noProof="0" dirty="0" smtClean="0"/>
          </a:p>
          <a:p>
            <a:pPr marL="0" indent="0">
              <a:spcAft>
                <a:spcPts val="1200"/>
              </a:spcAft>
            </a:pPr>
            <a:r>
              <a:rPr lang="en-CA" altLang="en-US" sz="1600" noProof="0" dirty="0" smtClean="0"/>
              <a:t>where |</a:t>
            </a:r>
            <a:r>
              <a:rPr lang="en-CA" altLang="en-US" sz="1600" i="1" noProof="0" dirty="0" smtClean="0"/>
              <a:t>S</a:t>
            </a:r>
            <a:r>
              <a:rPr lang="en-CA" altLang="en-US" sz="1600" noProof="0" dirty="0" smtClean="0"/>
              <a:t>| is the number of ways the three of them can pick out their own cars.</a:t>
            </a:r>
          </a:p>
          <a:p>
            <a:pPr marL="0" indent="0"/>
            <a:r>
              <a:rPr lang="en-CA" altLang="en-US" sz="1600" noProof="0" dirty="0" smtClean="0"/>
              <a:t>Alice cannot buy the most expensive car (i.e., </a:t>
            </a:r>
            <a:r>
              <a:rPr lang="en-CA" altLang="en-US" sz="1600" i="1" noProof="0" dirty="0" smtClean="0"/>
              <a:t>a</a:t>
            </a:r>
            <a:r>
              <a:rPr lang="en-CA" altLang="en-US" sz="1600" noProof="0" dirty="0" smtClean="0"/>
              <a:t> ≠ 10) because Bob’s car must be more expensive. Let’s assume she picks vehicle                        . Then Bob only has (10 – </a:t>
            </a:r>
            <a:r>
              <a:rPr lang="en-CA" altLang="en-US" sz="1600" i="1" noProof="0" dirty="0" smtClean="0"/>
              <a:t>n</a:t>
            </a:r>
            <a:r>
              <a:rPr lang="en-CA" altLang="en-US" sz="1600" noProof="0" dirty="0" smtClean="0"/>
              <a:t>) choices left. </a:t>
            </a:r>
            <a:r>
              <a:rPr lang="en-CA" altLang="en-US" sz="1600" i="1" noProof="0" dirty="0" smtClean="0"/>
              <a:t>Charlie always has 5 choices regardless of what Alice and Bob choose. </a:t>
            </a:r>
            <a:r>
              <a:rPr lang="en-CA" altLang="en-US" sz="1600" noProof="0" dirty="0" smtClean="0"/>
              <a:t>Hence, for a fixed </a:t>
            </a:r>
            <a:r>
              <a:rPr lang="en-CA" altLang="en-US" sz="1600" i="1" noProof="0" dirty="0" smtClean="0"/>
              <a:t>n</a:t>
            </a:r>
            <a:r>
              <a:rPr lang="en-CA" altLang="en-US" sz="1600" noProof="0" dirty="0" smtClean="0"/>
              <a:t>, we have by (MP): 1·(10 – </a:t>
            </a:r>
            <a:r>
              <a:rPr lang="en-CA" altLang="en-US" sz="1600" i="1" noProof="0" dirty="0" smtClean="0"/>
              <a:t>n</a:t>
            </a:r>
            <a:r>
              <a:rPr lang="en-CA" altLang="en-US" sz="1600" noProof="0" dirty="0" smtClean="0"/>
              <a:t>) ·5 possible choices. Since </a:t>
            </a:r>
            <a:r>
              <a:rPr lang="en-CA" altLang="en-US" sz="1600" i="1" noProof="0" dirty="0" smtClean="0"/>
              <a:t>n</a:t>
            </a:r>
            <a:r>
              <a:rPr lang="en-CA" altLang="en-US" sz="1600" noProof="0" dirty="0" smtClean="0"/>
              <a:t> can vary from 1 to 9, we apply (AP):</a:t>
            </a:r>
          </a:p>
        </p:txBody>
      </p:sp>
      <p:sp>
        <p:nvSpPr>
          <p:cNvPr id="20483" name="Title 2"/>
          <p:cNvSpPr>
            <a:spLocks noGrp="1"/>
          </p:cNvSpPr>
          <p:nvPr>
            <p:ph type="title"/>
          </p:nvPr>
        </p:nvSpPr>
        <p:spPr/>
        <p:txBody>
          <a:bodyPr/>
          <a:lstStyle/>
          <a:p>
            <a:r>
              <a:rPr lang="en-CA" altLang="en-US" noProof="0" dirty="0" smtClean="0"/>
              <a:t>(AP) AND (MP) EXAMPLE</a:t>
            </a:r>
          </a:p>
        </p:txBody>
      </p:sp>
      <p:sp>
        <p:nvSpPr>
          <p:cNvPr id="6"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graphicFrame>
        <p:nvGraphicFramePr>
          <p:cNvPr id="16389" name="Object 2"/>
          <p:cNvGraphicFramePr>
            <a:graphicFrameLocks noChangeAspect="1"/>
          </p:cNvGraphicFramePr>
          <p:nvPr/>
        </p:nvGraphicFramePr>
        <p:xfrm>
          <a:off x="2044700" y="3568700"/>
          <a:ext cx="5002213" cy="465138"/>
        </p:xfrm>
        <a:graphic>
          <a:graphicData uri="http://schemas.openxmlformats.org/presentationml/2006/ole">
            <mc:AlternateContent xmlns:mc="http://schemas.openxmlformats.org/markup-compatibility/2006">
              <mc:Choice xmlns:v="urn:schemas-microsoft-com:vml" Requires="v">
                <p:oleObj spid="_x0000_s20506" name="Document" r:id="rId3" imgW="3379540" imgH="317442" progId="Word.Document.12">
                  <p:embed/>
                </p:oleObj>
              </mc:Choice>
              <mc:Fallback>
                <p:oleObj name="Document" r:id="rId3" imgW="3379540" imgH="317442" progId="Word.Document.12">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44700" y="3568700"/>
                        <a:ext cx="5002213"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6390" name="Object 3"/>
          <p:cNvGraphicFramePr>
            <a:graphicFrameLocks noChangeAspect="1"/>
          </p:cNvGraphicFramePr>
          <p:nvPr/>
        </p:nvGraphicFramePr>
        <p:xfrm>
          <a:off x="5051425" y="4710113"/>
          <a:ext cx="1547813" cy="482600"/>
        </p:xfrm>
        <a:graphic>
          <a:graphicData uri="http://schemas.openxmlformats.org/presentationml/2006/ole">
            <mc:AlternateContent xmlns:mc="http://schemas.openxmlformats.org/markup-compatibility/2006">
              <mc:Choice xmlns:v="urn:schemas-microsoft-com:vml" Requires="v">
                <p:oleObj spid="_x0000_s20507" name="Document" r:id="rId5" imgW="1020572" imgH="315282" progId="Word.Document.12">
                  <p:embed/>
                </p:oleObj>
              </mc:Choice>
              <mc:Fallback>
                <p:oleObj name="Document" r:id="rId5" imgW="1020572" imgH="315282" progId="Word.Document.12">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51425" y="4710113"/>
                        <a:ext cx="1547813" cy="48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6391" name="Object 4"/>
          <p:cNvGraphicFramePr>
            <a:graphicFrameLocks noChangeAspect="1"/>
          </p:cNvGraphicFramePr>
          <p:nvPr/>
        </p:nvGraphicFramePr>
        <p:xfrm>
          <a:off x="855663" y="5878513"/>
          <a:ext cx="7388225" cy="463550"/>
        </p:xfrm>
        <a:graphic>
          <a:graphicData uri="http://schemas.openxmlformats.org/presentationml/2006/ole">
            <mc:AlternateContent xmlns:mc="http://schemas.openxmlformats.org/markup-compatibility/2006">
              <mc:Choice xmlns:v="urn:schemas-microsoft-com:vml" Requires="v">
                <p:oleObj spid="_x0000_s20508" name="Document" r:id="rId7" imgW="4963970" imgH="316002" progId="Word.Document.12">
                  <p:embed/>
                </p:oleObj>
              </mc:Choice>
              <mc:Fallback>
                <p:oleObj name="Document" r:id="rId7" imgW="4963970" imgH="316002" progId="Word.Document.12">
                  <p:embed/>
                  <p:pic>
                    <p:nvPicPr>
                      <p:cNvPr id="0" name="Object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55663" y="5878513"/>
                        <a:ext cx="7388225"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16386">
                                            <p:txEl>
                                              <p:pRg st="1" end="1"/>
                                            </p:txEl>
                                          </p:spTgt>
                                        </p:tgtEl>
                                        <p:attrNameLst>
                                          <p:attrName>style.visibility</p:attrName>
                                        </p:attrNameLst>
                                      </p:cBhvr>
                                      <p:to>
                                        <p:strVal val="visible"/>
                                      </p:to>
                                    </p:set>
                                    <p:animEffect transition="in" filter="fade">
                                      <p:cBhvr>
                                        <p:cTn id="7" dur="500"/>
                                        <p:tgtEl>
                                          <p:spTgt spid="16386">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6386">
                                            <p:txEl>
                                              <p:pRg st="4" end="4"/>
                                            </p:txEl>
                                          </p:spTgt>
                                        </p:tgtEl>
                                        <p:attrNameLst>
                                          <p:attrName>style.visibility</p:attrName>
                                        </p:attrNameLst>
                                      </p:cBhvr>
                                      <p:to>
                                        <p:strVal val="visible"/>
                                      </p:to>
                                    </p:set>
                                    <p:animEffect transition="in" filter="fade">
                                      <p:cBhvr>
                                        <p:cTn id="10" dur="500"/>
                                        <p:tgtEl>
                                          <p:spTgt spid="16386">
                                            <p:txEl>
                                              <p:pRg st="4" end="4"/>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6389"/>
                                        </p:tgtEl>
                                        <p:attrNameLst>
                                          <p:attrName>style.visibility</p:attrName>
                                        </p:attrNameLst>
                                      </p:cBhvr>
                                      <p:to>
                                        <p:strVal val="visible"/>
                                      </p:to>
                                    </p:set>
                                    <p:animEffect transition="in" filter="fade">
                                      <p:cBhvr>
                                        <p:cTn id="13" dur="500"/>
                                        <p:tgtEl>
                                          <p:spTgt spid="16389"/>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0" presetClass="entr" presetSubtype="0" fill="hold" nodeType="clickEffect">
                                  <p:stCondLst>
                                    <p:cond delay="0"/>
                                  </p:stCondLst>
                                  <p:childTnLst>
                                    <p:set>
                                      <p:cBhvr>
                                        <p:cTn id="17" dur="1" fill="hold">
                                          <p:stCondLst>
                                            <p:cond delay="0"/>
                                          </p:stCondLst>
                                        </p:cTn>
                                        <p:tgtEl>
                                          <p:spTgt spid="16386">
                                            <p:txEl>
                                              <p:pRg st="5" end="5"/>
                                            </p:txEl>
                                          </p:spTgt>
                                        </p:tgtEl>
                                        <p:attrNameLst>
                                          <p:attrName>style.visibility</p:attrName>
                                        </p:attrNameLst>
                                      </p:cBhvr>
                                      <p:to>
                                        <p:strVal val="visible"/>
                                      </p:to>
                                    </p:set>
                                    <p:animEffect transition="in" filter="fade">
                                      <p:cBhvr>
                                        <p:cTn id="18" dur="500"/>
                                        <p:tgtEl>
                                          <p:spTgt spid="16386">
                                            <p:txEl>
                                              <p:pRg st="5" end="5"/>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16390"/>
                                        </p:tgtEl>
                                        <p:attrNameLst>
                                          <p:attrName>style.visibility</p:attrName>
                                        </p:attrNameLst>
                                      </p:cBhvr>
                                      <p:to>
                                        <p:strVal val="visible"/>
                                      </p:to>
                                    </p:set>
                                    <p:animEffect transition="in" filter="fade">
                                      <p:cBhvr>
                                        <p:cTn id="21" dur="500"/>
                                        <p:tgtEl>
                                          <p:spTgt spid="16390"/>
                                        </p:tgtEl>
                                      </p:cBhvr>
                                    </p:animEffect>
                                  </p:childTnLst>
                                </p:cTn>
                              </p:par>
                              <p:par>
                                <p:cTn id="22" presetID="10" presetClass="entr" presetSubtype="0" fill="hold" nodeType="withEffect">
                                  <p:stCondLst>
                                    <p:cond delay="0"/>
                                  </p:stCondLst>
                                  <p:childTnLst>
                                    <p:set>
                                      <p:cBhvr>
                                        <p:cTn id="23" dur="1" fill="hold">
                                          <p:stCondLst>
                                            <p:cond delay="0"/>
                                          </p:stCondLst>
                                        </p:cTn>
                                        <p:tgtEl>
                                          <p:spTgt spid="16391"/>
                                        </p:tgtEl>
                                        <p:attrNameLst>
                                          <p:attrName>style.visibility</p:attrName>
                                        </p:attrNameLst>
                                      </p:cBhvr>
                                      <p:to>
                                        <p:strVal val="visible"/>
                                      </p:to>
                                    </p:set>
                                    <p:animEffect transition="in" filter="fade">
                                      <p:cBhvr>
                                        <p:cTn id="24" dur="500"/>
                                        <p:tgtEl>
                                          <p:spTgt spid="163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355600" y="966788"/>
            <a:ext cx="8008938" cy="5192712"/>
          </a:xfrm>
        </p:spPr>
        <p:txBody>
          <a:bodyPr/>
          <a:lstStyle/>
          <a:p>
            <a:pPr>
              <a:defRPr/>
            </a:pPr>
            <a:endParaRPr lang="en-CA" noProof="0" dirty="0" smtClean="0"/>
          </a:p>
        </p:txBody>
      </p:sp>
      <p:sp>
        <p:nvSpPr>
          <p:cNvPr id="21507" name="Titolo 2"/>
          <p:cNvSpPr>
            <a:spLocks noGrp="1"/>
          </p:cNvSpPr>
          <p:nvPr>
            <p:ph type="title"/>
          </p:nvPr>
        </p:nvSpPr>
        <p:spPr/>
        <p:txBody>
          <a:bodyPr/>
          <a:lstStyle/>
          <a:p>
            <a:r>
              <a:rPr lang="en-CA" altLang="en-US" noProof="0" dirty="0" smtClean="0"/>
              <a:t>DEFINITION OF PERMUTATION</a:t>
            </a:r>
          </a:p>
        </p:txBody>
      </p:sp>
      <p:sp>
        <p:nvSpPr>
          <p:cNvPr id="5"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355600" y="1057275"/>
            <a:ext cx="8008938" cy="5194300"/>
          </a:xfrm>
        </p:spPr>
        <p:txBody>
          <a:bodyPr/>
          <a:lstStyle/>
          <a:p>
            <a:pPr>
              <a:buFont typeface="Arial" panose="020B0604020202020204" pitchFamily="34" charset="0"/>
              <a:buChar char="•"/>
              <a:defRPr/>
            </a:pPr>
            <a:r>
              <a:rPr lang="en-CA" sz="2000" b="1" i="1" u="sng" noProof="0" dirty="0" smtClean="0"/>
              <a:t>The less liked team is:  Los Angeles</a:t>
            </a:r>
          </a:p>
          <a:p>
            <a:pPr lvl="1">
              <a:buFont typeface="Arial" panose="020B0604020202020204" pitchFamily="34" charset="0"/>
              <a:buChar char="•"/>
              <a:defRPr/>
            </a:pPr>
            <a:r>
              <a:rPr lang="en-CA" sz="2000" b="1" i="1" u="sng" noProof="0" dirty="0" smtClean="0">
                <a:solidFill>
                  <a:srgbClr val="FF0000"/>
                </a:solidFill>
              </a:rPr>
              <a:t>We can choose one out of n=5</a:t>
            </a:r>
          </a:p>
          <a:p>
            <a:pPr>
              <a:buFont typeface="Arial" panose="020B0604020202020204" pitchFamily="34" charset="0"/>
              <a:buChar char="•"/>
              <a:defRPr/>
            </a:pPr>
            <a:r>
              <a:rPr lang="en-CA" sz="2000" b="1" i="1" u="sng" noProof="0" dirty="0" smtClean="0"/>
              <a:t>The second less liked team is: Chicago</a:t>
            </a:r>
          </a:p>
          <a:p>
            <a:pPr lvl="1">
              <a:buFont typeface="Arial" panose="020B0604020202020204" pitchFamily="34" charset="0"/>
              <a:buChar char="•"/>
              <a:defRPr/>
            </a:pPr>
            <a:r>
              <a:rPr lang="en-CA" sz="2000" b="1" i="1" u="sng" noProof="0" dirty="0" smtClean="0">
                <a:solidFill>
                  <a:srgbClr val="FF0000"/>
                </a:solidFill>
              </a:rPr>
              <a:t>Now, we could choose one out of (n-1)=4</a:t>
            </a:r>
          </a:p>
          <a:p>
            <a:pPr>
              <a:buFont typeface="Arial" panose="020B0604020202020204" pitchFamily="34" charset="0"/>
              <a:buChar char="•"/>
              <a:defRPr/>
            </a:pPr>
            <a:r>
              <a:rPr lang="en-CA" sz="2000" b="1" i="1" u="sng" noProof="0" dirty="0" smtClean="0"/>
              <a:t>The third less liked team is:  Vancouver</a:t>
            </a:r>
          </a:p>
          <a:p>
            <a:pPr lvl="1">
              <a:buFont typeface="Arial" panose="020B0604020202020204" pitchFamily="34" charset="0"/>
              <a:buChar char="•"/>
              <a:defRPr/>
            </a:pPr>
            <a:r>
              <a:rPr lang="en-CA" sz="2000" b="1" i="1" u="sng" noProof="0" dirty="0" smtClean="0">
                <a:solidFill>
                  <a:srgbClr val="FF0000"/>
                </a:solidFill>
              </a:rPr>
              <a:t>Now, We can choose one out of (n-2)=3</a:t>
            </a:r>
          </a:p>
          <a:p>
            <a:pPr lvl="1">
              <a:buFont typeface="Arial" panose="020B0604020202020204" pitchFamily="34" charset="0"/>
              <a:buChar char="•"/>
              <a:defRPr/>
            </a:pPr>
            <a:endParaRPr lang="en-CA" sz="2000" b="1" i="1" u="sng" noProof="0" dirty="0" smtClean="0">
              <a:solidFill>
                <a:srgbClr val="FF0000"/>
              </a:solidFill>
            </a:endParaRPr>
          </a:p>
          <a:p>
            <a:pPr>
              <a:buFont typeface="Arial" panose="020B0604020202020204" pitchFamily="34" charset="0"/>
              <a:buChar char="•"/>
              <a:defRPr/>
            </a:pPr>
            <a:r>
              <a:rPr lang="en-CA" sz="2000" noProof="0" dirty="0" smtClean="0"/>
              <a:t>The probability of one ordered triplet of teams to be chosen by the class is one on n(n-1)(n-2)</a:t>
            </a:r>
          </a:p>
          <a:p>
            <a:pPr>
              <a:buFont typeface="Arial" panose="020B0604020202020204" pitchFamily="34" charset="0"/>
              <a:buChar char="•"/>
              <a:defRPr/>
            </a:pPr>
            <a:r>
              <a:rPr lang="en-CA" sz="2000" noProof="0" dirty="0" smtClean="0"/>
              <a:t>More in general, the number of possible ways of having m elements chosen, in order, out of a set of n elements is the product of all single m choices, so </a:t>
            </a:r>
          </a:p>
          <a:p>
            <a:pPr marL="0" indent="0">
              <a:defRPr/>
            </a:pPr>
            <a:r>
              <a:rPr lang="en-CA" sz="2000" noProof="0" dirty="0" smtClean="0"/>
              <a:t>			n*(n-1)*….*(n-m+1)</a:t>
            </a:r>
            <a:endParaRPr lang="en-CA" sz="2400" noProof="0" dirty="0" smtClean="0"/>
          </a:p>
          <a:p>
            <a:pPr>
              <a:buFont typeface="Arial" panose="020B0604020202020204" pitchFamily="34" charset="0"/>
              <a:buChar char="•"/>
              <a:defRPr/>
            </a:pPr>
            <a:endParaRPr lang="en-CA" sz="2000" noProof="0" dirty="0" smtClean="0"/>
          </a:p>
          <a:p>
            <a:pPr marL="1371600" lvl="3" indent="0">
              <a:buFontTx/>
              <a:buNone/>
              <a:defRPr/>
            </a:pPr>
            <a:r>
              <a:rPr lang="en-CA" sz="2000" noProof="0" dirty="0" smtClean="0"/>
              <a:t>	</a:t>
            </a:r>
            <a:endParaRPr lang="en-CA" sz="2000" noProof="0" dirty="0"/>
          </a:p>
        </p:txBody>
      </p:sp>
      <p:sp>
        <p:nvSpPr>
          <p:cNvPr id="22531" name="Titolo 2"/>
          <p:cNvSpPr>
            <a:spLocks noGrp="1"/>
          </p:cNvSpPr>
          <p:nvPr>
            <p:ph type="title"/>
          </p:nvPr>
        </p:nvSpPr>
        <p:spPr/>
        <p:txBody>
          <a:bodyPr/>
          <a:lstStyle/>
          <a:p>
            <a:r>
              <a:rPr lang="en-CA" altLang="en-US" noProof="0" dirty="0" smtClean="0"/>
              <a:t>DEFINITION OF PERMUTATION (2)</a:t>
            </a:r>
          </a:p>
        </p:txBody>
      </p:sp>
      <p:sp>
        <p:nvSpPr>
          <p:cNvPr id="5"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Content Placeholder 1"/>
          <p:cNvSpPr>
            <a:spLocks noGrp="1"/>
          </p:cNvSpPr>
          <p:nvPr>
            <p:ph idx="1"/>
          </p:nvPr>
        </p:nvSpPr>
        <p:spPr>
          <a:xfrm>
            <a:off x="647700" y="1066800"/>
            <a:ext cx="7772400" cy="4822825"/>
          </a:xfrm>
        </p:spPr>
        <p:txBody>
          <a:bodyPr/>
          <a:lstStyle/>
          <a:p>
            <a:pPr>
              <a:defRPr/>
            </a:pPr>
            <a:r>
              <a:rPr lang="en-CA" sz="1600" dirty="0"/>
              <a:t>In </a:t>
            </a:r>
            <a:r>
              <a:rPr lang="en-CA" sz="1600" dirty="0">
                <a:hlinkClick r:id="rId2" tooltip="Mathematics"/>
              </a:rPr>
              <a:t>mathematics</a:t>
            </a:r>
            <a:r>
              <a:rPr lang="en-CA" sz="1600" dirty="0"/>
              <a:t>, the notion of </a:t>
            </a:r>
            <a:r>
              <a:rPr lang="en-CA" sz="1600" b="1" dirty="0"/>
              <a:t>permutation</a:t>
            </a:r>
            <a:r>
              <a:rPr lang="en-CA" sz="1600" dirty="0"/>
              <a:t> relates to the act of </a:t>
            </a:r>
            <a:r>
              <a:rPr lang="en-CA" sz="1600" b="1" dirty="0"/>
              <a:t>permuting</a:t>
            </a:r>
            <a:r>
              <a:rPr lang="en-CA" sz="1600" dirty="0"/>
              <a:t> (rearranging) objects or values. A permutation of a (SUB-) set of objects is an arrangement of those objects into a particular order.</a:t>
            </a:r>
          </a:p>
          <a:p>
            <a:pPr>
              <a:defRPr/>
            </a:pPr>
            <a:endParaRPr lang="en-CA" sz="1600" dirty="0"/>
          </a:p>
          <a:p>
            <a:pPr marL="0" indent="0"/>
            <a:r>
              <a:rPr lang="en-CA" altLang="en-US" sz="1600" noProof="0" dirty="0" smtClean="0"/>
              <a:t> </a:t>
            </a:r>
          </a:p>
          <a:p>
            <a:pPr marL="0" indent="0">
              <a:buFontTx/>
              <a:buChar char="•"/>
            </a:pPr>
            <a:r>
              <a:rPr lang="en-CA" altLang="en-US" sz="1600" noProof="0" dirty="0" smtClean="0"/>
              <a:t>Consider the problem of arranging a group of people in a row.</a:t>
            </a:r>
          </a:p>
          <a:p>
            <a:pPr marL="0" indent="0">
              <a:buFontTx/>
              <a:buChar char="•"/>
            </a:pPr>
            <a:endParaRPr lang="en-CA" altLang="en-US" sz="1600" noProof="0" dirty="0" smtClean="0"/>
          </a:p>
          <a:p>
            <a:pPr marL="0" indent="0">
              <a:buFontTx/>
              <a:buChar char="•"/>
            </a:pPr>
            <a:r>
              <a:rPr lang="en-CA" altLang="en-US" sz="1600" noProof="0" dirty="0" smtClean="0"/>
              <a:t> Two factors to keep in mind when counting the number of possible arrangements:</a:t>
            </a:r>
          </a:p>
          <a:p>
            <a:pPr marL="400050" lvl="1" indent="0">
              <a:buFont typeface="Arial" pitchFamily="34" charset="0"/>
              <a:buChar char="•"/>
            </a:pPr>
            <a:r>
              <a:rPr lang="en-CA" altLang="en-US" sz="1600" noProof="0" dirty="0" smtClean="0"/>
              <a:t> Choosing a person from the group changes the number of options available in the successive choices.</a:t>
            </a:r>
          </a:p>
          <a:p>
            <a:pPr marL="400050" lvl="1" indent="0">
              <a:buFont typeface="Arial" pitchFamily="34" charset="0"/>
              <a:buChar char="•"/>
            </a:pPr>
            <a:r>
              <a:rPr lang="en-CA" altLang="en-US" sz="1600" noProof="0" dirty="0" smtClean="0"/>
              <a:t> The order in which they are arranged is significant.</a:t>
            </a:r>
          </a:p>
          <a:p>
            <a:pPr marL="0" indent="0">
              <a:buFontTx/>
              <a:buChar char="•"/>
            </a:pPr>
            <a:endParaRPr lang="en-CA" altLang="en-US" sz="1600" noProof="0" dirty="0" smtClean="0"/>
          </a:p>
          <a:p>
            <a:pPr marL="0" indent="0">
              <a:buFontTx/>
              <a:buChar char="•"/>
            </a:pPr>
            <a:r>
              <a:rPr lang="en-CA" altLang="en-US" sz="1600" noProof="0" dirty="0" smtClean="0"/>
              <a:t> For example, how many different ways are there of arranging 2 out of the 3 elements in the set </a:t>
            </a:r>
            <a:r>
              <a:rPr lang="en-CA" altLang="en-US" sz="1600" i="1" noProof="0" dirty="0" smtClean="0"/>
              <a:t>A</a:t>
            </a:r>
            <a:r>
              <a:rPr lang="en-CA" altLang="en-US" sz="1600" noProof="0" dirty="0" smtClean="0"/>
              <a:t> = {</a:t>
            </a:r>
            <a:r>
              <a:rPr lang="en-CA" altLang="en-US" sz="1600" i="1" noProof="0" dirty="0" smtClean="0"/>
              <a:t>a</a:t>
            </a:r>
            <a:r>
              <a:rPr lang="en-CA" altLang="en-US" sz="1600" noProof="0" dirty="0" smtClean="0"/>
              <a:t>, </a:t>
            </a:r>
            <a:r>
              <a:rPr lang="en-CA" altLang="en-US" sz="1600" i="1" noProof="0" dirty="0" smtClean="0"/>
              <a:t>b</a:t>
            </a:r>
            <a:r>
              <a:rPr lang="en-CA" altLang="en-US" sz="1600" noProof="0" dirty="0" smtClean="0"/>
              <a:t>, </a:t>
            </a:r>
            <a:r>
              <a:rPr lang="en-CA" altLang="en-US" sz="1600" i="1" noProof="0" dirty="0" smtClean="0"/>
              <a:t>c</a:t>
            </a:r>
            <a:r>
              <a:rPr lang="en-CA" altLang="en-US" sz="1600" noProof="0" dirty="0" smtClean="0"/>
              <a:t>}?</a:t>
            </a:r>
          </a:p>
          <a:p>
            <a:pPr marL="0" indent="0">
              <a:buFontTx/>
              <a:buChar char="•"/>
            </a:pPr>
            <a:endParaRPr lang="en-CA" altLang="en-US" sz="1600" noProof="0" dirty="0" smtClean="0"/>
          </a:p>
          <a:p>
            <a:pPr marL="0" indent="0">
              <a:buFontTx/>
              <a:buChar char="•"/>
            </a:pPr>
            <a:endParaRPr lang="en-CA" altLang="en-US" sz="1600" noProof="0" dirty="0" smtClean="0"/>
          </a:p>
          <a:p>
            <a:pPr marL="0" indent="0">
              <a:buFontTx/>
              <a:buChar char="•"/>
            </a:pPr>
            <a:endParaRPr lang="en-CA" altLang="en-US" sz="1600" noProof="0" dirty="0" smtClean="0"/>
          </a:p>
          <a:p>
            <a:pPr marL="0" indent="0"/>
            <a:r>
              <a:rPr lang="en-CA" altLang="en-US" sz="1600" noProof="0" dirty="0" smtClean="0"/>
              <a:t>6 different ordered subsets are possible.</a:t>
            </a:r>
          </a:p>
        </p:txBody>
      </p:sp>
      <p:sp>
        <p:nvSpPr>
          <p:cNvPr id="23555" name="Title 2"/>
          <p:cNvSpPr>
            <a:spLocks noGrp="1"/>
          </p:cNvSpPr>
          <p:nvPr>
            <p:ph type="title"/>
          </p:nvPr>
        </p:nvSpPr>
        <p:spPr/>
        <p:txBody>
          <a:bodyPr/>
          <a:lstStyle/>
          <a:p>
            <a:r>
              <a:rPr lang="en-CA" altLang="en-US" noProof="0" dirty="0" smtClean="0"/>
              <a:t>PERMUTATIONS</a:t>
            </a:r>
          </a:p>
        </p:txBody>
      </p:sp>
      <p:sp>
        <p:nvSpPr>
          <p:cNvPr id="5"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2717297501"/>
              </p:ext>
            </p:extLst>
          </p:nvPr>
        </p:nvGraphicFramePr>
        <p:xfrm>
          <a:off x="1190625" y="5259388"/>
          <a:ext cx="6096000" cy="371475"/>
        </p:xfrm>
        <a:graphic>
          <a:graphicData uri="http://schemas.openxmlformats.org/drawingml/2006/table">
            <a:tbl>
              <a:tblPr firstRow="1" bandRow="1">
                <a:tableStyleId>{2D5ABB26-0587-4C30-8999-92F81FD0307C}</a:tableStyleId>
              </a:tblPr>
              <a:tblGrid>
                <a:gridCol w="1016000"/>
                <a:gridCol w="1016000"/>
                <a:gridCol w="1016000"/>
                <a:gridCol w="1016000"/>
                <a:gridCol w="1016000"/>
                <a:gridCol w="1016000"/>
              </a:tblGrid>
              <a:tr h="371475">
                <a:tc>
                  <a:txBody>
                    <a:bodyPr/>
                    <a:lstStyle/>
                    <a:p>
                      <a:pPr algn="ctr"/>
                      <a:r>
                        <a:rPr lang="en-US" sz="1600" dirty="0" smtClean="0"/>
                        <a:t>{</a:t>
                      </a:r>
                      <a:r>
                        <a:rPr lang="en-US" sz="1600" i="1" dirty="0" err="1" smtClean="0"/>
                        <a:t>a</a:t>
                      </a:r>
                      <a:r>
                        <a:rPr lang="en-US" sz="1600" dirty="0" err="1" smtClean="0"/>
                        <a:t>,</a:t>
                      </a:r>
                      <a:r>
                        <a:rPr lang="en-US" sz="1600" i="1" dirty="0" err="1" smtClean="0"/>
                        <a:t>b</a:t>
                      </a:r>
                      <a:r>
                        <a:rPr lang="en-US" sz="1600" dirty="0" smtClean="0"/>
                        <a:t>}</a:t>
                      </a:r>
                      <a:endParaRPr lang="en-US" sz="1600" dirty="0"/>
                    </a:p>
                  </a:txBody>
                  <a:tcPr marT="45798" marB="45798"/>
                </a:tc>
                <a:tc>
                  <a:txBody>
                    <a:bodyPr/>
                    <a:lstStyle/>
                    <a:p>
                      <a:pPr algn="ctr"/>
                      <a:r>
                        <a:rPr lang="en-US" sz="1600" dirty="0" smtClean="0"/>
                        <a:t>{</a:t>
                      </a:r>
                      <a:r>
                        <a:rPr lang="en-US" sz="1600" i="1" dirty="0" err="1" smtClean="0"/>
                        <a:t>b</a:t>
                      </a:r>
                      <a:r>
                        <a:rPr lang="en-US" sz="1600" dirty="0" err="1" smtClean="0"/>
                        <a:t>,</a:t>
                      </a:r>
                      <a:r>
                        <a:rPr lang="en-US" sz="1600" i="1" dirty="0" err="1" smtClean="0"/>
                        <a:t>a</a:t>
                      </a:r>
                      <a:r>
                        <a:rPr lang="en-US" sz="1600" dirty="0" smtClean="0"/>
                        <a:t>}</a:t>
                      </a:r>
                      <a:endParaRPr lang="en-US" sz="1600" dirty="0"/>
                    </a:p>
                  </a:txBody>
                  <a:tcPr marT="45798" marB="45798"/>
                </a:tc>
                <a:tc>
                  <a:txBody>
                    <a:bodyPr/>
                    <a:lstStyle/>
                    <a:p>
                      <a:pPr algn="ctr"/>
                      <a:r>
                        <a:rPr lang="en-US" sz="1600" dirty="0" smtClean="0"/>
                        <a:t>{</a:t>
                      </a:r>
                      <a:r>
                        <a:rPr lang="en-US" sz="1600" i="1" dirty="0" err="1" smtClean="0"/>
                        <a:t>a</a:t>
                      </a:r>
                      <a:r>
                        <a:rPr lang="en-US" sz="1600" dirty="0" err="1" smtClean="0"/>
                        <a:t>,</a:t>
                      </a:r>
                      <a:r>
                        <a:rPr lang="en-US" sz="1600" i="1" dirty="0" err="1" smtClean="0"/>
                        <a:t>c</a:t>
                      </a:r>
                      <a:r>
                        <a:rPr lang="en-US" sz="1600" dirty="0" smtClean="0"/>
                        <a:t>}</a:t>
                      </a:r>
                      <a:endParaRPr lang="en-US" sz="1600" dirty="0"/>
                    </a:p>
                  </a:txBody>
                  <a:tcPr marT="45798" marB="45798"/>
                </a:tc>
                <a:tc>
                  <a:txBody>
                    <a:bodyPr/>
                    <a:lstStyle/>
                    <a:p>
                      <a:pPr algn="ctr"/>
                      <a:r>
                        <a:rPr lang="en-US" sz="1600" dirty="0" smtClean="0"/>
                        <a:t>{</a:t>
                      </a:r>
                      <a:r>
                        <a:rPr lang="en-US" sz="1600" i="1" dirty="0" err="1" smtClean="0"/>
                        <a:t>c</a:t>
                      </a:r>
                      <a:r>
                        <a:rPr lang="en-US" sz="1600" dirty="0" err="1" smtClean="0"/>
                        <a:t>,</a:t>
                      </a:r>
                      <a:r>
                        <a:rPr lang="en-US" sz="1600" i="1" dirty="0" err="1" smtClean="0"/>
                        <a:t>a</a:t>
                      </a:r>
                      <a:r>
                        <a:rPr lang="en-US" sz="1600" dirty="0" smtClean="0"/>
                        <a:t>}</a:t>
                      </a:r>
                      <a:endParaRPr lang="en-US" sz="1600" dirty="0"/>
                    </a:p>
                  </a:txBody>
                  <a:tcPr marT="45798" marB="45798"/>
                </a:tc>
                <a:tc>
                  <a:txBody>
                    <a:bodyPr/>
                    <a:lstStyle/>
                    <a:p>
                      <a:pPr algn="ctr"/>
                      <a:r>
                        <a:rPr lang="en-US" sz="1600" dirty="0" smtClean="0"/>
                        <a:t>{</a:t>
                      </a:r>
                      <a:r>
                        <a:rPr lang="en-US" sz="1600" i="1" dirty="0" err="1" smtClean="0"/>
                        <a:t>c</a:t>
                      </a:r>
                      <a:r>
                        <a:rPr lang="en-US" sz="1600" dirty="0" err="1" smtClean="0"/>
                        <a:t>,</a:t>
                      </a:r>
                      <a:r>
                        <a:rPr lang="en-US" sz="1600" i="1" dirty="0" err="1" smtClean="0"/>
                        <a:t>b</a:t>
                      </a:r>
                      <a:r>
                        <a:rPr lang="en-US" sz="1600" dirty="0" smtClean="0"/>
                        <a:t>}</a:t>
                      </a:r>
                      <a:endParaRPr lang="en-US" sz="1600" dirty="0"/>
                    </a:p>
                  </a:txBody>
                  <a:tcPr marT="45798" marB="45798"/>
                </a:tc>
                <a:tc>
                  <a:txBody>
                    <a:bodyPr/>
                    <a:lstStyle/>
                    <a:p>
                      <a:pPr algn="ctr"/>
                      <a:r>
                        <a:rPr lang="en-US" sz="1600" dirty="0" smtClean="0"/>
                        <a:t>{</a:t>
                      </a:r>
                      <a:r>
                        <a:rPr lang="en-US" sz="1600" i="1" dirty="0" err="1" smtClean="0"/>
                        <a:t>b</a:t>
                      </a:r>
                      <a:r>
                        <a:rPr lang="en-US" sz="1600" dirty="0" err="1" smtClean="0"/>
                        <a:t>,</a:t>
                      </a:r>
                      <a:r>
                        <a:rPr lang="en-US" sz="1600" i="1" dirty="0" err="1" smtClean="0"/>
                        <a:t>c</a:t>
                      </a:r>
                      <a:r>
                        <a:rPr lang="en-US" sz="1600" dirty="0" smtClean="0"/>
                        <a:t>}</a:t>
                      </a:r>
                      <a:endParaRPr lang="en-US" sz="1600" dirty="0"/>
                    </a:p>
                  </a:txBody>
                  <a:tcPr marT="45798" marB="45798"/>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Font typeface="Arial" pitchFamily="34" charset="0"/>
              <a:buChar char="•"/>
              <a:defRPr/>
            </a:pPr>
            <a:r>
              <a:rPr lang="en-CA" sz="1600" noProof="0" dirty="0" smtClean="0"/>
              <a:t> The number of ways of obtaining an </a:t>
            </a:r>
            <a:r>
              <a:rPr lang="en-CA" sz="1600" u="sng" noProof="0" dirty="0" smtClean="0"/>
              <a:t>ordered</a:t>
            </a:r>
            <a:r>
              <a:rPr lang="en-CA" sz="1600" noProof="0" dirty="0" smtClean="0"/>
              <a:t> subset of </a:t>
            </a:r>
            <a:r>
              <a:rPr lang="en-CA" sz="1600" i="1" noProof="0" dirty="0" smtClean="0"/>
              <a:t>r</a:t>
            </a:r>
            <a:r>
              <a:rPr lang="en-CA" sz="1600" noProof="0" dirty="0" smtClean="0"/>
              <a:t> elements from a set </a:t>
            </a:r>
            <a:r>
              <a:rPr lang="en-CA" sz="1600" i="1" noProof="0" dirty="0" smtClean="0"/>
              <a:t>A</a:t>
            </a:r>
            <a:r>
              <a:rPr lang="en-CA" sz="1600" noProof="0" dirty="0" smtClean="0"/>
              <a:t> containing </a:t>
            </a:r>
            <a:r>
              <a:rPr lang="en-CA" sz="1600" i="1" noProof="0" dirty="0" smtClean="0"/>
              <a:t>n</a:t>
            </a:r>
            <a:r>
              <a:rPr lang="en-CA" sz="1600" noProof="0" dirty="0" smtClean="0"/>
              <a:t> elements is called an </a:t>
            </a:r>
            <a:r>
              <a:rPr lang="en-CA" sz="1600" i="1" u="sng" noProof="0" dirty="0" smtClean="0"/>
              <a:t>r</a:t>
            </a:r>
            <a:r>
              <a:rPr lang="en-CA" sz="1600" u="sng" noProof="0" dirty="0" smtClean="0"/>
              <a:t>-permutation</a:t>
            </a:r>
            <a:r>
              <a:rPr lang="en-CA" sz="1600" noProof="0" dirty="0" smtClean="0"/>
              <a:t> of </a:t>
            </a:r>
            <a:r>
              <a:rPr lang="en-CA" sz="1600" i="1" noProof="0" dirty="0" smtClean="0"/>
              <a:t>A</a:t>
            </a:r>
            <a:r>
              <a:rPr lang="en-CA" sz="1600" noProof="0" dirty="0" smtClean="0"/>
              <a:t> and is denoted as     .</a:t>
            </a:r>
          </a:p>
          <a:p>
            <a:pPr marL="0" indent="0">
              <a:buFont typeface="Arial" pitchFamily="34" charset="0"/>
              <a:buChar char="•"/>
              <a:defRPr/>
            </a:pPr>
            <a:r>
              <a:rPr lang="en-CA" sz="1600" noProof="0" dirty="0" smtClean="0"/>
              <a:t> In the previous example, we had            .</a:t>
            </a:r>
          </a:p>
          <a:p>
            <a:pPr marL="0" indent="0">
              <a:buFont typeface="Arial" pitchFamily="34" charset="0"/>
              <a:buChar char="•"/>
              <a:defRPr/>
            </a:pPr>
            <a:endParaRPr lang="en-CA" sz="1600" noProof="0" dirty="0" smtClean="0"/>
          </a:p>
          <a:p>
            <a:pPr marL="0" indent="0">
              <a:spcAft>
                <a:spcPts val="1200"/>
              </a:spcAft>
              <a:buFont typeface="Arial" pitchFamily="34" charset="0"/>
              <a:buChar char="•"/>
              <a:defRPr/>
            </a:pPr>
            <a:r>
              <a:rPr lang="en-CA" sz="1600" noProof="0" dirty="0" smtClean="0"/>
              <a:t> The </a:t>
            </a:r>
            <a:r>
              <a:rPr lang="en-CA" sz="1600" i="1" noProof="0" dirty="0" smtClean="0"/>
              <a:t>r</a:t>
            </a:r>
            <a:r>
              <a:rPr lang="en-CA" sz="1600" noProof="0" dirty="0" smtClean="0"/>
              <a:t>-permutation of </a:t>
            </a:r>
            <a:r>
              <a:rPr lang="en-CA" sz="1600" i="1" noProof="0" dirty="0" smtClean="0"/>
              <a:t>A</a:t>
            </a:r>
            <a:r>
              <a:rPr lang="en-CA" sz="1600" noProof="0" dirty="0" smtClean="0"/>
              <a:t> can be found as follows: </a:t>
            </a:r>
          </a:p>
          <a:p>
            <a:pPr marL="0" indent="0">
              <a:buFont typeface="Arial" pitchFamily="34" charset="0"/>
              <a:buChar char="•"/>
              <a:defRPr/>
            </a:pPr>
            <a:endParaRPr lang="en-CA" sz="1600" noProof="0" dirty="0" smtClean="0"/>
          </a:p>
          <a:p>
            <a:pPr marL="0" indent="0">
              <a:buFont typeface="Arial" pitchFamily="34" charset="0"/>
              <a:buChar char="•"/>
              <a:defRPr/>
            </a:pPr>
            <a:endParaRPr lang="en-CA" sz="1600" noProof="0" dirty="0" smtClean="0"/>
          </a:p>
          <a:p>
            <a:pPr marL="0" indent="0">
              <a:buFont typeface="Arial" pitchFamily="34" charset="0"/>
              <a:buChar char="•"/>
              <a:defRPr/>
            </a:pPr>
            <a:endParaRPr lang="en-CA" sz="1600" noProof="0" dirty="0" smtClean="0"/>
          </a:p>
          <a:p>
            <a:pPr>
              <a:buFont typeface="+mj-lt"/>
              <a:buAutoNum type="arabicParenR"/>
              <a:defRPr/>
            </a:pPr>
            <a:r>
              <a:rPr lang="en-CA" sz="1600" noProof="0" dirty="0" smtClean="0"/>
              <a:t> Choose an object from </a:t>
            </a:r>
            <a:r>
              <a:rPr lang="en-CA" sz="1600" i="1" noProof="0" dirty="0" smtClean="0"/>
              <a:t>A</a:t>
            </a:r>
            <a:r>
              <a:rPr lang="en-CA" sz="1600" noProof="0" dirty="0" smtClean="0"/>
              <a:t> and put it in the first position; </a:t>
            </a:r>
            <a:r>
              <a:rPr lang="en-CA" sz="1600" i="1" noProof="0" dirty="0" smtClean="0"/>
              <a:t>n</a:t>
            </a:r>
            <a:r>
              <a:rPr lang="en-CA" sz="1600" noProof="0" dirty="0" smtClean="0"/>
              <a:t> choices available.</a:t>
            </a:r>
          </a:p>
          <a:p>
            <a:pPr>
              <a:buFont typeface="+mj-lt"/>
              <a:buAutoNum type="arabicParenR"/>
              <a:defRPr/>
            </a:pPr>
            <a:r>
              <a:rPr lang="en-CA" sz="1600" noProof="0" dirty="0" smtClean="0"/>
              <a:t> Choose an object from the remaining ones and put it in the second position; </a:t>
            </a:r>
            <a:br>
              <a:rPr lang="en-CA" sz="1600" noProof="0" dirty="0" smtClean="0"/>
            </a:br>
            <a:r>
              <a:rPr lang="en-CA" sz="1600" i="1" noProof="0" dirty="0" smtClean="0"/>
              <a:t>n</a:t>
            </a:r>
            <a:r>
              <a:rPr lang="en-CA" sz="1600" noProof="0" dirty="0" smtClean="0"/>
              <a:t> - 1 choices available.</a:t>
            </a:r>
          </a:p>
          <a:p>
            <a:pPr>
              <a:defRPr/>
            </a:pPr>
            <a:r>
              <a:rPr lang="en-CA" sz="1600" noProof="0" dirty="0" smtClean="0"/>
              <a:t>⁞</a:t>
            </a:r>
          </a:p>
          <a:p>
            <a:pPr marL="347663" indent="-347663">
              <a:spcAft>
                <a:spcPts val="1200"/>
              </a:spcAft>
              <a:buFontTx/>
              <a:buAutoNum type="alphaLcParenR" startAt="18"/>
              <a:defRPr/>
            </a:pPr>
            <a:r>
              <a:rPr lang="en-CA" sz="1600" noProof="0" dirty="0" smtClean="0"/>
              <a:t>Choose an object from the remaining (</a:t>
            </a:r>
            <a:r>
              <a:rPr lang="en-CA" sz="1600" i="1" noProof="0" dirty="0" smtClean="0"/>
              <a:t>n</a:t>
            </a:r>
            <a:r>
              <a:rPr lang="en-CA" sz="1600" noProof="0" dirty="0" smtClean="0"/>
              <a:t> – </a:t>
            </a:r>
            <a:r>
              <a:rPr lang="en-CA" sz="1600" i="1" noProof="0" dirty="0" smtClean="0"/>
              <a:t>r</a:t>
            </a:r>
            <a:r>
              <a:rPr lang="en-CA" sz="1600" noProof="0" dirty="0" smtClean="0"/>
              <a:t> + 1) elements of </a:t>
            </a:r>
            <a:r>
              <a:rPr lang="en-CA" sz="1600" i="1" noProof="0" dirty="0" smtClean="0"/>
              <a:t>A</a:t>
            </a:r>
            <a:r>
              <a:rPr lang="en-CA" sz="1600" noProof="0" dirty="0" smtClean="0"/>
              <a:t> and put it in the </a:t>
            </a:r>
            <a:r>
              <a:rPr lang="en-CA" sz="1600" i="1" noProof="0" dirty="0" err="1" smtClean="0"/>
              <a:t>r</a:t>
            </a:r>
            <a:r>
              <a:rPr lang="en-CA" sz="1600" baseline="30000" noProof="0" dirty="0" err="1" smtClean="0"/>
              <a:t>th</a:t>
            </a:r>
            <a:r>
              <a:rPr lang="en-CA" sz="1600" noProof="0" dirty="0" smtClean="0"/>
              <a:t> position.</a:t>
            </a:r>
          </a:p>
        </p:txBody>
      </p:sp>
      <p:sp>
        <p:nvSpPr>
          <p:cNvPr id="24579" name="Title 2"/>
          <p:cNvSpPr>
            <a:spLocks noGrp="1"/>
          </p:cNvSpPr>
          <p:nvPr>
            <p:ph type="title"/>
          </p:nvPr>
        </p:nvSpPr>
        <p:spPr/>
        <p:txBody>
          <a:bodyPr/>
          <a:lstStyle/>
          <a:p>
            <a:r>
              <a:rPr lang="en-CA" altLang="en-US" noProof="0" dirty="0" smtClean="0"/>
              <a:t>PERMUTATIONS</a:t>
            </a:r>
          </a:p>
        </p:txBody>
      </p:sp>
      <p:sp>
        <p:nvSpPr>
          <p:cNvPr id="5"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graphicFrame>
        <p:nvGraphicFramePr>
          <p:cNvPr id="24581" name="Object 2"/>
          <p:cNvGraphicFramePr>
            <a:graphicFrameLocks noChangeAspect="1"/>
          </p:cNvGraphicFramePr>
          <p:nvPr/>
        </p:nvGraphicFramePr>
        <p:xfrm>
          <a:off x="7121525" y="1725613"/>
          <a:ext cx="476250" cy="476250"/>
        </p:xfrm>
        <a:graphic>
          <a:graphicData uri="http://schemas.openxmlformats.org/presentationml/2006/ole">
            <mc:AlternateContent xmlns:mc="http://schemas.openxmlformats.org/markup-compatibility/2006">
              <mc:Choice xmlns:v="urn:schemas-microsoft-com:vml" Requires="v">
                <p:oleObj spid="_x0000_s24613" name="Document" r:id="rId3" imgW="319892" imgH="317615" progId="Word.Document.12">
                  <p:embed/>
                </p:oleObj>
              </mc:Choice>
              <mc:Fallback>
                <p:oleObj name="Document" r:id="rId3" imgW="319892" imgH="317615" progId="Word.Document.12">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21525" y="1725613"/>
                        <a:ext cx="47625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4582" name="Object 3"/>
          <p:cNvGraphicFramePr>
            <a:graphicFrameLocks noChangeAspect="1"/>
          </p:cNvGraphicFramePr>
          <p:nvPr/>
        </p:nvGraphicFramePr>
        <p:xfrm>
          <a:off x="3798888" y="2033588"/>
          <a:ext cx="785812" cy="477837"/>
        </p:xfrm>
        <a:graphic>
          <a:graphicData uri="http://schemas.openxmlformats.org/presentationml/2006/ole">
            <mc:AlternateContent xmlns:mc="http://schemas.openxmlformats.org/markup-compatibility/2006">
              <mc:Choice xmlns:v="urn:schemas-microsoft-com:vml" Requires="v">
                <p:oleObj spid="_x0000_s24614" name="Document" r:id="rId5" imgW="529315" imgH="322301" progId="Word.Document.12">
                  <p:embed/>
                </p:oleObj>
              </mc:Choice>
              <mc:Fallback>
                <p:oleObj name="Document" r:id="rId5" imgW="529315" imgH="322301" progId="Word.Document.12">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98888" y="2033588"/>
                        <a:ext cx="785812" cy="477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8" name="Table 7"/>
          <p:cNvGraphicFramePr>
            <a:graphicFrameLocks noGrp="1"/>
          </p:cNvGraphicFramePr>
          <p:nvPr/>
        </p:nvGraphicFramePr>
        <p:xfrm>
          <a:off x="1635125" y="3071813"/>
          <a:ext cx="5370516" cy="598487"/>
        </p:xfrm>
        <a:graphic>
          <a:graphicData uri="http://schemas.openxmlformats.org/drawingml/2006/table">
            <a:tbl>
              <a:tblPr firstRow="1" bandRow="1">
                <a:tableStyleId>{5940675A-B579-460E-94D1-54222C63F5DA}</a:tableStyleId>
              </a:tblPr>
              <a:tblGrid>
                <a:gridCol w="895086"/>
                <a:gridCol w="895086"/>
                <a:gridCol w="895086"/>
                <a:gridCol w="895086"/>
                <a:gridCol w="895086"/>
                <a:gridCol w="895086"/>
              </a:tblGrid>
              <a:tr h="598487">
                <a:tc>
                  <a:txBody>
                    <a:bodyPr/>
                    <a:lstStyle/>
                    <a:p>
                      <a:pPr algn="ctr"/>
                      <a:r>
                        <a:rPr lang="en-US" sz="1800" dirty="0" smtClean="0"/>
                        <a:t>1</a:t>
                      </a:r>
                      <a:r>
                        <a:rPr lang="en-US" sz="1800" baseline="30000" dirty="0" smtClean="0"/>
                        <a:t>st</a:t>
                      </a:r>
                      <a:endParaRPr lang="en-US" sz="1800" baseline="30000" dirty="0"/>
                    </a:p>
                  </a:txBody>
                  <a:tcPr marT="45664" marB="45664" anchor="ctr"/>
                </a:tc>
                <a:tc>
                  <a:txBody>
                    <a:bodyPr/>
                    <a:lstStyle/>
                    <a:p>
                      <a:pPr algn="ctr"/>
                      <a:r>
                        <a:rPr lang="en-US" sz="1800" dirty="0" smtClean="0"/>
                        <a:t>2</a:t>
                      </a:r>
                      <a:r>
                        <a:rPr lang="en-US" sz="1800" baseline="30000" dirty="0" smtClean="0"/>
                        <a:t>nd</a:t>
                      </a:r>
                      <a:endParaRPr lang="en-US" sz="1800" baseline="30000" dirty="0"/>
                    </a:p>
                  </a:txBody>
                  <a:tcPr marT="45664" marB="45664" anchor="ctr"/>
                </a:tc>
                <a:tc>
                  <a:txBody>
                    <a:bodyPr/>
                    <a:lstStyle/>
                    <a:p>
                      <a:pPr algn="ctr"/>
                      <a:r>
                        <a:rPr lang="en-US" sz="1800" dirty="0" smtClean="0"/>
                        <a:t>3</a:t>
                      </a:r>
                      <a:r>
                        <a:rPr lang="en-US" sz="1800" baseline="30000" dirty="0" smtClean="0"/>
                        <a:t>rd</a:t>
                      </a:r>
                      <a:endParaRPr lang="en-US" sz="1800" baseline="30000" dirty="0"/>
                    </a:p>
                  </a:txBody>
                  <a:tcPr marT="45664" marB="45664" anchor="ctr">
                    <a:lnR w="12700" cap="flat" cmpd="sng" algn="ctr">
                      <a:solidFill>
                        <a:schemeClr val="tx1"/>
                      </a:solidFill>
                      <a:prstDash val="solid"/>
                      <a:round/>
                      <a:headEnd type="none" w="med" len="med"/>
                      <a:tailEnd type="none" w="med" len="med"/>
                    </a:lnR>
                  </a:tcPr>
                </a:tc>
                <a:tc>
                  <a:txBody>
                    <a:bodyPr/>
                    <a:lstStyle/>
                    <a:p>
                      <a:pPr algn="ctr"/>
                      <a:r>
                        <a:rPr lang="en-US" sz="1800" dirty="0" smtClean="0"/>
                        <a:t>…</a:t>
                      </a:r>
                      <a:endParaRPr lang="en-US" sz="1800" dirty="0"/>
                    </a:p>
                  </a:txBody>
                  <a:tcPr marT="45664" marB="4566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US" sz="1800" dirty="0" smtClean="0"/>
                        <a:t>(r-1)</a:t>
                      </a:r>
                      <a:r>
                        <a:rPr lang="en-US" sz="1800" baseline="30000" dirty="0" err="1" smtClean="0"/>
                        <a:t>th</a:t>
                      </a:r>
                      <a:endParaRPr lang="en-US" sz="1800" baseline="30000" dirty="0"/>
                    </a:p>
                  </a:txBody>
                  <a:tcPr marT="45664" marB="45664" anchor="ctr">
                    <a:lnL w="12700" cap="flat" cmpd="sng" algn="ctr">
                      <a:solidFill>
                        <a:schemeClr val="tx1"/>
                      </a:solidFill>
                      <a:prstDash val="solid"/>
                      <a:round/>
                      <a:headEnd type="none" w="med" len="med"/>
                      <a:tailEnd type="none" w="med" len="med"/>
                    </a:lnL>
                  </a:tcPr>
                </a:tc>
                <a:tc>
                  <a:txBody>
                    <a:bodyPr/>
                    <a:lstStyle/>
                    <a:p>
                      <a:pPr algn="ctr"/>
                      <a:r>
                        <a:rPr lang="en-US" sz="1800" dirty="0" err="1" smtClean="0"/>
                        <a:t>r</a:t>
                      </a:r>
                      <a:r>
                        <a:rPr lang="en-US" sz="1800" baseline="30000" dirty="0" err="1" smtClean="0"/>
                        <a:t>th</a:t>
                      </a:r>
                      <a:endParaRPr lang="en-US" sz="1800" baseline="30000" dirty="0"/>
                    </a:p>
                  </a:txBody>
                  <a:tcPr marT="45664" marB="45664" anchor="ctr"/>
                </a:tc>
              </a:tr>
            </a:tbl>
          </a:graphicData>
        </a:graphic>
      </p:graphicFrame>
    </p:spTree>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olo 2"/>
          <p:cNvSpPr>
            <a:spLocks noGrp="1"/>
          </p:cNvSpPr>
          <p:nvPr>
            <p:ph type="title"/>
          </p:nvPr>
        </p:nvSpPr>
        <p:spPr/>
        <p:txBody>
          <a:bodyPr/>
          <a:lstStyle/>
          <a:p>
            <a:r>
              <a:rPr lang="en-CA" altLang="en-US" noProof="0" dirty="0" smtClean="0"/>
              <a:t>Ensc180 Calendar</a:t>
            </a:r>
          </a:p>
        </p:txBody>
      </p:sp>
      <p:sp>
        <p:nvSpPr>
          <p:cNvPr id="5"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graphicFrame>
        <p:nvGraphicFramePr>
          <p:cNvPr id="7" name="Tabella 6"/>
          <p:cNvGraphicFramePr>
            <a:graphicFrameLocks noGrp="1"/>
          </p:cNvGraphicFramePr>
          <p:nvPr>
            <p:extLst>
              <p:ext uri="{D42A27DB-BD31-4B8C-83A1-F6EECF244321}">
                <p14:modId xmlns:p14="http://schemas.microsoft.com/office/powerpoint/2010/main" val="3531655460"/>
              </p:ext>
            </p:extLst>
          </p:nvPr>
        </p:nvGraphicFramePr>
        <p:xfrm>
          <a:off x="2221548" y="939165"/>
          <a:ext cx="4168775" cy="5362580"/>
        </p:xfrm>
        <a:graphic>
          <a:graphicData uri="http://schemas.openxmlformats.org/drawingml/2006/table">
            <a:tbl>
              <a:tblPr firstRow="1" bandRow="1">
                <a:tableStyleId>{5C22544A-7EE6-4342-B048-85BDC9FD1C3A}</a:tableStyleId>
              </a:tblPr>
              <a:tblGrid>
                <a:gridCol w="632040"/>
                <a:gridCol w="3536735"/>
              </a:tblGrid>
              <a:tr h="374954">
                <a:tc>
                  <a:txBody>
                    <a:bodyPr/>
                    <a:lstStyle/>
                    <a:p>
                      <a:r>
                        <a:rPr lang="en-US" sz="1800" noProof="0" dirty="0" smtClean="0"/>
                        <a:t>Unit</a:t>
                      </a:r>
                      <a:endParaRPr lang="en-US" sz="1800" noProof="0" dirty="0"/>
                    </a:p>
                  </a:txBody>
                  <a:tcPr marL="91432" marR="91432" marT="45709" marB="45709">
                    <a:solidFill>
                      <a:schemeClr val="accent2"/>
                    </a:solidFill>
                  </a:tcPr>
                </a:tc>
                <a:tc>
                  <a:txBody>
                    <a:bodyPr/>
                    <a:lstStyle/>
                    <a:p>
                      <a:r>
                        <a:rPr lang="en-US" sz="1800" noProof="0" dirty="0" smtClean="0"/>
                        <a:t>What</a:t>
                      </a:r>
                      <a:endParaRPr lang="en-US" sz="1800" noProof="0" dirty="0"/>
                    </a:p>
                  </a:txBody>
                  <a:tcPr marL="91432" marR="91432" marT="45709" marB="45709">
                    <a:solidFill>
                      <a:schemeClr val="accent2"/>
                    </a:solidFill>
                  </a:tcPr>
                </a:tc>
              </a:tr>
              <a:tr h="370751">
                <a:tc>
                  <a:txBody>
                    <a:bodyPr/>
                    <a:lstStyle/>
                    <a:p>
                      <a:r>
                        <a:rPr lang="en-US" sz="1800" b="0" kern="1200" noProof="0" dirty="0" smtClean="0">
                          <a:solidFill>
                            <a:schemeClr val="tx1"/>
                          </a:solidFill>
                          <a:latin typeface="+mn-lt"/>
                          <a:ea typeface="+mn-ea"/>
                          <a:cs typeface="+mn-cs"/>
                        </a:rPr>
                        <a:t>1</a:t>
                      </a:r>
                      <a:endParaRPr lang="en-US" sz="1800" b="0" kern="1200" noProof="0" dirty="0">
                        <a:solidFill>
                          <a:schemeClr val="tx1"/>
                        </a:solidFill>
                        <a:latin typeface="+mn-lt"/>
                        <a:ea typeface="+mn-ea"/>
                        <a:cs typeface="+mn-cs"/>
                      </a:endParaRPr>
                    </a:p>
                  </a:txBody>
                  <a:tcPr marL="91432" marR="91432" marT="45709" marB="45709"/>
                </a:tc>
                <a:tc>
                  <a:txBody>
                    <a:bodyPr/>
                    <a:lstStyle/>
                    <a:p>
                      <a:r>
                        <a:rPr lang="en-US" sz="1800" b="0" kern="1200" noProof="0" dirty="0" smtClean="0">
                          <a:solidFill>
                            <a:schemeClr val="tx1"/>
                          </a:solidFill>
                          <a:latin typeface="+mn-lt"/>
                          <a:ea typeface="+mn-ea"/>
                          <a:cs typeface="+mn-cs"/>
                        </a:rPr>
                        <a:t>Introduction to MATLAB</a:t>
                      </a:r>
                      <a:endParaRPr lang="en-US" sz="1800" b="0" kern="1200" noProof="0" dirty="0">
                        <a:solidFill>
                          <a:schemeClr val="tx1"/>
                        </a:solidFill>
                        <a:latin typeface="+mn-lt"/>
                        <a:ea typeface="+mn-ea"/>
                        <a:cs typeface="+mn-cs"/>
                      </a:endParaRPr>
                    </a:p>
                  </a:txBody>
                  <a:tcPr marL="91432" marR="91432" marT="45709" marB="45709"/>
                </a:tc>
              </a:tr>
              <a:tr h="370751">
                <a:tc>
                  <a:txBody>
                    <a:bodyPr/>
                    <a:lstStyle/>
                    <a:p>
                      <a:r>
                        <a:rPr lang="en-US" sz="1800" b="0" noProof="0" dirty="0" smtClean="0">
                          <a:solidFill>
                            <a:schemeClr val="tx1"/>
                          </a:solidFill>
                        </a:rPr>
                        <a:t>2</a:t>
                      </a:r>
                      <a:endParaRPr lang="en-US" sz="1800" b="0" noProof="0" dirty="0">
                        <a:solidFill>
                          <a:schemeClr val="tx1"/>
                        </a:solidFill>
                      </a:endParaRPr>
                    </a:p>
                  </a:txBody>
                  <a:tcPr marL="91432" marR="91432" marT="45709" marB="45709"/>
                </a:tc>
                <a:tc>
                  <a:txBody>
                    <a:bodyPr/>
                    <a:lstStyle/>
                    <a:p>
                      <a:r>
                        <a:rPr lang="en-US" sz="1800" b="0" noProof="0" dirty="0" smtClean="0">
                          <a:solidFill>
                            <a:schemeClr val="tx1"/>
                          </a:solidFill>
                        </a:rPr>
                        <a:t>Flow control &amp; Data Structures</a:t>
                      </a:r>
                      <a:endParaRPr lang="en-US" sz="1800" b="0" noProof="0" dirty="0">
                        <a:solidFill>
                          <a:schemeClr val="tx1"/>
                        </a:solidFill>
                      </a:endParaRPr>
                    </a:p>
                  </a:txBody>
                  <a:tcPr marL="91432" marR="91432" marT="45709" marB="45709"/>
                </a:tc>
              </a:tr>
              <a:tr h="370751">
                <a:tc>
                  <a:txBody>
                    <a:bodyPr/>
                    <a:lstStyle/>
                    <a:p>
                      <a:r>
                        <a:rPr lang="en-US" sz="1800" noProof="0" dirty="0" smtClean="0"/>
                        <a:t>3</a:t>
                      </a:r>
                      <a:endParaRPr lang="en-US" sz="1800" noProof="0" dirty="0"/>
                    </a:p>
                  </a:txBody>
                  <a:tcPr marL="91432" marR="91432" marT="45709" marB="45709"/>
                </a:tc>
                <a:tc>
                  <a:txBody>
                    <a:bodyPr/>
                    <a:lstStyle/>
                    <a:p>
                      <a:r>
                        <a:rPr lang="en-US" sz="1800" noProof="0" dirty="0" smtClean="0"/>
                        <a:t>Plotting</a:t>
                      </a:r>
                      <a:endParaRPr lang="en-US" sz="1800" noProof="0" dirty="0"/>
                    </a:p>
                  </a:txBody>
                  <a:tcPr marL="91432" marR="91432" marT="45709" marB="45709"/>
                </a:tc>
              </a:tr>
              <a:tr h="370751">
                <a:tc>
                  <a:txBody>
                    <a:bodyPr/>
                    <a:lstStyle/>
                    <a:p>
                      <a:r>
                        <a:rPr lang="en-US" sz="1800" b="1" kern="1200" baseline="0" noProof="0" dirty="0" smtClean="0">
                          <a:solidFill>
                            <a:srgbClr val="FF0000"/>
                          </a:solidFill>
                          <a:latin typeface="+mn-lt"/>
                          <a:ea typeface="+mn-ea"/>
                          <a:cs typeface="+mn-cs"/>
                        </a:rPr>
                        <a:t>4</a:t>
                      </a:r>
                      <a:endParaRPr lang="en-US" sz="1800" b="1" kern="1200" baseline="0" noProof="0" dirty="0">
                        <a:solidFill>
                          <a:srgbClr val="FF0000"/>
                        </a:solidFill>
                        <a:latin typeface="+mn-lt"/>
                        <a:ea typeface="+mn-ea"/>
                        <a:cs typeface="+mn-cs"/>
                      </a:endParaRPr>
                    </a:p>
                  </a:txBody>
                  <a:tcPr marL="91432" marR="91432" marT="45709" marB="45709"/>
                </a:tc>
                <a:tc>
                  <a:txBody>
                    <a:bodyPr/>
                    <a:lstStyle/>
                    <a:p>
                      <a:r>
                        <a:rPr lang="en-US" sz="1800" b="1" kern="1200" baseline="0" noProof="0" dirty="0" smtClean="0">
                          <a:solidFill>
                            <a:srgbClr val="FF0000"/>
                          </a:solidFill>
                          <a:latin typeface="+mn-lt"/>
                          <a:ea typeface="+mn-ea"/>
                          <a:cs typeface="+mn-cs"/>
                        </a:rPr>
                        <a:t>Strings &amp; File IO</a:t>
                      </a:r>
                      <a:endParaRPr lang="en-US" sz="1800" b="1" kern="1200" baseline="0" noProof="0" dirty="0">
                        <a:solidFill>
                          <a:srgbClr val="FF0000"/>
                        </a:solidFill>
                        <a:latin typeface="+mn-lt"/>
                        <a:ea typeface="+mn-ea"/>
                        <a:cs typeface="+mn-cs"/>
                      </a:endParaRPr>
                    </a:p>
                  </a:txBody>
                  <a:tcPr marL="91432" marR="91432" marT="45709" marB="45709"/>
                </a:tc>
              </a:tr>
              <a:tr h="370751">
                <a:tc>
                  <a:txBody>
                    <a:bodyPr/>
                    <a:lstStyle/>
                    <a:p>
                      <a:r>
                        <a:rPr lang="en-US" sz="1800" noProof="0" dirty="0" smtClean="0"/>
                        <a:t>5</a:t>
                      </a:r>
                      <a:endParaRPr lang="en-US" sz="1800" noProof="0" dirty="0"/>
                    </a:p>
                  </a:txBody>
                  <a:tcPr marL="91432" marR="91432" marT="45709" marB="45709"/>
                </a:tc>
                <a:tc>
                  <a:txBody>
                    <a:bodyPr/>
                    <a:lstStyle/>
                    <a:p>
                      <a:r>
                        <a:rPr lang="en-US" sz="1800" noProof="0" dirty="0" smtClean="0"/>
                        <a:t>Complex Numbers</a:t>
                      </a:r>
                      <a:endParaRPr lang="en-US" sz="1800" noProof="0" dirty="0"/>
                    </a:p>
                  </a:txBody>
                  <a:tcPr marL="91432" marR="91432" marT="45709" marB="45709"/>
                </a:tc>
              </a:tr>
              <a:tr h="370751">
                <a:tc>
                  <a:txBody>
                    <a:bodyPr/>
                    <a:lstStyle/>
                    <a:p>
                      <a:r>
                        <a:rPr lang="en-US" sz="1800" noProof="0" dirty="0" smtClean="0"/>
                        <a:t>6</a:t>
                      </a:r>
                      <a:endParaRPr lang="en-US" sz="1800" noProof="0" dirty="0"/>
                    </a:p>
                  </a:txBody>
                  <a:tcPr marL="91432" marR="91432" marT="45709" marB="45709"/>
                </a:tc>
                <a:tc>
                  <a:txBody>
                    <a:bodyPr/>
                    <a:lstStyle/>
                    <a:p>
                      <a:r>
                        <a:rPr lang="en-US" sz="1800" noProof="0" dirty="0" err="1" smtClean="0"/>
                        <a:t>Combinatorics</a:t>
                      </a:r>
                      <a:endParaRPr lang="en-US" sz="1800" noProof="0" dirty="0"/>
                    </a:p>
                  </a:txBody>
                  <a:tcPr marL="91432" marR="91432" marT="45709" marB="45709"/>
                </a:tc>
              </a:tr>
              <a:tr h="370751">
                <a:tc>
                  <a:txBody>
                    <a:bodyPr/>
                    <a:lstStyle/>
                    <a:p>
                      <a:r>
                        <a:rPr lang="en-US" sz="1800" noProof="0" dirty="0" smtClean="0"/>
                        <a:t>7</a:t>
                      </a:r>
                      <a:endParaRPr lang="en-US" sz="1800" noProof="0" dirty="0"/>
                    </a:p>
                  </a:txBody>
                  <a:tcPr marL="91432" marR="91432" marT="45709" marB="45709"/>
                </a:tc>
                <a:tc>
                  <a:txBody>
                    <a:bodyPr/>
                    <a:lstStyle/>
                    <a:p>
                      <a:r>
                        <a:rPr lang="en-US" sz="1800" baseline="0" noProof="0" dirty="0" smtClean="0"/>
                        <a:t>Linear </a:t>
                      </a:r>
                      <a:r>
                        <a:rPr lang="en-US" sz="1800" noProof="0" dirty="0" smtClean="0"/>
                        <a:t>Algebra</a:t>
                      </a:r>
                      <a:endParaRPr lang="en-US" sz="1800" noProof="0" dirty="0"/>
                    </a:p>
                  </a:txBody>
                  <a:tcPr marL="91432" marR="91432" marT="45709" marB="45709"/>
                </a:tc>
              </a:tr>
              <a:tr h="370751">
                <a:tc>
                  <a:txBody>
                    <a:bodyPr/>
                    <a:lstStyle/>
                    <a:p>
                      <a:r>
                        <a:rPr lang="en-US" sz="1800" noProof="0" dirty="0" smtClean="0"/>
                        <a:t>8</a:t>
                      </a:r>
                      <a:endParaRPr lang="en-US" sz="1800" noProof="0" dirty="0"/>
                    </a:p>
                  </a:txBody>
                  <a:tcPr marL="91432" marR="91432" marT="45709" marB="45709"/>
                </a:tc>
                <a:tc>
                  <a:txBody>
                    <a:bodyPr/>
                    <a:lstStyle/>
                    <a:p>
                      <a:r>
                        <a:rPr lang="en-US" sz="1800" noProof="0" dirty="0" smtClean="0"/>
                        <a:t>Statistics &amp; Data Analysis</a:t>
                      </a:r>
                      <a:endParaRPr lang="en-US" sz="1800" noProof="0" dirty="0"/>
                    </a:p>
                  </a:txBody>
                  <a:tcPr marL="91432" marR="91432" marT="45709" marB="45709"/>
                </a:tc>
              </a:tr>
              <a:tr h="640055">
                <a:tc>
                  <a:txBody>
                    <a:bodyPr/>
                    <a:lstStyle/>
                    <a:p>
                      <a:r>
                        <a:rPr lang="en-US" sz="1800" noProof="0" dirty="0" smtClean="0"/>
                        <a:t>9</a:t>
                      </a:r>
                      <a:endParaRPr lang="en-US" sz="1800" noProof="0" dirty="0"/>
                    </a:p>
                  </a:txBody>
                  <a:tcPr marL="91432" marR="91432" marT="45709" marB="45709"/>
                </a:tc>
                <a:tc>
                  <a:txBody>
                    <a:bodyPr/>
                    <a:lstStyle/>
                    <a:p>
                      <a:r>
                        <a:rPr lang="en-US" sz="1800" noProof="0" dirty="0" smtClean="0"/>
                        <a:t>Polynomial Approximation, Curve Fitting</a:t>
                      </a:r>
                      <a:endParaRPr lang="en-US" sz="1800" noProof="0" dirty="0"/>
                    </a:p>
                  </a:txBody>
                  <a:tcPr marL="91432" marR="91432" marT="45709" marB="45709"/>
                </a:tc>
              </a:tr>
              <a:tr h="640055">
                <a:tc>
                  <a:txBody>
                    <a:bodyPr/>
                    <a:lstStyle/>
                    <a:p>
                      <a:r>
                        <a:rPr lang="en-US" sz="1800" noProof="0" dirty="0" smtClean="0"/>
                        <a:t>10</a:t>
                      </a:r>
                      <a:endParaRPr lang="en-US" sz="1800" noProof="0" dirty="0"/>
                    </a:p>
                  </a:txBody>
                  <a:tcPr marL="91432" marR="91432" marT="45709" marB="45709"/>
                </a:tc>
                <a:tc>
                  <a:txBody>
                    <a:bodyPr/>
                    <a:lstStyle/>
                    <a:p>
                      <a:r>
                        <a:rPr lang="en-US" sz="1800" noProof="0" dirty="0" smtClean="0"/>
                        <a:t>Root</a:t>
                      </a:r>
                      <a:r>
                        <a:rPr lang="en-US" sz="1800" baseline="0" noProof="0" dirty="0" smtClean="0"/>
                        <a:t> Finding, Numerical Differentiation</a:t>
                      </a:r>
                      <a:endParaRPr lang="en-US" sz="1800" noProof="0" dirty="0"/>
                    </a:p>
                  </a:txBody>
                  <a:tcPr marL="91432" marR="91432" marT="45709" marB="45709"/>
                </a:tc>
              </a:tr>
              <a:tr h="370751">
                <a:tc>
                  <a:txBody>
                    <a:bodyPr/>
                    <a:lstStyle/>
                    <a:p>
                      <a:r>
                        <a:rPr lang="en-US" sz="1800" noProof="0" dirty="0" smtClean="0"/>
                        <a:t>11</a:t>
                      </a:r>
                      <a:endParaRPr lang="en-US" sz="1800" noProof="0" dirty="0"/>
                    </a:p>
                  </a:txBody>
                  <a:tcPr marL="91432" marR="91432" marT="45709" marB="45709"/>
                </a:tc>
                <a:tc>
                  <a:txBody>
                    <a:bodyPr/>
                    <a:lstStyle/>
                    <a:p>
                      <a:r>
                        <a:rPr lang="en-US" sz="1800" noProof="0" dirty="0" smtClean="0"/>
                        <a:t>Numerical Integration</a:t>
                      </a:r>
                      <a:endParaRPr lang="en-US" sz="1800" noProof="0" dirty="0"/>
                    </a:p>
                  </a:txBody>
                  <a:tcPr marL="91432" marR="91432" marT="45709" marB="45709"/>
                </a:tc>
              </a:tr>
              <a:tr h="370751">
                <a:tc>
                  <a:txBody>
                    <a:bodyPr/>
                    <a:lstStyle/>
                    <a:p>
                      <a:r>
                        <a:rPr lang="en-US" sz="1800" noProof="0" dirty="0" smtClean="0"/>
                        <a:t>12</a:t>
                      </a:r>
                      <a:endParaRPr lang="en-US" sz="1800" noProof="0" dirty="0"/>
                    </a:p>
                  </a:txBody>
                  <a:tcPr marL="91432" marR="91432" marT="45709" marB="45709"/>
                </a:tc>
                <a:tc>
                  <a:txBody>
                    <a:bodyPr/>
                    <a:lstStyle/>
                    <a:p>
                      <a:r>
                        <a:rPr lang="en-US" sz="1800" noProof="0" dirty="0" smtClean="0"/>
                        <a:t>MATLAB executable files</a:t>
                      </a:r>
                      <a:endParaRPr lang="en-US" sz="1800" noProof="0" dirty="0"/>
                    </a:p>
                  </a:txBody>
                  <a:tcPr marL="91432" marR="91432" marT="45709" marB="45709"/>
                </a:tc>
              </a:tr>
            </a:tbl>
          </a:graphicData>
        </a:graphic>
      </p:graphicFrame>
    </p:spTree>
    <p:extLst>
      <p:ext uri="{BB962C8B-B14F-4D97-AF65-F5344CB8AC3E}">
        <p14:creationId xmlns:p14="http://schemas.microsoft.com/office/powerpoint/2010/main" val="342687452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Font typeface="Arial" pitchFamily="34" charset="0"/>
              <a:buChar char="•"/>
              <a:defRPr/>
            </a:pPr>
            <a:r>
              <a:rPr lang="en-CA" sz="1600" noProof="0" dirty="0" smtClean="0"/>
              <a:t> By (MP), we have</a:t>
            </a:r>
          </a:p>
          <a:p>
            <a:pPr marL="0" indent="0">
              <a:buFont typeface="Arial" pitchFamily="34" charset="0"/>
              <a:buChar char="•"/>
              <a:defRPr/>
            </a:pPr>
            <a:endParaRPr lang="en-CA" sz="1600" noProof="0" dirty="0" smtClean="0"/>
          </a:p>
          <a:p>
            <a:pPr marL="0" indent="0">
              <a:buFont typeface="Arial" pitchFamily="34" charset="0"/>
              <a:buChar char="•"/>
              <a:defRPr/>
            </a:pPr>
            <a:endParaRPr lang="en-CA" sz="1600" noProof="0" dirty="0" smtClean="0"/>
          </a:p>
          <a:p>
            <a:pPr marL="0" indent="0">
              <a:buFont typeface="Arial" pitchFamily="34" charset="0"/>
              <a:buChar char="•"/>
              <a:defRPr/>
            </a:pPr>
            <a:endParaRPr lang="en-CA" sz="1600" noProof="0" dirty="0" smtClean="0"/>
          </a:p>
          <a:p>
            <a:pPr marL="0" indent="0">
              <a:defRPr/>
            </a:pPr>
            <a:endParaRPr lang="en-CA" sz="1600" noProof="0" dirty="0" smtClean="0"/>
          </a:p>
          <a:p>
            <a:pPr marL="0" indent="0">
              <a:defRPr/>
            </a:pPr>
            <a:r>
              <a:rPr lang="en-CA" sz="1600" noProof="0" dirty="0" smtClean="0"/>
              <a:t>where</a:t>
            </a:r>
          </a:p>
          <a:p>
            <a:pPr marL="0" indent="0">
              <a:defRPr/>
            </a:pPr>
            <a:endParaRPr lang="en-CA" sz="1600" noProof="0" dirty="0" smtClean="0"/>
          </a:p>
          <a:p>
            <a:pPr marL="0" indent="0">
              <a:defRPr/>
            </a:pPr>
            <a:endParaRPr lang="en-CA" sz="1600" noProof="0" dirty="0" smtClean="0"/>
          </a:p>
          <a:p>
            <a:pPr marL="0" indent="0">
              <a:defRPr/>
            </a:pPr>
            <a:endParaRPr lang="en-CA" sz="1600" noProof="0" dirty="0" smtClean="0"/>
          </a:p>
          <a:p>
            <a:pPr marL="0" indent="0">
              <a:buFont typeface="Arial" pitchFamily="34" charset="0"/>
              <a:buChar char="•"/>
              <a:defRPr/>
            </a:pPr>
            <a:r>
              <a:rPr lang="en-CA" sz="1600" noProof="0" dirty="0" smtClean="0"/>
              <a:t> Note that since 0! = 1,             and              . </a:t>
            </a:r>
          </a:p>
          <a:p>
            <a:pPr>
              <a:buFont typeface="Arial" pitchFamily="34" charset="0"/>
              <a:buChar char="•"/>
              <a:defRPr/>
            </a:pPr>
            <a:endParaRPr lang="en-CA" sz="1600" noProof="0" dirty="0" smtClean="0"/>
          </a:p>
          <a:p>
            <a:pPr>
              <a:buFont typeface="Arial" pitchFamily="34" charset="0"/>
              <a:buChar char="•"/>
              <a:defRPr/>
            </a:pPr>
            <a:endParaRPr lang="en-CA" sz="1600" noProof="0" dirty="0" smtClean="0"/>
          </a:p>
          <a:p>
            <a:pPr>
              <a:buFont typeface="Arial" pitchFamily="34" charset="0"/>
              <a:buChar char="•"/>
              <a:defRPr/>
            </a:pPr>
            <a:endParaRPr lang="en-CA" sz="1600" noProof="0" dirty="0" smtClean="0"/>
          </a:p>
          <a:p>
            <a:pPr>
              <a:buFont typeface="Arial" pitchFamily="34" charset="0"/>
              <a:buChar char="•"/>
              <a:defRPr/>
            </a:pPr>
            <a:endParaRPr lang="en-CA" sz="1600" noProof="0" dirty="0" smtClean="0"/>
          </a:p>
          <a:p>
            <a:pPr>
              <a:buFont typeface="Arial" pitchFamily="34" charset="0"/>
              <a:buChar char="•"/>
              <a:defRPr/>
            </a:pPr>
            <a:endParaRPr lang="en-CA" sz="1600" noProof="0" dirty="0"/>
          </a:p>
        </p:txBody>
      </p:sp>
      <p:sp>
        <p:nvSpPr>
          <p:cNvPr id="25603" name="Title 2"/>
          <p:cNvSpPr>
            <a:spLocks noGrp="1"/>
          </p:cNvSpPr>
          <p:nvPr>
            <p:ph type="title"/>
          </p:nvPr>
        </p:nvSpPr>
        <p:spPr/>
        <p:txBody>
          <a:bodyPr/>
          <a:lstStyle/>
          <a:p>
            <a:r>
              <a:rPr lang="en-CA" altLang="en-US" noProof="0" dirty="0" smtClean="0"/>
              <a:t>PERMUTATIONS</a:t>
            </a:r>
          </a:p>
        </p:txBody>
      </p:sp>
      <p:sp>
        <p:nvSpPr>
          <p:cNvPr id="5"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graphicFrame>
        <p:nvGraphicFramePr>
          <p:cNvPr id="25605" name="Object 6"/>
          <p:cNvGraphicFramePr>
            <a:graphicFrameLocks noChangeAspect="1"/>
          </p:cNvGraphicFramePr>
          <p:nvPr/>
        </p:nvGraphicFramePr>
        <p:xfrm>
          <a:off x="2576513" y="1984375"/>
          <a:ext cx="3838575" cy="1017588"/>
        </p:xfrm>
        <a:graphic>
          <a:graphicData uri="http://schemas.openxmlformats.org/presentationml/2006/ole">
            <mc:AlternateContent xmlns:mc="http://schemas.openxmlformats.org/markup-compatibility/2006">
              <mc:Choice xmlns:v="urn:schemas-microsoft-com:vml" Requires="v">
                <p:oleObj spid="_x0000_s25633" name="Document" r:id="rId3" imgW="2578206" imgH="684981" progId="Word.Document.12">
                  <p:embed/>
                </p:oleObj>
              </mc:Choice>
              <mc:Fallback>
                <p:oleObj name="Document" r:id="rId3" imgW="2578206" imgH="684981" progId="Word.Document.12">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76513" y="1984375"/>
                        <a:ext cx="3838575" cy="101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5606" name="Object 7"/>
          <p:cNvGraphicFramePr>
            <a:graphicFrameLocks noChangeAspect="1"/>
          </p:cNvGraphicFramePr>
          <p:nvPr/>
        </p:nvGraphicFramePr>
        <p:xfrm>
          <a:off x="3322638" y="3322638"/>
          <a:ext cx="2357437" cy="476250"/>
        </p:xfrm>
        <a:graphic>
          <a:graphicData uri="http://schemas.openxmlformats.org/presentationml/2006/ole">
            <mc:AlternateContent xmlns:mc="http://schemas.openxmlformats.org/markup-compatibility/2006">
              <mc:Choice xmlns:v="urn:schemas-microsoft-com:vml" Requires="v">
                <p:oleObj spid="_x0000_s25634" name="Document" r:id="rId5" imgW="1563116" imgH="317615" progId="Word.Document.12">
                  <p:embed/>
                </p:oleObj>
              </mc:Choice>
              <mc:Fallback>
                <p:oleObj name="Document" r:id="rId5" imgW="1563116" imgH="317615" progId="Word.Document.12">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22638" y="3322638"/>
                        <a:ext cx="2357437"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5607" name="Object 8"/>
          <p:cNvGraphicFramePr>
            <a:graphicFrameLocks noChangeAspect="1"/>
          </p:cNvGraphicFramePr>
          <p:nvPr/>
        </p:nvGraphicFramePr>
        <p:xfrm>
          <a:off x="2859088" y="4122738"/>
          <a:ext cx="785812" cy="476250"/>
        </p:xfrm>
        <a:graphic>
          <a:graphicData uri="http://schemas.openxmlformats.org/presentationml/2006/ole">
            <mc:AlternateContent xmlns:mc="http://schemas.openxmlformats.org/markup-compatibility/2006">
              <mc:Choice xmlns:v="urn:schemas-microsoft-com:vml" Requires="v">
                <p:oleObj spid="_x0000_s25635" name="Document" r:id="rId7" imgW="528595" imgH="320499" progId="Word.Document.12">
                  <p:embed/>
                </p:oleObj>
              </mc:Choice>
              <mc:Fallback>
                <p:oleObj name="Document" r:id="rId7" imgW="528595" imgH="320499" progId="Word.Document.12">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59088" y="4122738"/>
                        <a:ext cx="785812"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5608" name="Object 9"/>
          <p:cNvGraphicFramePr>
            <a:graphicFrameLocks noChangeAspect="1"/>
          </p:cNvGraphicFramePr>
          <p:nvPr/>
        </p:nvGraphicFramePr>
        <p:xfrm>
          <a:off x="3914775" y="4121150"/>
          <a:ext cx="979488" cy="476250"/>
        </p:xfrm>
        <a:graphic>
          <a:graphicData uri="http://schemas.openxmlformats.org/presentationml/2006/ole">
            <mc:AlternateContent xmlns:mc="http://schemas.openxmlformats.org/markup-compatibility/2006">
              <mc:Choice xmlns:v="urn:schemas-microsoft-com:vml" Requires="v">
                <p:oleObj spid="_x0000_s25636" name="Document" r:id="rId9" imgW="657056" imgH="317615" progId="Word.Document.12">
                  <p:embed/>
                </p:oleObj>
              </mc:Choice>
              <mc:Fallback>
                <p:oleObj name="Document" r:id="rId9" imgW="657056" imgH="317615" progId="Word.Document.12">
                  <p:embed/>
                  <p:pic>
                    <p:nvPicPr>
                      <p:cNvPr id="0" name="Object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914775" y="4121150"/>
                        <a:ext cx="979488"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Content Placeholder 1"/>
          <p:cNvSpPr>
            <a:spLocks noGrp="1"/>
          </p:cNvSpPr>
          <p:nvPr>
            <p:ph idx="1"/>
          </p:nvPr>
        </p:nvSpPr>
        <p:spPr>
          <a:xfrm>
            <a:off x="365125" y="1090613"/>
            <a:ext cx="7772400" cy="1460500"/>
          </a:xfrm>
        </p:spPr>
        <p:txBody>
          <a:bodyPr/>
          <a:lstStyle/>
          <a:p>
            <a:pPr marL="0" indent="0"/>
            <a:r>
              <a:rPr lang="en-CA" altLang="en-US" sz="1600" b="1" noProof="0" dirty="0" smtClean="0"/>
              <a:t>Example:</a:t>
            </a:r>
            <a:r>
              <a:rPr lang="en-CA" altLang="en-US" sz="1600" noProof="0" dirty="0" smtClean="0"/>
              <a:t> How many ways can 8 people stand in a line if:</a:t>
            </a:r>
          </a:p>
          <a:p>
            <a:pPr marL="0" indent="0"/>
            <a:r>
              <a:rPr lang="en-CA" altLang="en-US" sz="1600" b="1" noProof="0" dirty="0" err="1" smtClean="0"/>
              <a:t>i</a:t>
            </a:r>
            <a:r>
              <a:rPr lang="en-CA" altLang="en-US" sz="1600" b="1" noProof="0" dirty="0" smtClean="0"/>
              <a:t>)</a:t>
            </a:r>
            <a:r>
              <a:rPr lang="en-CA" altLang="en-US" sz="1600" noProof="0" dirty="0" smtClean="0"/>
              <a:t> </a:t>
            </a:r>
            <a:r>
              <a:rPr lang="en-CA" altLang="en-US" sz="1600" noProof="0" dirty="0" smtClean="0">
                <a:solidFill>
                  <a:srgbClr val="FF0000"/>
                </a:solidFill>
              </a:rPr>
              <a:t>there are no restrictions?</a:t>
            </a:r>
          </a:p>
          <a:p>
            <a:pPr marL="0" indent="0"/>
            <a:endParaRPr lang="en-CA" altLang="en-US" sz="1600" b="1" noProof="0" dirty="0" smtClean="0"/>
          </a:p>
          <a:p>
            <a:pPr marL="0" indent="0"/>
            <a:r>
              <a:rPr lang="en-CA" altLang="en-US" sz="1600" b="1" noProof="0" dirty="0" smtClean="0"/>
              <a:t>Remember, </a:t>
            </a:r>
            <a:endParaRPr lang="en-CA" altLang="en-US" sz="1600" noProof="0" dirty="0" smtClean="0"/>
          </a:p>
          <a:p>
            <a:pPr marL="0" indent="0"/>
            <a:endParaRPr lang="en-CA" altLang="en-US" sz="1600" b="1" noProof="0" dirty="0" smtClean="0"/>
          </a:p>
        </p:txBody>
      </p:sp>
      <p:sp>
        <p:nvSpPr>
          <p:cNvPr id="26627" name="Title 2"/>
          <p:cNvSpPr>
            <a:spLocks noGrp="1"/>
          </p:cNvSpPr>
          <p:nvPr>
            <p:ph type="title"/>
          </p:nvPr>
        </p:nvSpPr>
        <p:spPr/>
        <p:txBody>
          <a:bodyPr/>
          <a:lstStyle/>
          <a:p>
            <a:r>
              <a:rPr lang="en-CA" altLang="en-US" noProof="0" dirty="0" smtClean="0"/>
              <a:t>QUIZ 1: PERMUTATIONS</a:t>
            </a:r>
          </a:p>
        </p:txBody>
      </p:sp>
      <p:sp>
        <p:nvSpPr>
          <p:cNvPr id="5"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graphicFrame>
        <p:nvGraphicFramePr>
          <p:cNvPr id="26629" name="Oggetto 3"/>
          <p:cNvGraphicFramePr>
            <a:graphicFrameLocks noChangeAspect="1"/>
          </p:cNvGraphicFramePr>
          <p:nvPr/>
        </p:nvGraphicFramePr>
        <p:xfrm>
          <a:off x="2206625" y="2560638"/>
          <a:ext cx="3829050" cy="1004887"/>
        </p:xfrm>
        <a:graphic>
          <a:graphicData uri="http://schemas.openxmlformats.org/presentationml/2006/ole">
            <mc:AlternateContent xmlns:mc="http://schemas.openxmlformats.org/markup-compatibility/2006">
              <mc:Choice xmlns:v="urn:schemas-microsoft-com:vml" Requires="v">
                <p:oleObj spid="_x0000_s26637" name="Documento" r:id="rId3" imgW="2573100" imgH="685451" progId="Word.Document.12">
                  <p:embed/>
                </p:oleObj>
              </mc:Choice>
              <mc:Fallback>
                <p:oleObj name="Documento" r:id="rId3" imgW="2573100" imgH="685451" progId="Word.Document.12">
                  <p:embed/>
                  <p:pic>
                    <p:nvPicPr>
                      <p:cNvPr id="0" name="Oggetto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6625" y="2560638"/>
                        <a:ext cx="3829050"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 name="Content Placeholder 1"/>
          <p:cNvSpPr txBox="1">
            <a:spLocks/>
          </p:cNvSpPr>
          <p:nvPr/>
        </p:nvSpPr>
        <p:spPr bwMode="auto">
          <a:xfrm>
            <a:off x="2014538" y="3819525"/>
            <a:ext cx="4867275" cy="200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Clr>
                <a:schemeClr val="accent1"/>
              </a:buClr>
              <a:defRPr>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a:solidFill>
                  <a:schemeClr val="tx1"/>
                </a:solidFill>
                <a:latin typeface="+mn-lt"/>
                <a:ea typeface="+mn-ea"/>
              </a:defRPr>
            </a:lvl2pPr>
            <a:lvl3pPr marL="1143000" indent="-228600" algn="l" rtl="0" eaLnBrk="0" fontAlgn="base" hangingPunct="0">
              <a:spcBef>
                <a:spcPct val="20000"/>
              </a:spcBef>
              <a:spcAft>
                <a:spcPct val="0"/>
              </a:spcAft>
              <a:buClr>
                <a:schemeClr val="accent2"/>
              </a:buClr>
              <a:buFont typeface="Wingdings" pitchFamily="2" charset="2"/>
              <a:buChar char="§"/>
              <a:defRPr>
                <a:solidFill>
                  <a:schemeClr val="tx1"/>
                </a:solidFill>
                <a:latin typeface="+mn-lt"/>
                <a:ea typeface="+mn-ea"/>
              </a:defRPr>
            </a:lvl3pPr>
            <a:lvl4pPr marL="1600200" indent="-228600" algn="l" rtl="0" eaLnBrk="0" fontAlgn="base" hangingPunct="0">
              <a:spcBef>
                <a:spcPct val="20000"/>
              </a:spcBef>
              <a:spcAft>
                <a:spcPct val="0"/>
              </a:spcAft>
              <a:buClr>
                <a:schemeClr val="accent1"/>
              </a:buClr>
              <a:buChar char="–"/>
              <a:defRPr>
                <a:solidFill>
                  <a:schemeClr val="tx1"/>
                </a:solidFill>
                <a:latin typeface="+mn-lt"/>
                <a:ea typeface="+mn-ea"/>
              </a:defRPr>
            </a:lvl4pPr>
            <a:lvl5pPr marL="2057400" indent="-228600" algn="l" rtl="0" eaLnBrk="0" fontAlgn="base" hangingPunct="0">
              <a:spcBef>
                <a:spcPct val="20000"/>
              </a:spcBef>
              <a:spcAft>
                <a:spcPct val="0"/>
              </a:spcAft>
              <a:buClr>
                <a:schemeClr val="accent2"/>
              </a:buClr>
              <a:buFont typeface="Times" pitchFamily="18" charset="0"/>
              <a:buChar char="–"/>
              <a:defRPr>
                <a:solidFill>
                  <a:schemeClr val="tx1"/>
                </a:solidFill>
                <a:latin typeface="+mn-lt"/>
                <a:ea typeface="+mn-ea"/>
              </a:defRPr>
            </a:lvl5pPr>
            <a:lvl6pPr marL="2514600" indent="-228600" algn="l" rtl="0" fontAlgn="base">
              <a:spcBef>
                <a:spcPct val="20000"/>
              </a:spcBef>
              <a:spcAft>
                <a:spcPct val="0"/>
              </a:spcAft>
              <a:buClr>
                <a:schemeClr val="accent2"/>
              </a:buClr>
              <a:buFont typeface="Times" charset="0"/>
              <a:buChar char="–"/>
              <a:defRPr>
                <a:solidFill>
                  <a:schemeClr val="tx1"/>
                </a:solidFill>
                <a:latin typeface="+mn-lt"/>
                <a:ea typeface="+mn-ea"/>
              </a:defRPr>
            </a:lvl6pPr>
            <a:lvl7pPr marL="2971800" indent="-228600" algn="l" rtl="0" fontAlgn="base">
              <a:spcBef>
                <a:spcPct val="20000"/>
              </a:spcBef>
              <a:spcAft>
                <a:spcPct val="0"/>
              </a:spcAft>
              <a:buClr>
                <a:schemeClr val="accent2"/>
              </a:buClr>
              <a:buFont typeface="Times" charset="0"/>
              <a:buChar char="–"/>
              <a:defRPr>
                <a:solidFill>
                  <a:schemeClr val="tx1"/>
                </a:solidFill>
                <a:latin typeface="+mn-lt"/>
                <a:ea typeface="+mn-ea"/>
              </a:defRPr>
            </a:lvl7pPr>
            <a:lvl8pPr marL="3429000" indent="-228600" algn="l" rtl="0" fontAlgn="base">
              <a:spcBef>
                <a:spcPct val="20000"/>
              </a:spcBef>
              <a:spcAft>
                <a:spcPct val="0"/>
              </a:spcAft>
              <a:buClr>
                <a:schemeClr val="accent2"/>
              </a:buClr>
              <a:buFont typeface="Times" charset="0"/>
              <a:buChar char="–"/>
              <a:defRPr>
                <a:solidFill>
                  <a:schemeClr val="tx1"/>
                </a:solidFill>
                <a:latin typeface="+mn-lt"/>
                <a:ea typeface="+mn-ea"/>
              </a:defRPr>
            </a:lvl8pPr>
            <a:lvl9pPr marL="3886200" indent="-228600" algn="l" rtl="0" fontAlgn="base">
              <a:spcBef>
                <a:spcPct val="20000"/>
              </a:spcBef>
              <a:spcAft>
                <a:spcPct val="0"/>
              </a:spcAft>
              <a:buClr>
                <a:schemeClr val="accent2"/>
              </a:buClr>
              <a:buFont typeface="Times" charset="0"/>
              <a:buChar char="–"/>
              <a:defRPr>
                <a:solidFill>
                  <a:schemeClr val="tx1"/>
                </a:solidFill>
                <a:latin typeface="+mn-lt"/>
                <a:ea typeface="+mn-ea"/>
              </a:defRPr>
            </a:lvl9pPr>
          </a:lstStyle>
          <a:p>
            <a:pPr>
              <a:buFont typeface="+mj-lt"/>
              <a:buAutoNum type="alphaUcPeriod"/>
              <a:defRPr/>
            </a:pPr>
            <a:r>
              <a:rPr lang="it-IT" altLang="en-US" sz="2800" kern="0" dirty="0" smtClean="0"/>
              <a:t>P</a:t>
            </a:r>
            <a:r>
              <a:rPr lang="it-IT" altLang="en-US" sz="2800" kern="0" baseline="-25000" dirty="0" smtClean="0"/>
              <a:t>8</a:t>
            </a:r>
            <a:r>
              <a:rPr lang="it-IT" altLang="en-US" sz="2800" kern="0" baseline="30000" dirty="0" smtClean="0"/>
              <a:t>8 </a:t>
            </a:r>
            <a:endParaRPr lang="it-IT" altLang="en-US" sz="2800" kern="0" dirty="0" smtClean="0"/>
          </a:p>
          <a:p>
            <a:pPr>
              <a:buFont typeface="+mj-lt"/>
              <a:buAutoNum type="alphaUcPeriod"/>
              <a:defRPr/>
            </a:pPr>
            <a:r>
              <a:rPr lang="it-IT" altLang="en-US" sz="2800" kern="0" dirty="0" smtClean="0"/>
              <a:t>P</a:t>
            </a:r>
            <a:r>
              <a:rPr lang="it-IT" altLang="en-US" sz="2800" kern="0" baseline="-25000" dirty="0" smtClean="0"/>
              <a:t>1</a:t>
            </a:r>
            <a:r>
              <a:rPr lang="it-IT" altLang="en-US" sz="2800" kern="0" baseline="30000" dirty="0" smtClean="0"/>
              <a:t>8</a:t>
            </a:r>
            <a:r>
              <a:rPr lang="it-IT" altLang="en-US" sz="2800" kern="0" dirty="0" smtClean="0"/>
              <a:t> </a:t>
            </a:r>
          </a:p>
          <a:p>
            <a:pPr>
              <a:buFont typeface="+mj-lt"/>
              <a:buAutoNum type="alphaUcPeriod"/>
              <a:defRPr/>
            </a:pPr>
            <a:r>
              <a:rPr lang="it-IT" altLang="en-US" sz="2800" kern="0" dirty="0" smtClean="0"/>
              <a:t>P</a:t>
            </a:r>
            <a:r>
              <a:rPr lang="it-IT" altLang="en-US" sz="2800" kern="0" baseline="-25000" dirty="0" smtClean="0"/>
              <a:t>8</a:t>
            </a:r>
            <a:r>
              <a:rPr lang="it-IT" altLang="en-US" sz="2800" kern="0" baseline="30000" dirty="0" smtClean="0"/>
              <a:t>1</a:t>
            </a:r>
            <a:r>
              <a:rPr lang="it-IT" altLang="en-US" sz="2800" kern="0" dirty="0" smtClean="0"/>
              <a:t> </a:t>
            </a:r>
            <a:endParaRPr lang="en-US" altLang="en-US" sz="2800" kern="0"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Content Placeholder 1"/>
          <p:cNvSpPr>
            <a:spLocks noGrp="1"/>
          </p:cNvSpPr>
          <p:nvPr>
            <p:ph idx="1"/>
          </p:nvPr>
        </p:nvSpPr>
        <p:spPr>
          <a:xfrm>
            <a:off x="365125" y="1090613"/>
            <a:ext cx="7772400" cy="1460500"/>
          </a:xfrm>
        </p:spPr>
        <p:txBody>
          <a:bodyPr/>
          <a:lstStyle/>
          <a:p>
            <a:pPr marL="0" indent="0"/>
            <a:r>
              <a:rPr lang="en-CA" altLang="en-US" sz="1600" b="1" noProof="0" dirty="0" smtClean="0"/>
              <a:t>Example:</a:t>
            </a:r>
            <a:r>
              <a:rPr lang="en-CA" altLang="en-US" sz="1600" noProof="0" dirty="0" smtClean="0"/>
              <a:t> How many ways can 8 people stand in a line if:</a:t>
            </a:r>
          </a:p>
          <a:p>
            <a:pPr marL="0" indent="0"/>
            <a:r>
              <a:rPr lang="en-CA" altLang="en-US" sz="1600" b="1" noProof="0" dirty="0" err="1" smtClean="0"/>
              <a:t>i</a:t>
            </a:r>
            <a:r>
              <a:rPr lang="en-CA" altLang="en-US" sz="1600" b="1" noProof="0" dirty="0" smtClean="0"/>
              <a:t>)</a:t>
            </a:r>
            <a:r>
              <a:rPr lang="en-CA" altLang="en-US" sz="1600" noProof="0" dirty="0" smtClean="0"/>
              <a:t> </a:t>
            </a:r>
            <a:r>
              <a:rPr lang="en-CA" altLang="en-US" sz="1600" noProof="0" dirty="0" smtClean="0">
                <a:solidFill>
                  <a:srgbClr val="FF0000"/>
                </a:solidFill>
              </a:rPr>
              <a:t>there are no restrictions?</a:t>
            </a:r>
          </a:p>
          <a:p>
            <a:pPr marL="0" indent="0"/>
            <a:endParaRPr lang="en-CA" altLang="en-US" sz="1600" b="1" noProof="0" dirty="0" smtClean="0"/>
          </a:p>
          <a:p>
            <a:pPr marL="0" indent="0"/>
            <a:r>
              <a:rPr lang="en-CA" altLang="en-US" sz="1600" b="1" noProof="0" dirty="0" smtClean="0"/>
              <a:t>Remember, </a:t>
            </a:r>
            <a:endParaRPr lang="en-CA" altLang="en-US" sz="1600" noProof="0" dirty="0" smtClean="0"/>
          </a:p>
          <a:p>
            <a:pPr marL="0" indent="0"/>
            <a:endParaRPr lang="en-CA" altLang="en-US" sz="1600" b="1" noProof="0" dirty="0" smtClean="0"/>
          </a:p>
          <a:p>
            <a:pPr marL="0" indent="0"/>
            <a:endParaRPr lang="en-CA" altLang="en-US" sz="1600" b="1" noProof="0" dirty="0" smtClean="0"/>
          </a:p>
          <a:p>
            <a:pPr marL="0" indent="0"/>
            <a:endParaRPr lang="en-CA" altLang="en-US" sz="1600" b="1" noProof="0" dirty="0" smtClean="0"/>
          </a:p>
          <a:p>
            <a:pPr marL="0" indent="0"/>
            <a:endParaRPr lang="en-CA" altLang="en-US" sz="1600" b="1" noProof="0" dirty="0" smtClean="0"/>
          </a:p>
          <a:p>
            <a:pPr marL="0" indent="0"/>
            <a:endParaRPr lang="en-CA" altLang="en-US" sz="1600" b="1" noProof="0" dirty="0" smtClean="0"/>
          </a:p>
          <a:p>
            <a:pPr marL="0" indent="0"/>
            <a:endParaRPr lang="en-CA" altLang="en-US" sz="1600" b="1" noProof="0" dirty="0" smtClean="0"/>
          </a:p>
          <a:p>
            <a:pPr marL="0" indent="0"/>
            <a:endParaRPr lang="en-CA" altLang="en-US" sz="1600" b="1" noProof="0" dirty="0" smtClean="0"/>
          </a:p>
          <a:p>
            <a:pPr marL="0" indent="0"/>
            <a:endParaRPr lang="en-CA" altLang="en-US" sz="1600" b="1" noProof="0" dirty="0" smtClean="0"/>
          </a:p>
          <a:p>
            <a:pPr marL="0" indent="0"/>
            <a:endParaRPr lang="en-CA" altLang="en-US" sz="1600" b="1" noProof="0" dirty="0" smtClean="0"/>
          </a:p>
          <a:p>
            <a:pPr marL="0" indent="0"/>
            <a:r>
              <a:rPr lang="en-CA" altLang="en-US" sz="1600" b="1" noProof="0" dirty="0" smtClean="0"/>
              <a:t>Solutions:</a:t>
            </a:r>
            <a:endParaRPr lang="en-CA" altLang="en-US" sz="1600" noProof="0" dirty="0" smtClean="0"/>
          </a:p>
          <a:p>
            <a:pPr marL="0" indent="0"/>
            <a:r>
              <a:rPr lang="en-CA" altLang="en-US" sz="1600" b="1" noProof="0" dirty="0" err="1" smtClean="0"/>
              <a:t>i</a:t>
            </a:r>
            <a:r>
              <a:rPr lang="en-CA" altLang="en-US" sz="1600" b="1" noProof="0" dirty="0" smtClean="0"/>
              <a:t>) </a:t>
            </a:r>
            <a:r>
              <a:rPr lang="en-CA" altLang="en-US" sz="1600" noProof="0" dirty="0" smtClean="0"/>
              <a:t>This is simply the number of ways we can order 8 different people.</a:t>
            </a:r>
            <a:endParaRPr lang="en-CA" altLang="en-US" sz="1600" b="1" noProof="0" dirty="0" smtClean="0"/>
          </a:p>
          <a:p>
            <a:pPr marL="0" indent="0"/>
            <a:endParaRPr lang="en-CA" altLang="en-US" sz="1600" b="1" noProof="0" dirty="0" smtClean="0"/>
          </a:p>
        </p:txBody>
      </p:sp>
      <p:sp>
        <p:nvSpPr>
          <p:cNvPr id="27651" name="Title 2"/>
          <p:cNvSpPr>
            <a:spLocks noGrp="1"/>
          </p:cNvSpPr>
          <p:nvPr>
            <p:ph type="title"/>
          </p:nvPr>
        </p:nvSpPr>
        <p:spPr/>
        <p:txBody>
          <a:bodyPr/>
          <a:lstStyle/>
          <a:p>
            <a:r>
              <a:rPr lang="en-CA" altLang="en-US" noProof="0" dirty="0" smtClean="0"/>
              <a:t>QUIZ 1: PERMUTATIONS</a:t>
            </a:r>
          </a:p>
        </p:txBody>
      </p:sp>
      <p:sp>
        <p:nvSpPr>
          <p:cNvPr id="5"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graphicFrame>
        <p:nvGraphicFramePr>
          <p:cNvPr id="27653" name="Oggetto 3"/>
          <p:cNvGraphicFramePr>
            <a:graphicFrameLocks noChangeAspect="1"/>
          </p:cNvGraphicFramePr>
          <p:nvPr/>
        </p:nvGraphicFramePr>
        <p:xfrm>
          <a:off x="1990725" y="1765300"/>
          <a:ext cx="3829050" cy="1004888"/>
        </p:xfrm>
        <a:graphic>
          <a:graphicData uri="http://schemas.openxmlformats.org/presentationml/2006/ole">
            <mc:AlternateContent xmlns:mc="http://schemas.openxmlformats.org/markup-compatibility/2006">
              <mc:Choice xmlns:v="urn:schemas-microsoft-com:vml" Requires="v">
                <p:oleObj spid="_x0000_s27668" name="Documento" r:id="rId3" imgW="2573100" imgH="685451" progId="Word.Document.12">
                  <p:embed/>
                </p:oleObj>
              </mc:Choice>
              <mc:Fallback>
                <p:oleObj name="Documento" r:id="rId3" imgW="2573100" imgH="685451" progId="Word.Document.12">
                  <p:embed/>
                  <p:pic>
                    <p:nvPicPr>
                      <p:cNvPr id="0" name="Oggetto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90725" y="1765300"/>
                        <a:ext cx="382905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7654" name="Oggetto 1"/>
          <p:cNvGraphicFramePr>
            <a:graphicFrameLocks noChangeAspect="1"/>
          </p:cNvGraphicFramePr>
          <p:nvPr/>
        </p:nvGraphicFramePr>
        <p:xfrm>
          <a:off x="3351213" y="5568950"/>
          <a:ext cx="1435100" cy="482600"/>
        </p:xfrm>
        <a:graphic>
          <a:graphicData uri="http://schemas.openxmlformats.org/presentationml/2006/ole">
            <mc:AlternateContent xmlns:mc="http://schemas.openxmlformats.org/markup-compatibility/2006">
              <mc:Choice xmlns:v="urn:schemas-microsoft-com:vml" Requires="v">
                <p:oleObj spid="_x0000_s27669" name="Document" r:id="rId5" imgW="956437" imgH="323743" progId="Word.Document.12">
                  <p:embed/>
                </p:oleObj>
              </mc:Choice>
              <mc:Fallback>
                <p:oleObj name="Document" r:id="rId5" imgW="956437" imgH="323743" progId="Word.Document.12">
                  <p:embed/>
                  <p:pic>
                    <p:nvPicPr>
                      <p:cNvPr id="0" name="Oggetto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51213" y="5568950"/>
                        <a:ext cx="1435100" cy="48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 name="Content Placeholder 1"/>
          <p:cNvSpPr txBox="1">
            <a:spLocks/>
          </p:cNvSpPr>
          <p:nvPr/>
        </p:nvSpPr>
        <p:spPr bwMode="auto">
          <a:xfrm>
            <a:off x="1804988" y="2693988"/>
            <a:ext cx="4865687" cy="200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Clr>
                <a:schemeClr val="accent1"/>
              </a:buClr>
              <a:defRPr>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a:solidFill>
                  <a:schemeClr val="tx1"/>
                </a:solidFill>
                <a:latin typeface="+mn-lt"/>
                <a:ea typeface="+mn-ea"/>
              </a:defRPr>
            </a:lvl2pPr>
            <a:lvl3pPr marL="1143000" indent="-228600" algn="l" rtl="0" eaLnBrk="0" fontAlgn="base" hangingPunct="0">
              <a:spcBef>
                <a:spcPct val="20000"/>
              </a:spcBef>
              <a:spcAft>
                <a:spcPct val="0"/>
              </a:spcAft>
              <a:buClr>
                <a:schemeClr val="accent2"/>
              </a:buClr>
              <a:buFont typeface="Wingdings" pitchFamily="2" charset="2"/>
              <a:buChar char="§"/>
              <a:defRPr>
                <a:solidFill>
                  <a:schemeClr val="tx1"/>
                </a:solidFill>
                <a:latin typeface="+mn-lt"/>
                <a:ea typeface="+mn-ea"/>
              </a:defRPr>
            </a:lvl3pPr>
            <a:lvl4pPr marL="1600200" indent="-228600" algn="l" rtl="0" eaLnBrk="0" fontAlgn="base" hangingPunct="0">
              <a:spcBef>
                <a:spcPct val="20000"/>
              </a:spcBef>
              <a:spcAft>
                <a:spcPct val="0"/>
              </a:spcAft>
              <a:buClr>
                <a:schemeClr val="accent1"/>
              </a:buClr>
              <a:buChar char="–"/>
              <a:defRPr>
                <a:solidFill>
                  <a:schemeClr val="tx1"/>
                </a:solidFill>
                <a:latin typeface="+mn-lt"/>
                <a:ea typeface="+mn-ea"/>
              </a:defRPr>
            </a:lvl4pPr>
            <a:lvl5pPr marL="2057400" indent="-228600" algn="l" rtl="0" eaLnBrk="0" fontAlgn="base" hangingPunct="0">
              <a:spcBef>
                <a:spcPct val="20000"/>
              </a:spcBef>
              <a:spcAft>
                <a:spcPct val="0"/>
              </a:spcAft>
              <a:buClr>
                <a:schemeClr val="accent2"/>
              </a:buClr>
              <a:buFont typeface="Times" pitchFamily="18" charset="0"/>
              <a:buChar char="–"/>
              <a:defRPr>
                <a:solidFill>
                  <a:schemeClr val="tx1"/>
                </a:solidFill>
                <a:latin typeface="+mn-lt"/>
                <a:ea typeface="+mn-ea"/>
              </a:defRPr>
            </a:lvl5pPr>
            <a:lvl6pPr marL="2514600" indent="-228600" algn="l" rtl="0" fontAlgn="base">
              <a:spcBef>
                <a:spcPct val="20000"/>
              </a:spcBef>
              <a:spcAft>
                <a:spcPct val="0"/>
              </a:spcAft>
              <a:buClr>
                <a:schemeClr val="accent2"/>
              </a:buClr>
              <a:buFont typeface="Times" charset="0"/>
              <a:buChar char="–"/>
              <a:defRPr>
                <a:solidFill>
                  <a:schemeClr val="tx1"/>
                </a:solidFill>
                <a:latin typeface="+mn-lt"/>
                <a:ea typeface="+mn-ea"/>
              </a:defRPr>
            </a:lvl6pPr>
            <a:lvl7pPr marL="2971800" indent="-228600" algn="l" rtl="0" fontAlgn="base">
              <a:spcBef>
                <a:spcPct val="20000"/>
              </a:spcBef>
              <a:spcAft>
                <a:spcPct val="0"/>
              </a:spcAft>
              <a:buClr>
                <a:schemeClr val="accent2"/>
              </a:buClr>
              <a:buFont typeface="Times" charset="0"/>
              <a:buChar char="–"/>
              <a:defRPr>
                <a:solidFill>
                  <a:schemeClr val="tx1"/>
                </a:solidFill>
                <a:latin typeface="+mn-lt"/>
                <a:ea typeface="+mn-ea"/>
              </a:defRPr>
            </a:lvl7pPr>
            <a:lvl8pPr marL="3429000" indent="-228600" algn="l" rtl="0" fontAlgn="base">
              <a:spcBef>
                <a:spcPct val="20000"/>
              </a:spcBef>
              <a:spcAft>
                <a:spcPct val="0"/>
              </a:spcAft>
              <a:buClr>
                <a:schemeClr val="accent2"/>
              </a:buClr>
              <a:buFont typeface="Times" charset="0"/>
              <a:buChar char="–"/>
              <a:defRPr>
                <a:solidFill>
                  <a:schemeClr val="tx1"/>
                </a:solidFill>
                <a:latin typeface="+mn-lt"/>
                <a:ea typeface="+mn-ea"/>
              </a:defRPr>
            </a:lvl8pPr>
            <a:lvl9pPr marL="3886200" indent="-228600" algn="l" rtl="0" fontAlgn="base">
              <a:spcBef>
                <a:spcPct val="20000"/>
              </a:spcBef>
              <a:spcAft>
                <a:spcPct val="0"/>
              </a:spcAft>
              <a:buClr>
                <a:schemeClr val="accent2"/>
              </a:buClr>
              <a:buFont typeface="Times" charset="0"/>
              <a:buChar char="–"/>
              <a:defRPr>
                <a:solidFill>
                  <a:schemeClr val="tx1"/>
                </a:solidFill>
                <a:latin typeface="+mn-lt"/>
                <a:ea typeface="+mn-ea"/>
              </a:defRPr>
            </a:lvl9pPr>
          </a:lstStyle>
          <a:p>
            <a:pPr>
              <a:buFont typeface="+mj-lt"/>
              <a:buAutoNum type="alphaUcPeriod"/>
              <a:defRPr/>
            </a:pPr>
            <a:r>
              <a:rPr lang="it-IT" altLang="en-US" sz="2800" kern="0" dirty="0" smtClean="0">
                <a:solidFill>
                  <a:srgbClr val="FF0000"/>
                </a:solidFill>
              </a:rPr>
              <a:t>P</a:t>
            </a:r>
            <a:r>
              <a:rPr lang="it-IT" altLang="en-US" sz="2800" kern="0" baseline="-25000" dirty="0" smtClean="0">
                <a:solidFill>
                  <a:srgbClr val="FF0000"/>
                </a:solidFill>
              </a:rPr>
              <a:t>8</a:t>
            </a:r>
            <a:r>
              <a:rPr lang="it-IT" altLang="en-US" sz="2800" kern="0" baseline="30000" dirty="0" smtClean="0">
                <a:solidFill>
                  <a:srgbClr val="FF0000"/>
                </a:solidFill>
              </a:rPr>
              <a:t>8 </a:t>
            </a:r>
            <a:r>
              <a:rPr lang="it-IT" altLang="en-US" sz="2800" kern="0" dirty="0" smtClean="0">
                <a:solidFill>
                  <a:srgbClr val="FF0000"/>
                </a:solidFill>
              </a:rPr>
              <a:t>= 8! = 40320</a:t>
            </a:r>
          </a:p>
          <a:p>
            <a:pPr>
              <a:buFont typeface="+mj-lt"/>
              <a:buAutoNum type="alphaUcPeriod"/>
              <a:defRPr/>
            </a:pPr>
            <a:r>
              <a:rPr lang="it-IT" altLang="en-US" sz="2800" kern="0" dirty="0" smtClean="0"/>
              <a:t>P</a:t>
            </a:r>
            <a:r>
              <a:rPr lang="it-IT" altLang="en-US" sz="2800" kern="0" baseline="-25000" dirty="0" smtClean="0"/>
              <a:t>1</a:t>
            </a:r>
            <a:r>
              <a:rPr lang="it-IT" altLang="en-US" sz="2800" kern="0" baseline="30000" dirty="0" smtClean="0"/>
              <a:t>8</a:t>
            </a:r>
            <a:r>
              <a:rPr lang="it-IT" altLang="en-US" sz="2800" kern="0" dirty="0" smtClean="0"/>
              <a:t>= 8! / 7! </a:t>
            </a:r>
          </a:p>
          <a:p>
            <a:pPr>
              <a:buFont typeface="+mj-lt"/>
              <a:buAutoNum type="alphaUcPeriod"/>
              <a:defRPr/>
            </a:pPr>
            <a:r>
              <a:rPr lang="it-IT" altLang="en-US" sz="2800" kern="0" dirty="0" smtClean="0"/>
              <a:t>P</a:t>
            </a:r>
            <a:r>
              <a:rPr lang="it-IT" altLang="en-US" sz="2800" kern="0" baseline="-25000" dirty="0" smtClean="0"/>
              <a:t>8</a:t>
            </a:r>
            <a:r>
              <a:rPr lang="it-IT" altLang="en-US" sz="2800" kern="0" baseline="30000" dirty="0" smtClean="0"/>
              <a:t>1</a:t>
            </a:r>
            <a:r>
              <a:rPr lang="it-IT" altLang="en-US" sz="2800" kern="0" dirty="0" smtClean="0"/>
              <a:t>= 1! / 8! </a:t>
            </a:r>
            <a:endParaRPr lang="en-US" altLang="en-US" sz="2800" kern="0"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Content Placeholder 1"/>
          <p:cNvSpPr>
            <a:spLocks noGrp="1"/>
          </p:cNvSpPr>
          <p:nvPr>
            <p:ph idx="1"/>
          </p:nvPr>
        </p:nvSpPr>
        <p:spPr/>
        <p:txBody>
          <a:bodyPr/>
          <a:lstStyle/>
          <a:p>
            <a:pPr marL="0" indent="0"/>
            <a:r>
              <a:rPr lang="en-CA" altLang="en-US" sz="1600" b="1" noProof="0" dirty="0" smtClean="0"/>
              <a:t>Example:</a:t>
            </a:r>
            <a:r>
              <a:rPr lang="en-CA" altLang="en-US" sz="1600" noProof="0" dirty="0" smtClean="0"/>
              <a:t> How many ways can 8 people stand in a line if:</a:t>
            </a:r>
          </a:p>
          <a:p>
            <a:pPr marL="0" indent="0"/>
            <a:r>
              <a:rPr lang="en-CA" altLang="en-US" sz="1600" b="1" noProof="0" dirty="0" err="1" smtClean="0"/>
              <a:t>i</a:t>
            </a:r>
            <a:r>
              <a:rPr lang="en-CA" altLang="en-US" sz="1600" b="1" noProof="0" dirty="0" smtClean="0"/>
              <a:t>)</a:t>
            </a:r>
            <a:r>
              <a:rPr lang="en-CA" altLang="en-US" sz="1600" noProof="0" dirty="0" smtClean="0"/>
              <a:t> there are no restrictions?</a:t>
            </a:r>
          </a:p>
          <a:p>
            <a:pPr marL="0" indent="0"/>
            <a:r>
              <a:rPr lang="en-CA" altLang="en-US" sz="1600" b="1" noProof="0" dirty="0" smtClean="0">
                <a:solidFill>
                  <a:srgbClr val="FF0000"/>
                </a:solidFill>
              </a:rPr>
              <a:t>ii)</a:t>
            </a:r>
            <a:r>
              <a:rPr lang="en-CA" altLang="en-US" sz="1600" noProof="0" dirty="0" smtClean="0">
                <a:solidFill>
                  <a:srgbClr val="FF0000"/>
                </a:solidFill>
              </a:rPr>
              <a:t> Alice and Bob must stand next each other?</a:t>
            </a:r>
          </a:p>
          <a:p>
            <a:pPr marL="0" indent="0"/>
            <a:endParaRPr lang="en-CA" altLang="en-US" sz="1600" b="1" noProof="0" dirty="0" smtClean="0"/>
          </a:p>
          <a:p>
            <a:pPr marL="0" indent="0"/>
            <a:endParaRPr lang="en-CA" altLang="en-US" sz="1600" b="1" noProof="0" dirty="0" smtClean="0"/>
          </a:p>
          <a:p>
            <a:pPr marL="0" indent="0"/>
            <a:endParaRPr lang="en-CA" altLang="en-US" sz="1600" b="1" noProof="0" dirty="0" smtClean="0"/>
          </a:p>
        </p:txBody>
      </p:sp>
      <p:sp>
        <p:nvSpPr>
          <p:cNvPr id="28675" name="Title 2"/>
          <p:cNvSpPr>
            <a:spLocks noGrp="1"/>
          </p:cNvSpPr>
          <p:nvPr>
            <p:ph type="title"/>
          </p:nvPr>
        </p:nvSpPr>
        <p:spPr/>
        <p:txBody>
          <a:bodyPr/>
          <a:lstStyle/>
          <a:p>
            <a:r>
              <a:rPr lang="en-CA" altLang="en-US" noProof="0" dirty="0" smtClean="0"/>
              <a:t>Quiz 2: PERMUTATIONS</a:t>
            </a:r>
          </a:p>
        </p:txBody>
      </p:sp>
      <p:sp>
        <p:nvSpPr>
          <p:cNvPr id="5"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
        <p:nvSpPr>
          <p:cNvPr id="6" name="Content Placeholder 1"/>
          <p:cNvSpPr txBox="1">
            <a:spLocks/>
          </p:cNvSpPr>
          <p:nvPr/>
        </p:nvSpPr>
        <p:spPr bwMode="auto">
          <a:xfrm>
            <a:off x="1400175" y="3189288"/>
            <a:ext cx="4865688" cy="200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Clr>
                <a:schemeClr val="accent1"/>
              </a:buClr>
              <a:defRPr>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a:solidFill>
                  <a:schemeClr val="tx1"/>
                </a:solidFill>
                <a:latin typeface="+mn-lt"/>
                <a:ea typeface="+mn-ea"/>
              </a:defRPr>
            </a:lvl2pPr>
            <a:lvl3pPr marL="1143000" indent="-228600" algn="l" rtl="0" eaLnBrk="0" fontAlgn="base" hangingPunct="0">
              <a:spcBef>
                <a:spcPct val="20000"/>
              </a:spcBef>
              <a:spcAft>
                <a:spcPct val="0"/>
              </a:spcAft>
              <a:buClr>
                <a:schemeClr val="accent2"/>
              </a:buClr>
              <a:buFont typeface="Wingdings" pitchFamily="2" charset="2"/>
              <a:buChar char="§"/>
              <a:defRPr>
                <a:solidFill>
                  <a:schemeClr val="tx1"/>
                </a:solidFill>
                <a:latin typeface="+mn-lt"/>
                <a:ea typeface="+mn-ea"/>
              </a:defRPr>
            </a:lvl3pPr>
            <a:lvl4pPr marL="1600200" indent="-228600" algn="l" rtl="0" eaLnBrk="0" fontAlgn="base" hangingPunct="0">
              <a:spcBef>
                <a:spcPct val="20000"/>
              </a:spcBef>
              <a:spcAft>
                <a:spcPct val="0"/>
              </a:spcAft>
              <a:buClr>
                <a:schemeClr val="accent1"/>
              </a:buClr>
              <a:buChar char="–"/>
              <a:defRPr>
                <a:solidFill>
                  <a:schemeClr val="tx1"/>
                </a:solidFill>
                <a:latin typeface="+mn-lt"/>
                <a:ea typeface="+mn-ea"/>
              </a:defRPr>
            </a:lvl4pPr>
            <a:lvl5pPr marL="2057400" indent="-228600" algn="l" rtl="0" eaLnBrk="0" fontAlgn="base" hangingPunct="0">
              <a:spcBef>
                <a:spcPct val="20000"/>
              </a:spcBef>
              <a:spcAft>
                <a:spcPct val="0"/>
              </a:spcAft>
              <a:buClr>
                <a:schemeClr val="accent2"/>
              </a:buClr>
              <a:buFont typeface="Times" pitchFamily="18" charset="0"/>
              <a:buChar char="–"/>
              <a:defRPr>
                <a:solidFill>
                  <a:schemeClr val="tx1"/>
                </a:solidFill>
                <a:latin typeface="+mn-lt"/>
                <a:ea typeface="+mn-ea"/>
              </a:defRPr>
            </a:lvl5pPr>
            <a:lvl6pPr marL="2514600" indent="-228600" algn="l" rtl="0" fontAlgn="base">
              <a:spcBef>
                <a:spcPct val="20000"/>
              </a:spcBef>
              <a:spcAft>
                <a:spcPct val="0"/>
              </a:spcAft>
              <a:buClr>
                <a:schemeClr val="accent2"/>
              </a:buClr>
              <a:buFont typeface="Times" charset="0"/>
              <a:buChar char="–"/>
              <a:defRPr>
                <a:solidFill>
                  <a:schemeClr val="tx1"/>
                </a:solidFill>
                <a:latin typeface="+mn-lt"/>
                <a:ea typeface="+mn-ea"/>
              </a:defRPr>
            </a:lvl6pPr>
            <a:lvl7pPr marL="2971800" indent="-228600" algn="l" rtl="0" fontAlgn="base">
              <a:spcBef>
                <a:spcPct val="20000"/>
              </a:spcBef>
              <a:spcAft>
                <a:spcPct val="0"/>
              </a:spcAft>
              <a:buClr>
                <a:schemeClr val="accent2"/>
              </a:buClr>
              <a:buFont typeface="Times" charset="0"/>
              <a:buChar char="–"/>
              <a:defRPr>
                <a:solidFill>
                  <a:schemeClr val="tx1"/>
                </a:solidFill>
                <a:latin typeface="+mn-lt"/>
                <a:ea typeface="+mn-ea"/>
              </a:defRPr>
            </a:lvl7pPr>
            <a:lvl8pPr marL="3429000" indent="-228600" algn="l" rtl="0" fontAlgn="base">
              <a:spcBef>
                <a:spcPct val="20000"/>
              </a:spcBef>
              <a:spcAft>
                <a:spcPct val="0"/>
              </a:spcAft>
              <a:buClr>
                <a:schemeClr val="accent2"/>
              </a:buClr>
              <a:buFont typeface="Times" charset="0"/>
              <a:buChar char="–"/>
              <a:defRPr>
                <a:solidFill>
                  <a:schemeClr val="tx1"/>
                </a:solidFill>
                <a:latin typeface="+mn-lt"/>
                <a:ea typeface="+mn-ea"/>
              </a:defRPr>
            </a:lvl8pPr>
            <a:lvl9pPr marL="3886200" indent="-228600" algn="l" rtl="0" fontAlgn="base">
              <a:spcBef>
                <a:spcPct val="20000"/>
              </a:spcBef>
              <a:spcAft>
                <a:spcPct val="0"/>
              </a:spcAft>
              <a:buClr>
                <a:schemeClr val="accent2"/>
              </a:buClr>
              <a:buFont typeface="Times" charset="0"/>
              <a:buChar char="–"/>
              <a:defRPr>
                <a:solidFill>
                  <a:schemeClr val="tx1"/>
                </a:solidFill>
                <a:latin typeface="+mn-lt"/>
                <a:ea typeface="+mn-ea"/>
              </a:defRPr>
            </a:lvl9pPr>
          </a:lstStyle>
          <a:p>
            <a:pPr>
              <a:buFont typeface="+mj-lt"/>
              <a:buAutoNum type="alphaUcPeriod"/>
              <a:defRPr/>
            </a:pPr>
            <a:r>
              <a:rPr lang="it-IT" altLang="en-US" sz="2800" kern="0" dirty="0" smtClean="0"/>
              <a:t> P</a:t>
            </a:r>
            <a:r>
              <a:rPr lang="it-IT" altLang="en-US" sz="2800" kern="0" baseline="-25000" dirty="0" smtClean="0"/>
              <a:t>2</a:t>
            </a:r>
            <a:r>
              <a:rPr lang="it-IT" altLang="en-US" sz="2800" kern="0" baseline="30000" dirty="0" smtClean="0"/>
              <a:t>8 </a:t>
            </a:r>
            <a:endParaRPr lang="it-IT" altLang="en-US" sz="2800" kern="0" dirty="0" smtClean="0"/>
          </a:p>
          <a:p>
            <a:pPr>
              <a:buFont typeface="+mj-lt"/>
              <a:buAutoNum type="alphaUcPeriod"/>
              <a:defRPr/>
            </a:pPr>
            <a:r>
              <a:rPr lang="it-IT" altLang="en-US" sz="2800" kern="0" dirty="0" smtClean="0"/>
              <a:t> P</a:t>
            </a:r>
            <a:r>
              <a:rPr lang="it-IT" altLang="en-US" sz="2800" kern="0" baseline="-25000" dirty="0" smtClean="0"/>
              <a:t>7 </a:t>
            </a:r>
            <a:r>
              <a:rPr lang="it-IT" altLang="en-US" sz="2800" kern="0" baseline="30000" dirty="0" smtClean="0"/>
              <a:t>7 </a:t>
            </a:r>
            <a:r>
              <a:rPr lang="it-IT" altLang="en-US" sz="2800" kern="0" dirty="0" smtClean="0"/>
              <a:t>* P</a:t>
            </a:r>
            <a:r>
              <a:rPr lang="it-IT" altLang="en-US" sz="2800" kern="0" baseline="-25000" dirty="0" smtClean="0"/>
              <a:t>2</a:t>
            </a:r>
            <a:r>
              <a:rPr lang="it-IT" altLang="en-US" sz="2800" kern="0" baseline="30000" dirty="0"/>
              <a:t>2</a:t>
            </a:r>
            <a:r>
              <a:rPr lang="it-IT" altLang="en-US" sz="2800" kern="0" baseline="30000" dirty="0" smtClean="0"/>
              <a:t> </a:t>
            </a:r>
            <a:endParaRPr lang="it-IT" altLang="en-US" sz="2800" kern="0" dirty="0" smtClean="0"/>
          </a:p>
          <a:p>
            <a:pPr>
              <a:buFont typeface="+mj-lt"/>
              <a:buAutoNum type="alphaUcPeriod"/>
              <a:defRPr/>
            </a:pPr>
            <a:r>
              <a:rPr lang="it-IT" altLang="en-US" sz="2800" kern="0" dirty="0" smtClean="0"/>
              <a:t> P</a:t>
            </a:r>
            <a:r>
              <a:rPr lang="it-IT" altLang="en-US" sz="2800" kern="0" baseline="-25000" dirty="0" smtClean="0"/>
              <a:t>8</a:t>
            </a:r>
            <a:r>
              <a:rPr lang="it-IT" altLang="en-US" sz="2800" kern="0" baseline="30000" dirty="0" smtClean="0"/>
              <a:t>8</a:t>
            </a:r>
            <a:r>
              <a:rPr lang="it-IT" altLang="en-US" sz="2800" kern="0" dirty="0" smtClean="0"/>
              <a:t> * P</a:t>
            </a:r>
            <a:r>
              <a:rPr lang="it-IT" altLang="en-US" sz="2800" kern="0" baseline="-25000" dirty="0" smtClean="0"/>
              <a:t>2</a:t>
            </a:r>
            <a:r>
              <a:rPr lang="it-IT" altLang="en-US" sz="2800" kern="0" baseline="30000" dirty="0" smtClean="0"/>
              <a:t>2 </a:t>
            </a:r>
            <a:endParaRPr lang="en-US" altLang="en-US" sz="2800" kern="0"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Content Placeholder 1"/>
          <p:cNvSpPr>
            <a:spLocks noGrp="1"/>
          </p:cNvSpPr>
          <p:nvPr>
            <p:ph idx="1"/>
          </p:nvPr>
        </p:nvSpPr>
        <p:spPr>
          <a:xfrm>
            <a:off x="685800" y="1447800"/>
            <a:ext cx="7772400" cy="1057275"/>
          </a:xfrm>
        </p:spPr>
        <p:txBody>
          <a:bodyPr/>
          <a:lstStyle/>
          <a:p>
            <a:pPr marL="0" indent="0"/>
            <a:r>
              <a:rPr lang="en-CA" altLang="en-US" sz="1600" b="1" noProof="0" dirty="0" smtClean="0"/>
              <a:t>Example:</a:t>
            </a:r>
            <a:r>
              <a:rPr lang="en-CA" altLang="en-US" sz="1600" noProof="0" dirty="0" smtClean="0"/>
              <a:t> How many ways can 8 people stand in a line if:</a:t>
            </a:r>
          </a:p>
          <a:p>
            <a:pPr marL="0" indent="0"/>
            <a:r>
              <a:rPr lang="en-CA" altLang="en-US" sz="1600" b="1" noProof="0" dirty="0" err="1" smtClean="0"/>
              <a:t>i</a:t>
            </a:r>
            <a:r>
              <a:rPr lang="en-CA" altLang="en-US" sz="1600" b="1" noProof="0" dirty="0" smtClean="0"/>
              <a:t>)</a:t>
            </a:r>
            <a:r>
              <a:rPr lang="en-CA" altLang="en-US" sz="1600" noProof="0" dirty="0" smtClean="0"/>
              <a:t> there are no restrictions?</a:t>
            </a:r>
          </a:p>
          <a:p>
            <a:pPr marL="0" indent="0"/>
            <a:r>
              <a:rPr lang="en-CA" altLang="en-US" sz="1600" b="1" noProof="0" dirty="0" smtClean="0">
                <a:solidFill>
                  <a:srgbClr val="FF0000"/>
                </a:solidFill>
              </a:rPr>
              <a:t>ii)</a:t>
            </a:r>
            <a:r>
              <a:rPr lang="en-CA" altLang="en-US" sz="1600" noProof="0" dirty="0" smtClean="0">
                <a:solidFill>
                  <a:srgbClr val="FF0000"/>
                </a:solidFill>
              </a:rPr>
              <a:t> Alice and Bob must stand next each other?</a:t>
            </a:r>
          </a:p>
          <a:p>
            <a:pPr marL="0" indent="0"/>
            <a:endParaRPr lang="en-CA" altLang="en-US" sz="1600" b="1" noProof="0" dirty="0" smtClean="0"/>
          </a:p>
          <a:p>
            <a:pPr marL="0" indent="0"/>
            <a:endParaRPr lang="en-CA" altLang="en-US" sz="1600" b="1" noProof="0" dirty="0" smtClean="0"/>
          </a:p>
          <a:p>
            <a:pPr marL="0" indent="0"/>
            <a:endParaRPr lang="en-CA" altLang="en-US" sz="1600" b="1" noProof="0" dirty="0" smtClean="0"/>
          </a:p>
        </p:txBody>
      </p:sp>
      <p:sp>
        <p:nvSpPr>
          <p:cNvPr id="29699" name="Title 2"/>
          <p:cNvSpPr>
            <a:spLocks noGrp="1"/>
          </p:cNvSpPr>
          <p:nvPr>
            <p:ph type="title"/>
          </p:nvPr>
        </p:nvSpPr>
        <p:spPr/>
        <p:txBody>
          <a:bodyPr/>
          <a:lstStyle/>
          <a:p>
            <a:r>
              <a:rPr lang="en-CA" altLang="en-US" noProof="0" dirty="0" smtClean="0"/>
              <a:t>Quiz 2: PERMUTATIONS</a:t>
            </a:r>
          </a:p>
        </p:txBody>
      </p:sp>
      <p:sp>
        <p:nvSpPr>
          <p:cNvPr id="5"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
        <p:nvSpPr>
          <p:cNvPr id="3" name="Rettangolo 2"/>
          <p:cNvSpPr/>
          <p:nvPr/>
        </p:nvSpPr>
        <p:spPr>
          <a:xfrm>
            <a:off x="238125" y="4524375"/>
            <a:ext cx="8293100" cy="1125538"/>
          </a:xfrm>
          <a:prstGeom prst="rect">
            <a:avLst/>
          </a:prstGeom>
        </p:spPr>
        <p:txBody>
          <a:bodyPr>
            <a:spAutoFit/>
          </a:bodyPr>
          <a:lstStyle/>
          <a:p>
            <a:pPr>
              <a:spcBef>
                <a:spcPct val="20000"/>
              </a:spcBef>
              <a:buClr>
                <a:srgbClr val="9E0927"/>
              </a:buClr>
              <a:defRPr/>
            </a:pPr>
            <a:r>
              <a:rPr lang="en-US" altLang="en-US" sz="1600" b="1" kern="0" dirty="0">
                <a:solidFill>
                  <a:srgbClr val="000000"/>
                </a:solidFill>
                <a:latin typeface="Helvetica"/>
                <a:ea typeface="ＭＳ Ｐゴシック"/>
              </a:rPr>
              <a:t>ii) </a:t>
            </a:r>
            <a:r>
              <a:rPr lang="en-US" altLang="en-US" sz="1600" kern="0" dirty="0">
                <a:solidFill>
                  <a:srgbClr val="000000"/>
                </a:solidFill>
                <a:latin typeface="Helvetica"/>
                <a:ea typeface="ＭＳ Ｐゴシック"/>
              </a:rPr>
              <a:t>Rather than ordering 8 different people, </a:t>
            </a:r>
            <a:r>
              <a:rPr lang="en-US" altLang="en-US" sz="1600" i="1" kern="0" dirty="0">
                <a:solidFill>
                  <a:srgbClr val="7030A0"/>
                </a:solidFill>
                <a:latin typeface="Helvetica"/>
                <a:ea typeface="ＭＳ Ｐゴシック"/>
              </a:rPr>
              <a:t>we can treat Alice and Bob as a single person</a:t>
            </a:r>
            <a:r>
              <a:rPr lang="en-US" altLang="en-US" sz="1600" kern="0" dirty="0">
                <a:solidFill>
                  <a:srgbClr val="000000"/>
                </a:solidFill>
                <a:latin typeface="Helvetica"/>
                <a:ea typeface="ＭＳ Ｐゴシック"/>
              </a:rPr>
              <a:t>. Hence, we are essentially permuting 7 different people. </a:t>
            </a:r>
          </a:p>
          <a:p>
            <a:pPr>
              <a:spcBef>
                <a:spcPct val="20000"/>
              </a:spcBef>
              <a:buClr>
                <a:srgbClr val="9E0927"/>
              </a:buClr>
              <a:defRPr/>
            </a:pPr>
            <a:r>
              <a:rPr lang="en-US" altLang="en-US" sz="1600" kern="0" dirty="0">
                <a:solidFill>
                  <a:srgbClr val="000000"/>
                </a:solidFill>
                <a:latin typeface="Helvetica"/>
                <a:ea typeface="ＭＳ Ｐゴシック"/>
              </a:rPr>
              <a:t>However, while they are both next to each other, Alice can either be in front or behind Bob (i.e., they can order themselves in      ways). Thus, by (MP): </a:t>
            </a:r>
          </a:p>
        </p:txBody>
      </p:sp>
      <p:graphicFrame>
        <p:nvGraphicFramePr>
          <p:cNvPr id="29702" name="Oggetto 3"/>
          <p:cNvGraphicFramePr>
            <a:graphicFrameLocks noChangeAspect="1"/>
          </p:cNvGraphicFramePr>
          <p:nvPr/>
        </p:nvGraphicFramePr>
        <p:xfrm>
          <a:off x="3289300" y="5765800"/>
          <a:ext cx="1438275" cy="485775"/>
        </p:xfrm>
        <a:graphic>
          <a:graphicData uri="http://schemas.openxmlformats.org/presentationml/2006/ole">
            <mc:AlternateContent xmlns:mc="http://schemas.openxmlformats.org/markup-compatibility/2006">
              <mc:Choice xmlns:v="urn:schemas-microsoft-com:vml" Requires="v">
                <p:oleObj spid="_x0000_s29717" name="Document" r:id="rId3" imgW="958883" imgH="323920" progId="Word.Document.12">
                  <p:embed/>
                </p:oleObj>
              </mc:Choice>
              <mc:Fallback>
                <p:oleObj name="Document" r:id="rId3" imgW="958883" imgH="323920" progId="Word.Document.12">
                  <p:embed/>
                  <p:pic>
                    <p:nvPicPr>
                      <p:cNvPr id="0" name="Oggetto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89300" y="5765800"/>
                        <a:ext cx="1438275" cy="48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9703" name="Oggetto 6"/>
          <p:cNvGraphicFramePr>
            <a:graphicFrameLocks noChangeAspect="1"/>
          </p:cNvGraphicFramePr>
          <p:nvPr/>
        </p:nvGraphicFramePr>
        <p:xfrm>
          <a:off x="3349625" y="5321300"/>
          <a:ext cx="447675" cy="485775"/>
        </p:xfrm>
        <a:graphic>
          <a:graphicData uri="http://schemas.openxmlformats.org/presentationml/2006/ole">
            <mc:AlternateContent xmlns:mc="http://schemas.openxmlformats.org/markup-compatibility/2006">
              <mc:Choice xmlns:v="urn:schemas-microsoft-com:vml" Requires="v">
                <p:oleObj spid="_x0000_s29718" name="Document" r:id="rId5" imgW="301590" imgH="321401" progId="Word.Document.12">
                  <p:embed/>
                </p:oleObj>
              </mc:Choice>
              <mc:Fallback>
                <p:oleObj name="Document" r:id="rId5" imgW="301590" imgH="321401" progId="Word.Document.12">
                  <p:embed/>
                  <p:pic>
                    <p:nvPicPr>
                      <p:cNvPr id="0" name="Oggetto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49625" y="5321300"/>
                        <a:ext cx="447675" cy="48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 name="Content Placeholder 1"/>
          <p:cNvSpPr txBox="1">
            <a:spLocks/>
          </p:cNvSpPr>
          <p:nvPr/>
        </p:nvSpPr>
        <p:spPr bwMode="auto">
          <a:xfrm>
            <a:off x="1549400" y="2557463"/>
            <a:ext cx="4867275" cy="200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Clr>
                <a:schemeClr val="accent1"/>
              </a:buClr>
              <a:defRPr>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a:solidFill>
                  <a:schemeClr val="tx1"/>
                </a:solidFill>
                <a:latin typeface="+mn-lt"/>
                <a:ea typeface="+mn-ea"/>
              </a:defRPr>
            </a:lvl2pPr>
            <a:lvl3pPr marL="1143000" indent="-228600" algn="l" rtl="0" eaLnBrk="0" fontAlgn="base" hangingPunct="0">
              <a:spcBef>
                <a:spcPct val="20000"/>
              </a:spcBef>
              <a:spcAft>
                <a:spcPct val="0"/>
              </a:spcAft>
              <a:buClr>
                <a:schemeClr val="accent2"/>
              </a:buClr>
              <a:buFont typeface="Wingdings" pitchFamily="2" charset="2"/>
              <a:buChar char="§"/>
              <a:defRPr>
                <a:solidFill>
                  <a:schemeClr val="tx1"/>
                </a:solidFill>
                <a:latin typeface="+mn-lt"/>
                <a:ea typeface="+mn-ea"/>
              </a:defRPr>
            </a:lvl3pPr>
            <a:lvl4pPr marL="1600200" indent="-228600" algn="l" rtl="0" eaLnBrk="0" fontAlgn="base" hangingPunct="0">
              <a:spcBef>
                <a:spcPct val="20000"/>
              </a:spcBef>
              <a:spcAft>
                <a:spcPct val="0"/>
              </a:spcAft>
              <a:buClr>
                <a:schemeClr val="accent1"/>
              </a:buClr>
              <a:buChar char="–"/>
              <a:defRPr>
                <a:solidFill>
                  <a:schemeClr val="tx1"/>
                </a:solidFill>
                <a:latin typeface="+mn-lt"/>
                <a:ea typeface="+mn-ea"/>
              </a:defRPr>
            </a:lvl4pPr>
            <a:lvl5pPr marL="2057400" indent="-228600" algn="l" rtl="0" eaLnBrk="0" fontAlgn="base" hangingPunct="0">
              <a:spcBef>
                <a:spcPct val="20000"/>
              </a:spcBef>
              <a:spcAft>
                <a:spcPct val="0"/>
              </a:spcAft>
              <a:buClr>
                <a:schemeClr val="accent2"/>
              </a:buClr>
              <a:buFont typeface="Times" pitchFamily="18" charset="0"/>
              <a:buChar char="–"/>
              <a:defRPr>
                <a:solidFill>
                  <a:schemeClr val="tx1"/>
                </a:solidFill>
                <a:latin typeface="+mn-lt"/>
                <a:ea typeface="+mn-ea"/>
              </a:defRPr>
            </a:lvl5pPr>
            <a:lvl6pPr marL="2514600" indent="-228600" algn="l" rtl="0" fontAlgn="base">
              <a:spcBef>
                <a:spcPct val="20000"/>
              </a:spcBef>
              <a:spcAft>
                <a:spcPct val="0"/>
              </a:spcAft>
              <a:buClr>
                <a:schemeClr val="accent2"/>
              </a:buClr>
              <a:buFont typeface="Times" charset="0"/>
              <a:buChar char="–"/>
              <a:defRPr>
                <a:solidFill>
                  <a:schemeClr val="tx1"/>
                </a:solidFill>
                <a:latin typeface="+mn-lt"/>
                <a:ea typeface="+mn-ea"/>
              </a:defRPr>
            </a:lvl6pPr>
            <a:lvl7pPr marL="2971800" indent="-228600" algn="l" rtl="0" fontAlgn="base">
              <a:spcBef>
                <a:spcPct val="20000"/>
              </a:spcBef>
              <a:spcAft>
                <a:spcPct val="0"/>
              </a:spcAft>
              <a:buClr>
                <a:schemeClr val="accent2"/>
              </a:buClr>
              <a:buFont typeface="Times" charset="0"/>
              <a:buChar char="–"/>
              <a:defRPr>
                <a:solidFill>
                  <a:schemeClr val="tx1"/>
                </a:solidFill>
                <a:latin typeface="+mn-lt"/>
                <a:ea typeface="+mn-ea"/>
              </a:defRPr>
            </a:lvl7pPr>
            <a:lvl8pPr marL="3429000" indent="-228600" algn="l" rtl="0" fontAlgn="base">
              <a:spcBef>
                <a:spcPct val="20000"/>
              </a:spcBef>
              <a:spcAft>
                <a:spcPct val="0"/>
              </a:spcAft>
              <a:buClr>
                <a:schemeClr val="accent2"/>
              </a:buClr>
              <a:buFont typeface="Times" charset="0"/>
              <a:buChar char="–"/>
              <a:defRPr>
                <a:solidFill>
                  <a:schemeClr val="tx1"/>
                </a:solidFill>
                <a:latin typeface="+mn-lt"/>
                <a:ea typeface="+mn-ea"/>
              </a:defRPr>
            </a:lvl8pPr>
            <a:lvl9pPr marL="3886200" indent="-228600" algn="l" rtl="0" fontAlgn="base">
              <a:spcBef>
                <a:spcPct val="20000"/>
              </a:spcBef>
              <a:spcAft>
                <a:spcPct val="0"/>
              </a:spcAft>
              <a:buClr>
                <a:schemeClr val="accent2"/>
              </a:buClr>
              <a:buFont typeface="Times" charset="0"/>
              <a:buChar char="–"/>
              <a:defRPr>
                <a:solidFill>
                  <a:schemeClr val="tx1"/>
                </a:solidFill>
                <a:latin typeface="+mn-lt"/>
                <a:ea typeface="+mn-ea"/>
              </a:defRPr>
            </a:lvl9pPr>
          </a:lstStyle>
          <a:p>
            <a:pPr>
              <a:buFont typeface="+mj-lt"/>
              <a:buAutoNum type="alphaUcPeriod"/>
              <a:defRPr/>
            </a:pPr>
            <a:r>
              <a:rPr lang="it-IT" altLang="en-US" sz="2800" kern="0" dirty="0" smtClean="0"/>
              <a:t> P</a:t>
            </a:r>
            <a:r>
              <a:rPr lang="it-IT" altLang="en-US" sz="2800" kern="0" baseline="-25000" dirty="0" smtClean="0"/>
              <a:t>2</a:t>
            </a:r>
            <a:r>
              <a:rPr lang="it-IT" altLang="en-US" sz="2800" kern="0" baseline="30000" dirty="0" smtClean="0"/>
              <a:t>8 </a:t>
            </a:r>
            <a:r>
              <a:rPr lang="it-IT" altLang="en-US" sz="2800" kern="0" dirty="0" smtClean="0"/>
              <a:t>= 8! / 2!</a:t>
            </a:r>
          </a:p>
          <a:p>
            <a:pPr>
              <a:buFont typeface="+mj-lt"/>
              <a:buAutoNum type="alphaUcPeriod"/>
              <a:defRPr/>
            </a:pPr>
            <a:r>
              <a:rPr lang="it-IT" altLang="en-US" sz="2800" kern="0" dirty="0" smtClean="0"/>
              <a:t> </a:t>
            </a:r>
            <a:r>
              <a:rPr lang="it-IT" altLang="en-US" sz="2800" kern="0" dirty="0" smtClean="0">
                <a:solidFill>
                  <a:srgbClr val="FF0000"/>
                </a:solidFill>
              </a:rPr>
              <a:t>P</a:t>
            </a:r>
            <a:r>
              <a:rPr lang="it-IT" altLang="en-US" sz="2800" kern="0" baseline="-25000" dirty="0" smtClean="0">
                <a:solidFill>
                  <a:srgbClr val="FF0000"/>
                </a:solidFill>
              </a:rPr>
              <a:t>7 </a:t>
            </a:r>
            <a:r>
              <a:rPr lang="it-IT" altLang="en-US" sz="2800" kern="0" baseline="30000" dirty="0" smtClean="0">
                <a:solidFill>
                  <a:srgbClr val="FF0000"/>
                </a:solidFill>
              </a:rPr>
              <a:t>7 </a:t>
            </a:r>
            <a:r>
              <a:rPr lang="it-IT" altLang="en-US" sz="2800" kern="0" dirty="0" smtClean="0">
                <a:solidFill>
                  <a:srgbClr val="FF0000"/>
                </a:solidFill>
              </a:rPr>
              <a:t>* P</a:t>
            </a:r>
            <a:r>
              <a:rPr lang="it-IT" altLang="en-US" sz="2800" kern="0" baseline="-25000" dirty="0" smtClean="0">
                <a:solidFill>
                  <a:srgbClr val="FF0000"/>
                </a:solidFill>
              </a:rPr>
              <a:t>2</a:t>
            </a:r>
            <a:r>
              <a:rPr lang="it-IT" altLang="en-US" sz="2800" kern="0" baseline="30000" dirty="0">
                <a:solidFill>
                  <a:srgbClr val="FF0000"/>
                </a:solidFill>
              </a:rPr>
              <a:t>2</a:t>
            </a:r>
            <a:r>
              <a:rPr lang="it-IT" altLang="en-US" sz="2800" kern="0" baseline="30000" dirty="0" smtClean="0">
                <a:solidFill>
                  <a:srgbClr val="FF0000"/>
                </a:solidFill>
              </a:rPr>
              <a:t> </a:t>
            </a:r>
            <a:r>
              <a:rPr lang="it-IT" altLang="en-US" sz="2800" kern="0" dirty="0" smtClean="0">
                <a:solidFill>
                  <a:srgbClr val="FF0000"/>
                </a:solidFill>
              </a:rPr>
              <a:t>= 7! * 2!</a:t>
            </a:r>
          </a:p>
          <a:p>
            <a:pPr>
              <a:buFont typeface="+mj-lt"/>
              <a:buAutoNum type="alphaUcPeriod"/>
              <a:defRPr/>
            </a:pPr>
            <a:r>
              <a:rPr lang="it-IT" altLang="en-US" sz="2800" kern="0" dirty="0" smtClean="0"/>
              <a:t> P</a:t>
            </a:r>
            <a:r>
              <a:rPr lang="it-IT" altLang="en-US" sz="2800" kern="0" baseline="-25000" dirty="0" smtClean="0"/>
              <a:t>8</a:t>
            </a:r>
            <a:r>
              <a:rPr lang="it-IT" altLang="en-US" sz="2800" kern="0" baseline="30000" dirty="0" smtClean="0"/>
              <a:t>8</a:t>
            </a:r>
            <a:r>
              <a:rPr lang="it-IT" altLang="en-US" sz="2800" kern="0" dirty="0" smtClean="0"/>
              <a:t> * P</a:t>
            </a:r>
            <a:r>
              <a:rPr lang="it-IT" altLang="en-US" sz="2800" kern="0" baseline="-25000" dirty="0" smtClean="0"/>
              <a:t>2</a:t>
            </a:r>
            <a:r>
              <a:rPr lang="it-IT" altLang="en-US" sz="2800" kern="0" baseline="30000" dirty="0" smtClean="0"/>
              <a:t>2 </a:t>
            </a:r>
            <a:r>
              <a:rPr lang="it-IT" altLang="en-US" sz="2800" kern="0" dirty="0" smtClean="0"/>
              <a:t>=  8! * 2!</a:t>
            </a:r>
            <a:endParaRPr lang="en-US" altLang="en-US" sz="2800" kern="0"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Content Placeholder 1"/>
          <p:cNvSpPr>
            <a:spLocks noGrp="1"/>
          </p:cNvSpPr>
          <p:nvPr>
            <p:ph idx="1"/>
          </p:nvPr>
        </p:nvSpPr>
        <p:spPr>
          <a:xfrm>
            <a:off x="530225" y="954088"/>
            <a:ext cx="7772400" cy="4822825"/>
          </a:xfrm>
        </p:spPr>
        <p:txBody>
          <a:bodyPr/>
          <a:lstStyle/>
          <a:p>
            <a:pPr marL="0" indent="0"/>
            <a:r>
              <a:rPr lang="en-CA" altLang="en-US" sz="1600" b="1" noProof="0" dirty="0" smtClean="0"/>
              <a:t>Example:</a:t>
            </a:r>
            <a:r>
              <a:rPr lang="en-CA" altLang="en-US" sz="1600" noProof="0" dirty="0" smtClean="0"/>
              <a:t> How many ways can 8 people stand in a line if:</a:t>
            </a:r>
          </a:p>
          <a:p>
            <a:pPr marL="0" indent="0"/>
            <a:r>
              <a:rPr lang="en-CA" altLang="en-US" sz="1600" b="1" noProof="0" dirty="0" err="1" smtClean="0"/>
              <a:t>i</a:t>
            </a:r>
            <a:r>
              <a:rPr lang="en-CA" altLang="en-US" sz="1600" b="1" noProof="0" dirty="0" smtClean="0"/>
              <a:t>)</a:t>
            </a:r>
            <a:r>
              <a:rPr lang="en-CA" altLang="en-US" sz="1600" noProof="0" dirty="0" smtClean="0"/>
              <a:t> there are no restrictions?</a:t>
            </a:r>
          </a:p>
          <a:p>
            <a:pPr marL="0" indent="0"/>
            <a:r>
              <a:rPr lang="en-CA" altLang="en-US" sz="1600" b="1" noProof="0" dirty="0" smtClean="0"/>
              <a:t>ii)</a:t>
            </a:r>
            <a:r>
              <a:rPr lang="en-CA" altLang="en-US" sz="1600" noProof="0" dirty="0" smtClean="0"/>
              <a:t> Alice and Bob must stand next each other?</a:t>
            </a:r>
          </a:p>
          <a:p>
            <a:pPr marL="0" indent="0"/>
            <a:r>
              <a:rPr lang="en-CA" altLang="en-US" sz="1600" b="1" noProof="0" dirty="0" smtClean="0">
                <a:solidFill>
                  <a:srgbClr val="FF0000"/>
                </a:solidFill>
              </a:rPr>
              <a:t>iii)</a:t>
            </a:r>
            <a:r>
              <a:rPr lang="en-CA" altLang="en-US" sz="1600" noProof="0" dirty="0" smtClean="0">
                <a:solidFill>
                  <a:srgbClr val="FF0000"/>
                </a:solidFill>
              </a:rPr>
              <a:t> Alice and Bob refuse to stand next to each other? </a:t>
            </a:r>
            <a:r>
              <a:rPr lang="en-CA" altLang="en-US" sz="1600" b="1" noProof="0" dirty="0" smtClean="0">
                <a:solidFill>
                  <a:srgbClr val="FF0000"/>
                </a:solidFill>
              </a:rPr>
              <a:t>[2]</a:t>
            </a:r>
            <a:endParaRPr lang="en-CA" altLang="en-US" sz="1600" noProof="0" dirty="0" smtClean="0">
              <a:solidFill>
                <a:srgbClr val="FF0000"/>
              </a:solidFill>
            </a:endParaRPr>
          </a:p>
          <a:p>
            <a:pPr marL="0" indent="0"/>
            <a:endParaRPr lang="en-CA" altLang="en-US" sz="1600" b="1" noProof="0" dirty="0" smtClean="0"/>
          </a:p>
        </p:txBody>
      </p:sp>
      <p:sp>
        <p:nvSpPr>
          <p:cNvPr id="30723" name="Title 2"/>
          <p:cNvSpPr>
            <a:spLocks noGrp="1"/>
          </p:cNvSpPr>
          <p:nvPr>
            <p:ph type="title"/>
          </p:nvPr>
        </p:nvSpPr>
        <p:spPr/>
        <p:txBody>
          <a:bodyPr/>
          <a:lstStyle/>
          <a:p>
            <a:r>
              <a:rPr lang="en-CA" altLang="en-US" noProof="0" dirty="0" smtClean="0"/>
              <a:t>Quiz 3: PERMUTATIONS</a:t>
            </a:r>
          </a:p>
        </p:txBody>
      </p:sp>
      <p:sp>
        <p:nvSpPr>
          <p:cNvPr id="5"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graphicFrame>
        <p:nvGraphicFramePr>
          <p:cNvPr id="6" name="Tabella 5"/>
          <p:cNvGraphicFramePr>
            <a:graphicFrameLocks noGrp="1"/>
          </p:cNvGraphicFramePr>
          <p:nvPr>
            <p:extLst>
              <p:ext uri="{D42A27DB-BD31-4B8C-83A1-F6EECF244321}">
                <p14:modId xmlns:p14="http://schemas.microsoft.com/office/powerpoint/2010/main" val="2847526345"/>
              </p:ext>
            </p:extLst>
          </p:nvPr>
        </p:nvGraphicFramePr>
        <p:xfrm>
          <a:off x="573088" y="3595370"/>
          <a:ext cx="2928938" cy="369888"/>
        </p:xfrm>
        <a:graphic>
          <a:graphicData uri="http://schemas.openxmlformats.org/drawingml/2006/table">
            <a:tbl>
              <a:tblPr firstRow="1" bandRow="1">
                <a:tableStyleId>{5C22544A-7EE6-4342-B048-85BDC9FD1C3A}</a:tableStyleId>
              </a:tblPr>
              <a:tblGrid>
                <a:gridCol w="332210"/>
                <a:gridCol w="329163"/>
                <a:gridCol w="356593"/>
                <a:gridCol w="356593"/>
                <a:gridCol w="374880"/>
                <a:gridCol w="393166"/>
                <a:gridCol w="420597"/>
                <a:gridCol w="365736"/>
              </a:tblGrid>
              <a:tr h="369888">
                <a:tc>
                  <a:txBody>
                    <a:bodyPr/>
                    <a:lstStyle/>
                    <a:p>
                      <a:r>
                        <a:rPr lang="en-US" sz="1800" dirty="0" smtClean="0">
                          <a:solidFill>
                            <a:schemeClr val="tx1"/>
                          </a:solidFill>
                        </a:rPr>
                        <a:t>A</a:t>
                      </a:r>
                      <a:endParaRPr lang="en-US" sz="1800" dirty="0">
                        <a:solidFill>
                          <a:schemeClr val="tx1"/>
                        </a:solidFill>
                      </a:endParaRPr>
                    </a:p>
                  </a:txBody>
                  <a:tcPr marL="91434" marR="91434" marT="45603" marB="4560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r>
                        <a:rPr lang="en-US" sz="1800" dirty="0" smtClean="0">
                          <a:solidFill>
                            <a:srgbClr val="FF0000"/>
                          </a:solidFill>
                        </a:rPr>
                        <a:t>#</a:t>
                      </a:r>
                      <a:endParaRPr lang="en-US" sz="1800" dirty="0">
                        <a:solidFill>
                          <a:srgbClr val="FF0000"/>
                        </a:solidFill>
                      </a:endParaRPr>
                    </a:p>
                  </a:txBody>
                  <a:tcPr marL="91434" marR="91434" marT="45603" marB="4560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r>
                        <a:rPr lang="en-US" sz="1600" b="0" dirty="0" smtClean="0">
                          <a:solidFill>
                            <a:srgbClr val="00B050"/>
                          </a:solidFill>
                        </a:rPr>
                        <a:t>b</a:t>
                      </a:r>
                      <a:endParaRPr lang="en-US" sz="1600" b="0" dirty="0">
                        <a:solidFill>
                          <a:srgbClr val="00B050"/>
                        </a:solidFill>
                      </a:endParaRPr>
                    </a:p>
                  </a:txBody>
                  <a:tcPr marL="91434" marR="91434" marT="45603" marB="4560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r>
                        <a:rPr lang="en-US" sz="1600" b="0" dirty="0" smtClean="0">
                          <a:solidFill>
                            <a:srgbClr val="00B050"/>
                          </a:solidFill>
                        </a:rPr>
                        <a:t>b</a:t>
                      </a:r>
                      <a:endParaRPr lang="en-US" sz="1600" b="0" dirty="0">
                        <a:solidFill>
                          <a:srgbClr val="00B050"/>
                        </a:solidFill>
                      </a:endParaRPr>
                    </a:p>
                  </a:txBody>
                  <a:tcPr marL="91434" marR="91434" marT="45603" marB="4560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b="0" dirty="0" smtClean="0">
                          <a:solidFill>
                            <a:srgbClr val="00B050"/>
                          </a:solidFill>
                        </a:rPr>
                        <a:t>b</a:t>
                      </a:r>
                    </a:p>
                  </a:txBody>
                  <a:tcPr marL="91434" marR="91434" marT="45603" marB="4560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b="0" dirty="0" smtClean="0">
                          <a:solidFill>
                            <a:srgbClr val="00B050"/>
                          </a:solidFill>
                        </a:rPr>
                        <a:t>b</a:t>
                      </a:r>
                    </a:p>
                  </a:txBody>
                  <a:tcPr marL="91434" marR="91434" marT="45603" marB="4560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b="0" dirty="0" smtClean="0">
                          <a:solidFill>
                            <a:srgbClr val="00B050"/>
                          </a:solidFill>
                        </a:rPr>
                        <a:t>b</a:t>
                      </a:r>
                    </a:p>
                  </a:txBody>
                  <a:tcPr marL="91434" marR="91434" marT="45603" marB="4560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b="0" dirty="0" smtClean="0">
                          <a:solidFill>
                            <a:srgbClr val="00B050"/>
                          </a:solidFill>
                        </a:rPr>
                        <a:t>b</a:t>
                      </a:r>
                    </a:p>
                  </a:txBody>
                  <a:tcPr marL="91434" marR="91434" marT="45603" marB="4560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r>
            </a:tbl>
          </a:graphicData>
        </a:graphic>
      </p:graphicFrame>
      <p:graphicFrame>
        <p:nvGraphicFramePr>
          <p:cNvPr id="13" name="Tabella 12"/>
          <p:cNvGraphicFramePr>
            <a:graphicFrameLocks noGrp="1"/>
          </p:cNvGraphicFramePr>
          <p:nvPr>
            <p:extLst>
              <p:ext uri="{D42A27DB-BD31-4B8C-83A1-F6EECF244321}">
                <p14:modId xmlns:p14="http://schemas.microsoft.com/office/powerpoint/2010/main" val="4116265590"/>
              </p:ext>
            </p:extLst>
          </p:nvPr>
        </p:nvGraphicFramePr>
        <p:xfrm>
          <a:off x="4456113" y="3573145"/>
          <a:ext cx="2905126" cy="371475"/>
        </p:xfrm>
        <a:graphic>
          <a:graphicData uri="http://schemas.openxmlformats.org/drawingml/2006/table">
            <a:tbl>
              <a:tblPr firstRow="1" bandRow="1">
                <a:tableStyleId>{5C22544A-7EE6-4342-B048-85BDC9FD1C3A}</a:tableStyleId>
              </a:tblPr>
              <a:tblGrid>
                <a:gridCol w="332276"/>
                <a:gridCol w="329227"/>
                <a:gridCol w="356663"/>
                <a:gridCol w="356663"/>
                <a:gridCol w="374953"/>
                <a:gridCol w="393244"/>
                <a:gridCol w="359711"/>
                <a:gridCol w="402389"/>
              </a:tblGrid>
              <a:tr h="371475">
                <a:tc>
                  <a:txBody>
                    <a:bodyPr/>
                    <a:lstStyle/>
                    <a:p>
                      <a:r>
                        <a:rPr lang="en-US" sz="1600" b="0" dirty="0" smtClean="0">
                          <a:solidFill>
                            <a:srgbClr val="00B050"/>
                          </a:solidFill>
                        </a:rPr>
                        <a:t>b</a:t>
                      </a:r>
                      <a:endParaRPr lang="en-US" sz="1600" b="0" dirty="0">
                        <a:solidFill>
                          <a:srgbClr val="00B050"/>
                        </a:solidFill>
                      </a:endParaRPr>
                    </a:p>
                  </a:txBody>
                  <a:tcPr marL="91452" marR="91452" marT="45798" marB="45798">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r>
                        <a:rPr lang="en-US" sz="1600" b="0" dirty="0" smtClean="0">
                          <a:solidFill>
                            <a:srgbClr val="00B050"/>
                          </a:solidFill>
                        </a:rPr>
                        <a:t>b</a:t>
                      </a:r>
                      <a:endParaRPr lang="en-US" sz="1600" b="0" dirty="0">
                        <a:solidFill>
                          <a:srgbClr val="00B050"/>
                        </a:solidFill>
                      </a:endParaRPr>
                    </a:p>
                  </a:txBody>
                  <a:tcPr marL="91452" marR="91452" marT="45798" marB="45798">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b="0" dirty="0" smtClean="0">
                          <a:solidFill>
                            <a:srgbClr val="00B050"/>
                          </a:solidFill>
                        </a:rPr>
                        <a:t>b</a:t>
                      </a:r>
                    </a:p>
                  </a:txBody>
                  <a:tcPr marL="91452" marR="91452" marT="45798" marB="45798">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b="0" dirty="0" smtClean="0">
                          <a:solidFill>
                            <a:srgbClr val="00B050"/>
                          </a:solidFill>
                        </a:rPr>
                        <a:t>b</a:t>
                      </a:r>
                    </a:p>
                  </a:txBody>
                  <a:tcPr marL="91452" marR="91452" marT="45798" marB="45798">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b="0" dirty="0" smtClean="0">
                          <a:solidFill>
                            <a:srgbClr val="00B050"/>
                          </a:solidFill>
                        </a:rPr>
                        <a:t>b</a:t>
                      </a:r>
                    </a:p>
                  </a:txBody>
                  <a:tcPr marL="91452" marR="91452" marT="45798" marB="45798">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b="0" dirty="0" smtClean="0">
                          <a:solidFill>
                            <a:srgbClr val="00B050"/>
                          </a:solidFill>
                        </a:rPr>
                        <a:t>b</a:t>
                      </a:r>
                    </a:p>
                  </a:txBody>
                  <a:tcPr marL="91452" marR="91452" marT="45798" marB="45798">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smtClean="0">
                          <a:solidFill>
                            <a:srgbClr val="FF0000"/>
                          </a:solidFill>
                        </a:rPr>
                        <a:t>#</a:t>
                      </a:r>
                    </a:p>
                  </a:txBody>
                  <a:tcPr marL="91452" marR="91452" marT="45798" marB="45798">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r>
                        <a:rPr lang="en-US" sz="1800" dirty="0" smtClean="0">
                          <a:solidFill>
                            <a:schemeClr val="tx1"/>
                          </a:solidFill>
                        </a:rPr>
                        <a:t>A</a:t>
                      </a:r>
                      <a:endParaRPr lang="en-US" sz="1800" dirty="0">
                        <a:solidFill>
                          <a:schemeClr val="tx1"/>
                        </a:solidFill>
                      </a:endParaRPr>
                    </a:p>
                  </a:txBody>
                  <a:tcPr marL="91452" marR="91452" marT="45798" marB="45798">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r>
            </a:tbl>
          </a:graphicData>
        </a:graphic>
      </p:graphicFrame>
      <p:graphicFrame>
        <p:nvGraphicFramePr>
          <p:cNvPr id="14" name="Tabella 13"/>
          <p:cNvGraphicFramePr>
            <a:graphicFrameLocks noGrp="1"/>
          </p:cNvGraphicFramePr>
          <p:nvPr>
            <p:extLst>
              <p:ext uri="{D42A27DB-BD31-4B8C-83A1-F6EECF244321}">
                <p14:modId xmlns:p14="http://schemas.microsoft.com/office/powerpoint/2010/main" val="82462695"/>
              </p:ext>
            </p:extLst>
          </p:nvPr>
        </p:nvGraphicFramePr>
        <p:xfrm>
          <a:off x="2761933" y="4908868"/>
          <a:ext cx="2928938" cy="371475"/>
        </p:xfrm>
        <a:graphic>
          <a:graphicData uri="http://schemas.openxmlformats.org/drawingml/2006/table">
            <a:tbl>
              <a:tblPr firstRow="1" bandRow="1">
                <a:tableStyleId>{5C22544A-7EE6-4342-B048-85BDC9FD1C3A}</a:tableStyleId>
              </a:tblPr>
              <a:tblGrid>
                <a:gridCol w="332210"/>
                <a:gridCol w="329163"/>
                <a:gridCol w="356593"/>
                <a:gridCol w="356593"/>
                <a:gridCol w="374880"/>
                <a:gridCol w="393166"/>
                <a:gridCol w="420597"/>
                <a:gridCol w="365736"/>
              </a:tblGrid>
              <a:tr h="371475">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b="0" dirty="0" smtClean="0">
                          <a:solidFill>
                            <a:srgbClr val="00B050"/>
                          </a:solidFill>
                        </a:rPr>
                        <a:t>b</a:t>
                      </a:r>
                    </a:p>
                  </a:txBody>
                  <a:tcPr marL="91434" marR="91434" marT="45798" marB="45798">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b="0" dirty="0" smtClean="0">
                          <a:solidFill>
                            <a:srgbClr val="00B050"/>
                          </a:solidFill>
                        </a:rPr>
                        <a:t>b</a:t>
                      </a:r>
                    </a:p>
                  </a:txBody>
                  <a:tcPr marL="91434" marR="91434" marT="45798" marB="45798">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smtClean="0">
                          <a:solidFill>
                            <a:srgbClr val="FF0000"/>
                          </a:solidFill>
                        </a:rPr>
                        <a:t>#</a:t>
                      </a:r>
                    </a:p>
                  </a:txBody>
                  <a:tcPr marL="91434" marR="91434" marT="45798" marB="45798">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r>
                        <a:rPr lang="en-US" sz="1800" dirty="0" smtClean="0">
                          <a:solidFill>
                            <a:schemeClr val="tx1"/>
                          </a:solidFill>
                        </a:rPr>
                        <a:t>A</a:t>
                      </a:r>
                      <a:endParaRPr lang="en-US" sz="1800" dirty="0">
                        <a:solidFill>
                          <a:schemeClr val="tx1"/>
                        </a:solidFill>
                      </a:endParaRPr>
                    </a:p>
                  </a:txBody>
                  <a:tcPr marL="91434" marR="91434" marT="45798" marB="45798">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smtClean="0">
                          <a:solidFill>
                            <a:srgbClr val="FF0000"/>
                          </a:solidFill>
                        </a:rPr>
                        <a:t>#</a:t>
                      </a:r>
                    </a:p>
                  </a:txBody>
                  <a:tcPr marL="91434" marR="91434" marT="45798" marB="45798">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b="0" dirty="0" smtClean="0">
                          <a:solidFill>
                            <a:srgbClr val="00B050"/>
                          </a:solidFill>
                        </a:rPr>
                        <a:t>b</a:t>
                      </a:r>
                    </a:p>
                  </a:txBody>
                  <a:tcPr marL="91434" marR="91434" marT="45798" marB="45798">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b="0" dirty="0" smtClean="0">
                          <a:solidFill>
                            <a:srgbClr val="00B050"/>
                          </a:solidFill>
                        </a:rPr>
                        <a:t>b</a:t>
                      </a:r>
                    </a:p>
                  </a:txBody>
                  <a:tcPr marL="91434" marR="91434" marT="45798" marB="45798">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b="0" dirty="0" smtClean="0">
                          <a:solidFill>
                            <a:srgbClr val="00B050"/>
                          </a:solidFill>
                        </a:rPr>
                        <a:t>b</a:t>
                      </a:r>
                    </a:p>
                  </a:txBody>
                  <a:tcPr marL="91434" marR="91434" marT="45798" marB="45798">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r>
            </a:tbl>
          </a:graphicData>
        </a:graphic>
      </p:graphicFrame>
      <p:sp>
        <p:nvSpPr>
          <p:cNvPr id="9" name="Rettangolo 8"/>
          <p:cNvSpPr/>
          <p:nvPr/>
        </p:nvSpPr>
        <p:spPr>
          <a:xfrm>
            <a:off x="309626" y="2356863"/>
            <a:ext cx="8293100" cy="1126462"/>
          </a:xfrm>
          <a:prstGeom prst="rect">
            <a:avLst/>
          </a:prstGeom>
        </p:spPr>
        <p:txBody>
          <a:bodyPr>
            <a:spAutoFit/>
          </a:bodyPr>
          <a:lstStyle/>
          <a:p>
            <a:pPr>
              <a:spcBef>
                <a:spcPct val="20000"/>
              </a:spcBef>
              <a:buClr>
                <a:srgbClr val="9E0927"/>
              </a:buClr>
              <a:defRPr/>
            </a:pPr>
            <a:r>
              <a:rPr lang="en-US" altLang="en-US" sz="1600" b="1" kern="0" dirty="0" smtClean="0">
                <a:solidFill>
                  <a:srgbClr val="000000"/>
                </a:solidFill>
                <a:latin typeface="Helvetica"/>
                <a:ea typeface="ＭＳ Ｐゴシック"/>
              </a:rPr>
              <a:t>Iii</a:t>
            </a:r>
            <a:r>
              <a:rPr lang="en-US" altLang="en-US" sz="1600" b="1" kern="0" dirty="0">
                <a:solidFill>
                  <a:srgbClr val="000000"/>
                </a:solidFill>
                <a:latin typeface="Helvetica"/>
                <a:ea typeface="ＭＳ Ｐゴシック"/>
              </a:rPr>
              <a:t>) </a:t>
            </a:r>
            <a:r>
              <a:rPr lang="en-US" altLang="en-US" sz="1600" i="1" kern="0" dirty="0" smtClean="0">
                <a:solidFill>
                  <a:srgbClr val="7030A0"/>
                </a:solidFill>
                <a:latin typeface="Helvetica"/>
                <a:ea typeface="ＭＳ Ｐゴシック"/>
              </a:rPr>
              <a:t>The problem must be partitioned according to where Alice stands.</a:t>
            </a:r>
            <a:r>
              <a:rPr lang="en-US" altLang="en-US" sz="1600" kern="0" dirty="0" smtClean="0">
                <a:solidFill>
                  <a:srgbClr val="000000"/>
                </a:solidFill>
                <a:latin typeface="Helvetica"/>
                <a:ea typeface="ＭＳ Ｐゴシック"/>
              </a:rPr>
              <a:t> </a:t>
            </a:r>
          </a:p>
          <a:p>
            <a:pPr marL="285750" indent="-285750">
              <a:spcBef>
                <a:spcPct val="20000"/>
              </a:spcBef>
              <a:buClr>
                <a:srgbClr val="9E0927"/>
              </a:buClr>
              <a:buFont typeface="Arial" panose="020B0604020202020204" pitchFamily="34" charset="0"/>
              <a:buChar char="•"/>
              <a:defRPr/>
            </a:pPr>
            <a:r>
              <a:rPr lang="en-US" altLang="en-US" sz="1600" kern="0" dirty="0" smtClean="0">
                <a:solidFill>
                  <a:srgbClr val="000000"/>
                </a:solidFill>
                <a:latin typeface="Helvetica"/>
                <a:ea typeface="ＭＳ Ｐゴシック"/>
              </a:rPr>
              <a:t>If Alice is either first or last in the line (2 cases), there are 6 possible spots </a:t>
            </a:r>
            <a:r>
              <a:rPr lang="en-US" altLang="en-US" sz="1600" kern="0" dirty="0" err="1" smtClean="0">
                <a:solidFill>
                  <a:srgbClr val="000000"/>
                </a:solidFill>
                <a:latin typeface="Helvetica"/>
                <a:ea typeface="ＭＳ Ｐゴシック"/>
              </a:rPr>
              <a:t>whenre</a:t>
            </a:r>
            <a:r>
              <a:rPr lang="en-US" altLang="en-US" sz="1600" kern="0" dirty="0" smtClean="0">
                <a:solidFill>
                  <a:srgbClr val="000000"/>
                </a:solidFill>
                <a:latin typeface="Helvetica"/>
                <a:ea typeface="ＭＳ Ｐゴシック"/>
              </a:rPr>
              <a:t> Bob can stand and not be next to Alice. The other 6 people can choose between the 6 remaining slots. </a:t>
            </a:r>
            <a:endParaRPr lang="en-US" altLang="en-US" sz="1600" kern="0" dirty="0">
              <a:solidFill>
                <a:srgbClr val="000000"/>
              </a:solidFill>
              <a:latin typeface="Helvetica"/>
              <a:ea typeface="ＭＳ Ｐゴシック"/>
            </a:endParaRPr>
          </a:p>
        </p:txBody>
      </p:sp>
      <p:sp>
        <p:nvSpPr>
          <p:cNvPr id="10" name="Rettangolo 9"/>
          <p:cNvSpPr/>
          <p:nvPr/>
        </p:nvSpPr>
        <p:spPr>
          <a:xfrm>
            <a:off x="431546" y="4104357"/>
            <a:ext cx="8293100" cy="584775"/>
          </a:xfrm>
          <a:prstGeom prst="rect">
            <a:avLst/>
          </a:prstGeom>
        </p:spPr>
        <p:txBody>
          <a:bodyPr>
            <a:spAutoFit/>
          </a:bodyPr>
          <a:lstStyle/>
          <a:p>
            <a:pPr marL="285750" indent="-285750">
              <a:spcBef>
                <a:spcPct val="20000"/>
              </a:spcBef>
              <a:buClr>
                <a:srgbClr val="9E0927"/>
              </a:buClr>
              <a:buFont typeface="Arial" panose="020B0604020202020204" pitchFamily="34" charset="0"/>
              <a:buChar char="•"/>
              <a:defRPr/>
            </a:pPr>
            <a:r>
              <a:rPr lang="en-US" altLang="en-US" sz="1600" kern="0" dirty="0" smtClean="0">
                <a:solidFill>
                  <a:srgbClr val="000000"/>
                </a:solidFill>
                <a:latin typeface="Helvetica"/>
                <a:ea typeface="ＭＳ Ｐゴシック"/>
              </a:rPr>
              <a:t>If Alice  takes one of the six middle positions (6 cases), then there are only 5 spots Bob can stand in. Again, other people can choose between 6 remaining slots. </a:t>
            </a:r>
            <a:endParaRPr lang="en-US" altLang="en-US" sz="1600" kern="0" dirty="0">
              <a:solidFill>
                <a:srgbClr val="000000"/>
              </a:solidFill>
              <a:latin typeface="Helvetica"/>
              <a:ea typeface="ＭＳ Ｐゴシック"/>
            </a:endParaRPr>
          </a:p>
        </p:txBody>
      </p:sp>
      <p:sp>
        <p:nvSpPr>
          <p:cNvPr id="11" name="Rettangolo 10"/>
          <p:cNvSpPr/>
          <p:nvPr/>
        </p:nvSpPr>
        <p:spPr>
          <a:xfrm>
            <a:off x="202946" y="5393000"/>
            <a:ext cx="8293100" cy="830997"/>
          </a:xfrm>
          <a:prstGeom prst="rect">
            <a:avLst/>
          </a:prstGeom>
        </p:spPr>
        <p:txBody>
          <a:bodyPr>
            <a:spAutoFit/>
          </a:bodyPr>
          <a:lstStyle/>
          <a:p>
            <a:pPr>
              <a:spcBef>
                <a:spcPct val="20000"/>
              </a:spcBef>
              <a:buClr>
                <a:srgbClr val="9E0927"/>
              </a:buClr>
              <a:defRPr/>
            </a:pPr>
            <a:r>
              <a:rPr lang="en-US" altLang="en-US" sz="1600" kern="0" dirty="0" smtClean="0">
                <a:solidFill>
                  <a:srgbClr val="000000"/>
                </a:solidFill>
                <a:latin typeface="Helvetica"/>
                <a:ea typeface="ＭＳ Ｐゴシック"/>
              </a:rPr>
              <a:t>Thus, the total number of If Alice  takes one of the six middle positions (6 cases), then there are only 5 spots Bob can stand in. Again, other people can choose between 6 remaining slots. </a:t>
            </a:r>
            <a:endParaRPr lang="en-US" altLang="en-US" sz="1600" kern="0" dirty="0">
              <a:solidFill>
                <a:srgbClr val="000000"/>
              </a:solidFill>
              <a:latin typeface="Helvetica"/>
              <a:ea typeface="ＭＳ Ｐゴシック"/>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Content Placeholder 1"/>
          <p:cNvSpPr>
            <a:spLocks noGrp="1"/>
          </p:cNvSpPr>
          <p:nvPr>
            <p:ph idx="1"/>
          </p:nvPr>
        </p:nvSpPr>
        <p:spPr/>
        <p:txBody>
          <a:bodyPr/>
          <a:lstStyle/>
          <a:p>
            <a:pPr>
              <a:defRPr/>
            </a:pPr>
            <a:r>
              <a:rPr lang="en-CA" sz="1600" b="1" noProof="0" dirty="0" smtClean="0"/>
              <a:t>iii) </a:t>
            </a:r>
            <a:r>
              <a:rPr lang="en-CA" sz="1600" noProof="0" dirty="0" smtClean="0"/>
              <a:t>The problem will be partitioned according to where Alice stands.</a:t>
            </a:r>
          </a:p>
          <a:p>
            <a:pPr marL="0" indent="0">
              <a:buFont typeface="Arial" pitchFamily="34" charset="0"/>
              <a:buChar char="•"/>
              <a:defRPr/>
            </a:pPr>
            <a:r>
              <a:rPr lang="en-CA" sz="1600" noProof="0" dirty="0" smtClean="0"/>
              <a:t> If Alice is either first or last in line (2 cases), then there are 6 possible spots where Bob can stand and not be next to Alice. The other 6 people can fill in the remaining spots in 6! ways. Thus, there are 6*6! possible arrangements for each of these 2 cases.</a:t>
            </a:r>
          </a:p>
          <a:p>
            <a:pPr marL="0" indent="0">
              <a:buFont typeface="Arial" pitchFamily="34" charset="0"/>
              <a:buChar char="•"/>
              <a:defRPr/>
            </a:pPr>
            <a:endParaRPr lang="en-CA" sz="1600" noProof="0" dirty="0" smtClean="0"/>
          </a:p>
          <a:p>
            <a:pPr marL="0" indent="0">
              <a:buFont typeface="Arial" pitchFamily="34" charset="0"/>
              <a:buChar char="•"/>
              <a:defRPr/>
            </a:pPr>
            <a:endParaRPr lang="en-CA" sz="1600" noProof="0" dirty="0" smtClean="0"/>
          </a:p>
          <a:p>
            <a:pPr marL="0" indent="0">
              <a:buFont typeface="Arial" pitchFamily="34" charset="0"/>
              <a:buChar char="•"/>
              <a:defRPr/>
            </a:pPr>
            <a:r>
              <a:rPr lang="en-CA" sz="1600" noProof="0" dirty="0" smtClean="0"/>
              <a:t> If Alice takes one of the six middle positions (6 cases), then there are only 5 spots Bob can stand in. The remaining spots can be filled in 6! ways. Thus, there are 5*6! possible arrangements for each of these 6 cases.</a:t>
            </a:r>
          </a:p>
          <a:p>
            <a:pPr marL="0" indent="0">
              <a:buFont typeface="Arial" pitchFamily="34" charset="0"/>
              <a:buChar char="•"/>
              <a:defRPr/>
            </a:pPr>
            <a:endParaRPr lang="en-CA" sz="1600" noProof="0" dirty="0" smtClean="0"/>
          </a:p>
          <a:p>
            <a:pPr marL="0" indent="0">
              <a:buFont typeface="Arial" pitchFamily="34" charset="0"/>
              <a:buChar char="•"/>
              <a:defRPr/>
            </a:pPr>
            <a:endParaRPr lang="en-CA" sz="1600" noProof="0" dirty="0" smtClean="0"/>
          </a:p>
          <a:p>
            <a:pPr marL="0" indent="0">
              <a:defRPr/>
            </a:pPr>
            <a:r>
              <a:rPr lang="en-CA" sz="1600" noProof="0" dirty="0" smtClean="0"/>
              <a:t>Thus, the total number of possible arrangements are:</a:t>
            </a:r>
          </a:p>
        </p:txBody>
      </p:sp>
      <p:sp>
        <p:nvSpPr>
          <p:cNvPr id="31747" name="Title 2"/>
          <p:cNvSpPr>
            <a:spLocks noGrp="1"/>
          </p:cNvSpPr>
          <p:nvPr>
            <p:ph type="title"/>
          </p:nvPr>
        </p:nvSpPr>
        <p:spPr/>
        <p:txBody>
          <a:bodyPr/>
          <a:lstStyle/>
          <a:p>
            <a:r>
              <a:rPr lang="en-CA" altLang="en-US" noProof="0" dirty="0" smtClean="0"/>
              <a:t>PERMUTATIONS</a:t>
            </a:r>
          </a:p>
        </p:txBody>
      </p:sp>
      <p:sp>
        <p:nvSpPr>
          <p:cNvPr id="5"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graphicFrame>
        <p:nvGraphicFramePr>
          <p:cNvPr id="8" name="Tabella 7"/>
          <p:cNvGraphicFramePr>
            <a:graphicFrameLocks noGrp="1"/>
          </p:cNvGraphicFramePr>
          <p:nvPr/>
        </p:nvGraphicFramePr>
        <p:xfrm>
          <a:off x="125413" y="2841625"/>
          <a:ext cx="2928938" cy="371475"/>
        </p:xfrm>
        <a:graphic>
          <a:graphicData uri="http://schemas.openxmlformats.org/drawingml/2006/table">
            <a:tbl>
              <a:tblPr firstRow="1" bandRow="1">
                <a:tableStyleId>{5C22544A-7EE6-4342-B048-85BDC9FD1C3A}</a:tableStyleId>
              </a:tblPr>
              <a:tblGrid>
                <a:gridCol w="332210"/>
                <a:gridCol w="329163"/>
                <a:gridCol w="356593"/>
                <a:gridCol w="356593"/>
                <a:gridCol w="374880"/>
                <a:gridCol w="393166"/>
                <a:gridCol w="420597"/>
                <a:gridCol w="365736"/>
              </a:tblGrid>
              <a:tr h="371475">
                <a:tc>
                  <a:txBody>
                    <a:bodyPr/>
                    <a:lstStyle/>
                    <a:p>
                      <a:r>
                        <a:rPr lang="en-US" sz="1800" dirty="0" smtClean="0">
                          <a:solidFill>
                            <a:schemeClr val="tx1"/>
                          </a:solidFill>
                        </a:rPr>
                        <a:t>A</a:t>
                      </a:r>
                      <a:endParaRPr lang="en-US" sz="1800" dirty="0">
                        <a:solidFill>
                          <a:schemeClr val="tx1"/>
                        </a:solidFill>
                      </a:endParaRPr>
                    </a:p>
                  </a:txBody>
                  <a:tcPr marL="91434" marR="91434" marT="45798" marB="45798">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r>
                        <a:rPr lang="en-US" sz="1800" dirty="0" smtClean="0">
                          <a:solidFill>
                            <a:srgbClr val="FF0000"/>
                          </a:solidFill>
                        </a:rPr>
                        <a:t>#</a:t>
                      </a:r>
                      <a:endParaRPr lang="en-US" sz="1800" dirty="0">
                        <a:solidFill>
                          <a:srgbClr val="FF0000"/>
                        </a:solidFill>
                      </a:endParaRPr>
                    </a:p>
                  </a:txBody>
                  <a:tcPr marL="91434" marR="91434" marT="45798" marB="45798">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r>
                        <a:rPr lang="en-US" sz="1600" b="0" dirty="0" smtClean="0">
                          <a:solidFill>
                            <a:srgbClr val="00B050"/>
                          </a:solidFill>
                        </a:rPr>
                        <a:t>b</a:t>
                      </a:r>
                      <a:endParaRPr lang="en-US" sz="1600" b="0" dirty="0">
                        <a:solidFill>
                          <a:srgbClr val="00B050"/>
                        </a:solidFill>
                      </a:endParaRPr>
                    </a:p>
                  </a:txBody>
                  <a:tcPr marL="91434" marR="91434" marT="45798" marB="45798">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r>
                        <a:rPr lang="en-US" sz="1600" b="0" dirty="0" smtClean="0">
                          <a:solidFill>
                            <a:srgbClr val="00B050"/>
                          </a:solidFill>
                        </a:rPr>
                        <a:t>b</a:t>
                      </a:r>
                      <a:endParaRPr lang="en-US" sz="1600" b="0" dirty="0">
                        <a:solidFill>
                          <a:srgbClr val="00B050"/>
                        </a:solidFill>
                      </a:endParaRPr>
                    </a:p>
                  </a:txBody>
                  <a:tcPr marL="91434" marR="91434" marT="45798" marB="45798">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b="0" dirty="0" smtClean="0">
                          <a:solidFill>
                            <a:srgbClr val="00B050"/>
                          </a:solidFill>
                        </a:rPr>
                        <a:t>b</a:t>
                      </a:r>
                    </a:p>
                  </a:txBody>
                  <a:tcPr marL="91434" marR="91434" marT="45798" marB="45798">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b="0" dirty="0" smtClean="0">
                          <a:solidFill>
                            <a:srgbClr val="00B050"/>
                          </a:solidFill>
                        </a:rPr>
                        <a:t>b</a:t>
                      </a:r>
                    </a:p>
                  </a:txBody>
                  <a:tcPr marL="91434" marR="91434" marT="45798" marB="45798">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b="0" dirty="0" smtClean="0">
                          <a:solidFill>
                            <a:srgbClr val="00B050"/>
                          </a:solidFill>
                        </a:rPr>
                        <a:t>b</a:t>
                      </a:r>
                    </a:p>
                  </a:txBody>
                  <a:tcPr marL="91434" marR="91434" marT="45798" marB="45798">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b="0" dirty="0" smtClean="0">
                          <a:solidFill>
                            <a:srgbClr val="00B050"/>
                          </a:solidFill>
                        </a:rPr>
                        <a:t>b</a:t>
                      </a:r>
                    </a:p>
                  </a:txBody>
                  <a:tcPr marL="91434" marR="91434" marT="45798" marB="45798">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r>
            </a:tbl>
          </a:graphicData>
        </a:graphic>
      </p:graphicFrame>
      <p:graphicFrame>
        <p:nvGraphicFramePr>
          <p:cNvPr id="9" name="Tabella 8"/>
          <p:cNvGraphicFramePr>
            <a:graphicFrameLocks noGrp="1"/>
          </p:cNvGraphicFramePr>
          <p:nvPr/>
        </p:nvGraphicFramePr>
        <p:xfrm>
          <a:off x="3194050" y="2838450"/>
          <a:ext cx="2905126" cy="369888"/>
        </p:xfrm>
        <a:graphic>
          <a:graphicData uri="http://schemas.openxmlformats.org/drawingml/2006/table">
            <a:tbl>
              <a:tblPr firstRow="1" bandRow="1">
                <a:tableStyleId>{5C22544A-7EE6-4342-B048-85BDC9FD1C3A}</a:tableStyleId>
              </a:tblPr>
              <a:tblGrid>
                <a:gridCol w="332276"/>
                <a:gridCol w="329227"/>
                <a:gridCol w="356663"/>
                <a:gridCol w="356663"/>
                <a:gridCol w="374953"/>
                <a:gridCol w="393244"/>
                <a:gridCol w="359711"/>
                <a:gridCol w="402389"/>
              </a:tblGrid>
              <a:tr h="369888">
                <a:tc>
                  <a:txBody>
                    <a:bodyPr/>
                    <a:lstStyle/>
                    <a:p>
                      <a:r>
                        <a:rPr lang="en-US" sz="1600" b="0" dirty="0" smtClean="0">
                          <a:solidFill>
                            <a:srgbClr val="00B050"/>
                          </a:solidFill>
                        </a:rPr>
                        <a:t>b</a:t>
                      </a:r>
                      <a:endParaRPr lang="en-US" sz="1600" b="0" dirty="0">
                        <a:solidFill>
                          <a:srgbClr val="00B050"/>
                        </a:solidFill>
                      </a:endParaRPr>
                    </a:p>
                  </a:txBody>
                  <a:tcPr marL="91452" marR="91452" marT="45603" marB="4560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r>
                        <a:rPr lang="en-US" sz="1600" b="0" dirty="0" smtClean="0">
                          <a:solidFill>
                            <a:srgbClr val="00B050"/>
                          </a:solidFill>
                        </a:rPr>
                        <a:t>b</a:t>
                      </a:r>
                      <a:endParaRPr lang="en-US" sz="1600" b="0" dirty="0">
                        <a:solidFill>
                          <a:srgbClr val="00B050"/>
                        </a:solidFill>
                      </a:endParaRPr>
                    </a:p>
                  </a:txBody>
                  <a:tcPr marL="91452" marR="91452" marT="45603" marB="4560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b="0" dirty="0" smtClean="0">
                          <a:solidFill>
                            <a:srgbClr val="00B050"/>
                          </a:solidFill>
                        </a:rPr>
                        <a:t>b</a:t>
                      </a:r>
                    </a:p>
                  </a:txBody>
                  <a:tcPr marL="91452" marR="91452" marT="45603" marB="4560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b="0" dirty="0" smtClean="0">
                          <a:solidFill>
                            <a:srgbClr val="00B050"/>
                          </a:solidFill>
                        </a:rPr>
                        <a:t>b</a:t>
                      </a:r>
                    </a:p>
                  </a:txBody>
                  <a:tcPr marL="91452" marR="91452" marT="45603" marB="4560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b="0" dirty="0" smtClean="0">
                          <a:solidFill>
                            <a:srgbClr val="00B050"/>
                          </a:solidFill>
                        </a:rPr>
                        <a:t>b</a:t>
                      </a:r>
                    </a:p>
                  </a:txBody>
                  <a:tcPr marL="91452" marR="91452" marT="45603" marB="4560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b="0" dirty="0" smtClean="0">
                          <a:solidFill>
                            <a:srgbClr val="00B050"/>
                          </a:solidFill>
                        </a:rPr>
                        <a:t>b</a:t>
                      </a:r>
                    </a:p>
                  </a:txBody>
                  <a:tcPr marL="91452" marR="91452" marT="45603" marB="4560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smtClean="0">
                          <a:solidFill>
                            <a:srgbClr val="FF0000"/>
                          </a:solidFill>
                        </a:rPr>
                        <a:t>#</a:t>
                      </a:r>
                    </a:p>
                  </a:txBody>
                  <a:tcPr marL="91452" marR="91452" marT="45603" marB="4560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r>
                        <a:rPr lang="en-US" sz="1800" dirty="0" smtClean="0">
                          <a:solidFill>
                            <a:schemeClr val="tx1"/>
                          </a:solidFill>
                        </a:rPr>
                        <a:t>A</a:t>
                      </a:r>
                      <a:endParaRPr lang="en-US" sz="1800" dirty="0">
                        <a:solidFill>
                          <a:schemeClr val="tx1"/>
                        </a:solidFill>
                      </a:endParaRPr>
                    </a:p>
                  </a:txBody>
                  <a:tcPr marL="91452" marR="91452" marT="45603" marB="4560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r>
            </a:tbl>
          </a:graphicData>
        </a:graphic>
      </p:graphicFrame>
      <p:sp>
        <p:nvSpPr>
          <p:cNvPr id="2" name="Rettangolo 1"/>
          <p:cNvSpPr>
            <a:spLocks noRot="1" noChangeAspect="1" noMove="1" noResize="1" noEditPoints="1" noAdjustHandles="1" noChangeArrowheads="1" noChangeShapeType="1" noTextEdit="1"/>
          </p:cNvSpPr>
          <p:nvPr/>
        </p:nvSpPr>
        <p:spPr>
          <a:xfrm>
            <a:off x="201168" y="5466348"/>
            <a:ext cx="7982712" cy="358496"/>
          </a:xfrm>
          <a:prstGeom prst="rect">
            <a:avLst/>
          </a:prstGeom>
          <a:blipFill rotWithShape="1">
            <a:blip r:embed="rId2"/>
            <a:stretch>
              <a:fillRect l="-382" b="-22034"/>
            </a:stretch>
          </a:blipFill>
        </p:spPr>
        <p:txBody>
          <a:bodyPr/>
          <a:lstStyle/>
          <a:p>
            <a:pPr>
              <a:defRPr/>
            </a:pPr>
            <a:r>
              <a:rPr lang="en-US">
                <a:noFill/>
              </a:rPr>
              <a:t> </a:t>
            </a:r>
          </a:p>
        </p:txBody>
      </p:sp>
      <p:sp>
        <p:nvSpPr>
          <p:cNvPr id="4" name="Rettangolo 3"/>
          <p:cNvSpPr>
            <a:spLocks noRot="1" noChangeAspect="1" noMove="1" noResize="1" noEditPoints="1" noAdjustHandles="1" noChangeArrowheads="1" noChangeShapeType="1" noTextEdit="1"/>
          </p:cNvSpPr>
          <p:nvPr/>
        </p:nvSpPr>
        <p:spPr>
          <a:xfrm>
            <a:off x="6355897" y="2810504"/>
            <a:ext cx="2167132" cy="322076"/>
          </a:xfrm>
          <a:prstGeom prst="rect">
            <a:avLst/>
          </a:prstGeom>
          <a:blipFill rotWithShape="1">
            <a:blip r:embed="rId3"/>
            <a:stretch>
              <a:fillRect/>
            </a:stretch>
          </a:blipFill>
        </p:spPr>
        <p:txBody>
          <a:bodyPr/>
          <a:lstStyle/>
          <a:p>
            <a:pPr>
              <a:defRPr/>
            </a:pPr>
            <a:r>
              <a:rPr lang="en-US">
                <a:noFill/>
              </a:rPr>
              <a:t> </a:t>
            </a:r>
          </a:p>
        </p:txBody>
      </p:sp>
      <p:graphicFrame>
        <p:nvGraphicFramePr>
          <p:cNvPr id="13" name="Tabella 12"/>
          <p:cNvGraphicFramePr>
            <a:graphicFrameLocks noGrp="1"/>
          </p:cNvGraphicFramePr>
          <p:nvPr/>
        </p:nvGraphicFramePr>
        <p:xfrm>
          <a:off x="1885950" y="4235450"/>
          <a:ext cx="2930525" cy="369888"/>
        </p:xfrm>
        <a:graphic>
          <a:graphicData uri="http://schemas.openxmlformats.org/drawingml/2006/table">
            <a:tbl>
              <a:tblPr firstRow="1" bandRow="1">
                <a:tableStyleId>{5C22544A-7EE6-4342-B048-85BDC9FD1C3A}</a:tableStyleId>
              </a:tblPr>
              <a:tblGrid>
                <a:gridCol w="332390"/>
                <a:gridCol w="329341"/>
                <a:gridCol w="356786"/>
                <a:gridCol w="356786"/>
                <a:gridCol w="375083"/>
                <a:gridCol w="393380"/>
                <a:gridCol w="420825"/>
                <a:gridCol w="365934"/>
              </a:tblGrid>
              <a:tr h="369888">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b="0" dirty="0" smtClean="0">
                          <a:solidFill>
                            <a:srgbClr val="00B050"/>
                          </a:solidFill>
                        </a:rPr>
                        <a:t>b</a:t>
                      </a:r>
                    </a:p>
                  </a:txBody>
                  <a:tcPr marL="91484" marR="91484" marT="45603" marB="4560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b="0" dirty="0" smtClean="0">
                          <a:solidFill>
                            <a:srgbClr val="00B050"/>
                          </a:solidFill>
                        </a:rPr>
                        <a:t>b</a:t>
                      </a:r>
                    </a:p>
                  </a:txBody>
                  <a:tcPr marL="91484" marR="91484" marT="45603" marB="4560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smtClean="0">
                          <a:solidFill>
                            <a:srgbClr val="FF0000"/>
                          </a:solidFill>
                        </a:rPr>
                        <a:t>#</a:t>
                      </a:r>
                    </a:p>
                  </a:txBody>
                  <a:tcPr marL="91484" marR="91484" marT="45603" marB="4560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r>
                        <a:rPr lang="en-US" sz="1800" dirty="0" smtClean="0">
                          <a:solidFill>
                            <a:schemeClr val="tx1"/>
                          </a:solidFill>
                        </a:rPr>
                        <a:t>A</a:t>
                      </a:r>
                      <a:endParaRPr lang="en-US" sz="1800" dirty="0">
                        <a:solidFill>
                          <a:schemeClr val="tx1"/>
                        </a:solidFill>
                      </a:endParaRPr>
                    </a:p>
                  </a:txBody>
                  <a:tcPr marL="91484" marR="91484" marT="45603" marB="4560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smtClean="0">
                          <a:solidFill>
                            <a:srgbClr val="FF0000"/>
                          </a:solidFill>
                        </a:rPr>
                        <a:t>#</a:t>
                      </a:r>
                    </a:p>
                  </a:txBody>
                  <a:tcPr marL="91484" marR="91484" marT="45603" marB="4560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b="0" dirty="0" smtClean="0">
                          <a:solidFill>
                            <a:srgbClr val="00B050"/>
                          </a:solidFill>
                        </a:rPr>
                        <a:t>b</a:t>
                      </a:r>
                    </a:p>
                  </a:txBody>
                  <a:tcPr marL="91484" marR="91484" marT="45603" marB="4560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b="0" dirty="0" smtClean="0">
                          <a:solidFill>
                            <a:srgbClr val="00B050"/>
                          </a:solidFill>
                        </a:rPr>
                        <a:t>b</a:t>
                      </a:r>
                    </a:p>
                  </a:txBody>
                  <a:tcPr marL="91484" marR="91484" marT="45603" marB="4560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b="0" dirty="0" smtClean="0">
                          <a:solidFill>
                            <a:srgbClr val="00B050"/>
                          </a:solidFill>
                        </a:rPr>
                        <a:t>b</a:t>
                      </a:r>
                    </a:p>
                  </a:txBody>
                  <a:tcPr marL="91484" marR="91484" marT="45603" marB="4560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r>
            </a:tbl>
          </a:graphicData>
        </a:graphic>
      </p:graphicFrame>
      <p:sp>
        <p:nvSpPr>
          <p:cNvPr id="6" name="Rettangolo 5"/>
          <p:cNvSpPr>
            <a:spLocks noRot="1" noChangeAspect="1" noMove="1" noResize="1" noEditPoints="1" noAdjustHandles="1" noChangeArrowheads="1" noChangeShapeType="1" noTextEdit="1"/>
          </p:cNvSpPr>
          <p:nvPr/>
        </p:nvSpPr>
        <p:spPr>
          <a:xfrm>
            <a:off x="5674307" y="4234788"/>
            <a:ext cx="2431243" cy="358496"/>
          </a:xfrm>
          <a:prstGeom prst="rect">
            <a:avLst/>
          </a:prstGeom>
          <a:blipFill rotWithShape="1">
            <a:blip r:embed="rId4"/>
            <a:stretch>
              <a:fillRect/>
            </a:stretch>
          </a:blipFill>
        </p:spPr>
        <p:txBody>
          <a:bodyPr/>
          <a:lstStyle/>
          <a:p>
            <a:pPr>
              <a:defRPr/>
            </a:pPr>
            <a:r>
              <a:rPr lang="en-US">
                <a:noFill/>
              </a:rPr>
              <a:t> </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spcAft>
                <a:spcPts val="1200"/>
              </a:spcAft>
              <a:buFontTx/>
              <a:buChar char="•"/>
              <a:defRPr/>
            </a:pPr>
            <a:r>
              <a:rPr lang="en-CA" sz="1600" noProof="0" dirty="0" smtClean="0"/>
              <a:t> The permutation formula can be easily programmed using function handles and MATLAB’s </a:t>
            </a:r>
            <a:r>
              <a:rPr lang="en-CA" sz="1600" noProof="0" dirty="0" smtClean="0">
                <a:latin typeface="Courier New" pitchFamily="49" charset="0"/>
                <a:cs typeface="Courier New" pitchFamily="49" charset="0"/>
              </a:rPr>
              <a:t>factorial</a:t>
            </a:r>
            <a:r>
              <a:rPr lang="en-CA" sz="1600" noProof="0" dirty="0" smtClean="0"/>
              <a:t> function:</a:t>
            </a:r>
          </a:p>
          <a:p>
            <a:pPr marL="0" indent="0">
              <a:defRPr/>
            </a:pPr>
            <a:r>
              <a:rPr lang="en-CA" sz="1600" noProof="0" dirty="0" smtClean="0">
                <a:latin typeface="Courier New" pitchFamily="49" charset="0"/>
                <a:cs typeface="Courier New" pitchFamily="49" charset="0"/>
              </a:rPr>
              <a:t>&gt;&gt; p = @(</a:t>
            </a:r>
            <a:r>
              <a:rPr lang="en-CA" sz="1600" noProof="0" dirty="0" err="1" smtClean="0">
                <a:latin typeface="Courier New" pitchFamily="49" charset="0"/>
                <a:cs typeface="Courier New" pitchFamily="49" charset="0"/>
              </a:rPr>
              <a:t>n,r</a:t>
            </a:r>
            <a:r>
              <a:rPr lang="en-CA" sz="1600" noProof="0" dirty="0" smtClean="0">
                <a:latin typeface="Courier New" pitchFamily="49" charset="0"/>
                <a:cs typeface="Courier New" pitchFamily="49" charset="0"/>
              </a:rPr>
              <a:t>) factorial(n)/factorial(n - r)</a:t>
            </a:r>
          </a:p>
          <a:p>
            <a:pPr marL="0" indent="0">
              <a:defRPr/>
            </a:pPr>
            <a:r>
              <a:rPr lang="en-CA" sz="1600" noProof="0" dirty="0" smtClean="0">
                <a:latin typeface="Courier New" pitchFamily="49" charset="0"/>
                <a:cs typeface="Courier New" pitchFamily="49" charset="0"/>
              </a:rPr>
              <a:t>&gt;&gt; p(5,3)</a:t>
            </a:r>
          </a:p>
          <a:p>
            <a:pPr marL="0" indent="0">
              <a:defRPr/>
            </a:pPr>
            <a:r>
              <a:rPr lang="en-CA" sz="1600" noProof="0" dirty="0" err="1" smtClean="0">
                <a:latin typeface="Courier New" pitchFamily="49" charset="0"/>
                <a:cs typeface="Courier New" pitchFamily="49" charset="0"/>
              </a:rPr>
              <a:t>ans</a:t>
            </a:r>
            <a:r>
              <a:rPr lang="en-CA" sz="1600" noProof="0" dirty="0" smtClean="0">
                <a:latin typeface="Courier New" pitchFamily="49" charset="0"/>
                <a:cs typeface="Courier New" pitchFamily="49" charset="0"/>
              </a:rPr>
              <a:t> =</a:t>
            </a:r>
          </a:p>
          <a:p>
            <a:pPr marL="0" indent="0">
              <a:spcAft>
                <a:spcPts val="1200"/>
              </a:spcAft>
              <a:defRPr/>
            </a:pPr>
            <a:r>
              <a:rPr lang="en-CA" sz="1600" noProof="0" dirty="0" smtClean="0">
                <a:latin typeface="Courier New" pitchFamily="49" charset="0"/>
                <a:cs typeface="Courier New" pitchFamily="49" charset="0"/>
              </a:rPr>
              <a:t>    60</a:t>
            </a:r>
          </a:p>
          <a:p>
            <a:pPr marL="0" indent="0">
              <a:spcAft>
                <a:spcPts val="0"/>
              </a:spcAft>
              <a:buFont typeface="Arial" pitchFamily="34" charset="0"/>
              <a:buChar char="•"/>
              <a:defRPr/>
            </a:pPr>
            <a:r>
              <a:rPr lang="en-CA" sz="1600" noProof="0" dirty="0" smtClean="0">
                <a:cs typeface="Courier New" pitchFamily="49" charset="0"/>
              </a:rPr>
              <a:t> However, this implementation is inefficient and will also fail for large </a:t>
            </a:r>
            <a:r>
              <a:rPr lang="en-CA" sz="1600" i="1" noProof="0" dirty="0" smtClean="0">
                <a:cs typeface="Courier New" pitchFamily="49" charset="0"/>
              </a:rPr>
              <a:t>n</a:t>
            </a:r>
            <a:r>
              <a:rPr lang="en-CA" sz="1600" noProof="0" dirty="0" smtClean="0">
                <a:cs typeface="Courier New" pitchFamily="49" charset="0"/>
              </a:rPr>
              <a:t> and </a:t>
            </a:r>
            <a:r>
              <a:rPr lang="en-CA" sz="1600" i="1" noProof="0" dirty="0" smtClean="0">
                <a:cs typeface="Courier New" pitchFamily="49" charset="0"/>
              </a:rPr>
              <a:t>r</a:t>
            </a:r>
            <a:r>
              <a:rPr lang="en-CA" sz="1600" noProof="0" dirty="0" smtClean="0">
                <a:cs typeface="Courier New" pitchFamily="49" charset="0"/>
              </a:rPr>
              <a:t>.</a:t>
            </a:r>
          </a:p>
          <a:p>
            <a:pPr marL="0" indent="0">
              <a:spcAft>
                <a:spcPts val="0"/>
              </a:spcAft>
              <a:buFont typeface="Arial" pitchFamily="34" charset="0"/>
              <a:buChar char="•"/>
              <a:defRPr/>
            </a:pPr>
            <a:r>
              <a:rPr lang="en-CA" sz="1600" noProof="0" dirty="0" smtClean="0">
                <a:cs typeface="Courier New" pitchFamily="49" charset="0"/>
              </a:rPr>
              <a:t> For example,                                                       .</a:t>
            </a:r>
          </a:p>
          <a:p>
            <a:pPr marL="0" indent="0">
              <a:spcAft>
                <a:spcPts val="0"/>
              </a:spcAft>
              <a:buFont typeface="Arial" pitchFamily="34" charset="0"/>
              <a:buChar char="•"/>
              <a:defRPr/>
            </a:pPr>
            <a:r>
              <a:rPr lang="en-CA" sz="1600" noProof="0" dirty="0" smtClean="0">
                <a:cs typeface="Courier New" pitchFamily="49" charset="0"/>
              </a:rPr>
              <a:t> Instead of performing this obvious simplification, the implementation above would first compute 1000! and 998! separately and then divide.</a:t>
            </a:r>
          </a:p>
          <a:p>
            <a:pPr marL="0" indent="0">
              <a:spcAft>
                <a:spcPts val="0"/>
              </a:spcAft>
              <a:buFont typeface="Arial" pitchFamily="34" charset="0"/>
              <a:buChar char="•"/>
              <a:defRPr/>
            </a:pPr>
            <a:r>
              <a:rPr lang="en-CA" sz="1600" noProof="0" dirty="0" smtClean="0">
                <a:cs typeface="Courier New" pitchFamily="49" charset="0"/>
              </a:rPr>
              <a:t> This first step leads to overflow, and the output to </a:t>
            </a:r>
            <a:r>
              <a:rPr lang="en-CA" sz="1600" noProof="0" dirty="0" smtClean="0">
                <a:latin typeface="Courier New" pitchFamily="49" charset="0"/>
                <a:cs typeface="Courier New" pitchFamily="49" charset="0"/>
              </a:rPr>
              <a:t>p(1000,2)</a:t>
            </a:r>
            <a:r>
              <a:rPr lang="en-CA" sz="1600" noProof="0" dirty="0" smtClean="0">
                <a:cs typeface="Courier New" pitchFamily="49" charset="0"/>
              </a:rPr>
              <a:t> would be </a:t>
            </a:r>
            <a:r>
              <a:rPr lang="en-CA" sz="1600" noProof="0" dirty="0" err="1" smtClean="0">
                <a:latin typeface="Courier New" pitchFamily="49" charset="0"/>
                <a:cs typeface="Courier New" pitchFamily="49" charset="0"/>
              </a:rPr>
              <a:t>NaN</a:t>
            </a:r>
            <a:r>
              <a:rPr lang="en-CA" sz="1600" noProof="0" dirty="0" smtClean="0">
                <a:cs typeface="Courier New" pitchFamily="49" charset="0"/>
              </a:rPr>
              <a:t>.</a:t>
            </a:r>
          </a:p>
          <a:p>
            <a:pPr marL="0" indent="0">
              <a:spcAft>
                <a:spcPts val="0"/>
              </a:spcAft>
              <a:buFont typeface="Arial" pitchFamily="34" charset="0"/>
              <a:buChar char="•"/>
              <a:defRPr/>
            </a:pPr>
            <a:endParaRPr lang="en-CA" sz="1600" noProof="0" dirty="0" smtClean="0">
              <a:cs typeface="Courier New" pitchFamily="49" charset="0"/>
            </a:endParaRPr>
          </a:p>
          <a:p>
            <a:pPr marL="0" indent="0" algn="ctr">
              <a:spcAft>
                <a:spcPts val="0"/>
              </a:spcAft>
              <a:defRPr/>
            </a:pPr>
            <a:r>
              <a:rPr lang="en-CA" sz="1600" noProof="0" dirty="0" smtClean="0">
                <a:solidFill>
                  <a:srgbClr val="CC00CC"/>
                </a:solidFill>
                <a:cs typeface="Courier New" pitchFamily="49" charset="0"/>
              </a:rPr>
              <a:t>WE NEED TO PERFORM THE SEMPLIFICATION FIRST, AND THE FACTORIAL AFTERWARDS….</a:t>
            </a:r>
          </a:p>
          <a:p>
            <a:pPr>
              <a:defRPr/>
            </a:pPr>
            <a:endParaRPr lang="en-CA" noProof="0" dirty="0"/>
          </a:p>
        </p:txBody>
      </p:sp>
      <p:sp>
        <p:nvSpPr>
          <p:cNvPr id="32771" name="Title 2"/>
          <p:cNvSpPr>
            <a:spLocks noGrp="1"/>
          </p:cNvSpPr>
          <p:nvPr>
            <p:ph type="title"/>
          </p:nvPr>
        </p:nvSpPr>
        <p:spPr/>
        <p:txBody>
          <a:bodyPr/>
          <a:lstStyle/>
          <a:p>
            <a:r>
              <a:rPr lang="en-CA" altLang="en-US" noProof="0" dirty="0" smtClean="0"/>
              <a:t>Implementation of PERMUTATIONS in MATLAB</a:t>
            </a:r>
          </a:p>
        </p:txBody>
      </p:sp>
      <p:graphicFrame>
        <p:nvGraphicFramePr>
          <p:cNvPr id="32772" name="Object 3"/>
          <p:cNvGraphicFramePr>
            <a:graphicFrameLocks noChangeAspect="1"/>
          </p:cNvGraphicFramePr>
          <p:nvPr/>
        </p:nvGraphicFramePr>
        <p:xfrm>
          <a:off x="1830388" y="3787775"/>
          <a:ext cx="3708400" cy="476250"/>
        </p:xfrm>
        <a:graphic>
          <a:graphicData uri="http://schemas.openxmlformats.org/presentationml/2006/ole">
            <mc:AlternateContent xmlns:mc="http://schemas.openxmlformats.org/markup-compatibility/2006">
              <mc:Choice xmlns:v="urn:schemas-microsoft-com:vml" Requires="v">
                <p:oleObj spid="_x0000_s32781" name="Document" r:id="rId3" imgW="2488839" imgH="322121" progId="Word.Document.12">
                  <p:embed/>
                </p:oleObj>
              </mc:Choice>
              <mc:Fallback>
                <p:oleObj name="Document" r:id="rId3" imgW="2488839" imgH="322121" progId="Word.Document.12">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30388" y="3787775"/>
                        <a:ext cx="37084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ontent Placeholder 1"/>
          <p:cNvSpPr>
            <a:spLocks noGrp="1"/>
          </p:cNvSpPr>
          <p:nvPr>
            <p:ph idx="1"/>
          </p:nvPr>
        </p:nvSpPr>
        <p:spPr>
          <a:xfrm>
            <a:off x="438150" y="1200150"/>
            <a:ext cx="7772400" cy="4822825"/>
          </a:xfrm>
        </p:spPr>
        <p:txBody>
          <a:bodyPr/>
          <a:lstStyle/>
          <a:p>
            <a:pPr marL="0" indent="0">
              <a:spcAft>
                <a:spcPts val="1200"/>
              </a:spcAft>
              <a:buFontTx/>
              <a:buChar char="•"/>
              <a:defRPr/>
            </a:pPr>
            <a:r>
              <a:rPr lang="en-CA" altLang="en-US" sz="1600" noProof="0" dirty="0" smtClean="0"/>
              <a:t> A safer, more efficient implementation is:</a:t>
            </a:r>
          </a:p>
          <a:p>
            <a:pPr marL="0" indent="0">
              <a:spcAft>
                <a:spcPts val="1200"/>
              </a:spcAft>
              <a:defRPr/>
            </a:pPr>
            <a:r>
              <a:rPr lang="en-CA" altLang="en-US" sz="1600" noProof="0" dirty="0" smtClean="0">
                <a:latin typeface="Courier New" pitchFamily="49" charset="0"/>
                <a:cs typeface="Courier New" pitchFamily="49" charset="0"/>
              </a:rPr>
              <a:t>p = @(</a:t>
            </a:r>
            <a:r>
              <a:rPr lang="en-CA" altLang="en-US" sz="1600" noProof="0" dirty="0" err="1" smtClean="0">
                <a:latin typeface="Courier New" pitchFamily="49" charset="0"/>
                <a:cs typeface="Courier New" pitchFamily="49" charset="0"/>
              </a:rPr>
              <a:t>n,r</a:t>
            </a:r>
            <a:r>
              <a:rPr lang="en-CA" altLang="en-US" sz="1600" noProof="0" dirty="0" smtClean="0">
                <a:latin typeface="Courier New" pitchFamily="49" charset="0"/>
                <a:cs typeface="Courier New" pitchFamily="49" charset="0"/>
              </a:rPr>
              <a:t>) prod([1:n]./[1:(n-r), ones(1, r)]);</a:t>
            </a:r>
          </a:p>
          <a:p>
            <a:pPr marL="0" indent="0">
              <a:buFontTx/>
              <a:buChar char="•"/>
              <a:defRPr/>
            </a:pPr>
            <a:r>
              <a:rPr lang="en-CA" altLang="en-US" sz="1600" noProof="0" dirty="0" smtClean="0"/>
              <a:t> The numerator </a:t>
            </a:r>
            <a:r>
              <a:rPr lang="en-CA" altLang="en-US" sz="1600" noProof="0" dirty="0" smtClean="0">
                <a:latin typeface="Courier New" pitchFamily="49" charset="0"/>
                <a:cs typeface="Courier New" pitchFamily="49" charset="0"/>
              </a:rPr>
              <a:t>[1:n]</a:t>
            </a:r>
            <a:r>
              <a:rPr lang="en-CA" altLang="en-US" sz="1600" noProof="0" dirty="0" smtClean="0">
                <a:cs typeface="Courier New" pitchFamily="49" charset="0"/>
              </a:rPr>
              <a:t> is straightforward: </a:t>
            </a:r>
            <a:r>
              <a:rPr lang="en-CA" altLang="en-US" sz="1600" noProof="0" dirty="0" smtClean="0">
                <a:latin typeface="Courier New" pitchFamily="49" charset="0"/>
                <a:cs typeface="Courier New" pitchFamily="49" charset="0"/>
              </a:rPr>
              <a:t>[1, 2, ..., n-1, n]</a:t>
            </a:r>
            <a:r>
              <a:rPr lang="en-CA" altLang="en-US" sz="1600" noProof="0" dirty="0" smtClean="0">
                <a:cs typeface="Courier New" pitchFamily="49" charset="0"/>
              </a:rPr>
              <a:t>.</a:t>
            </a:r>
            <a:endParaRPr lang="en-CA" altLang="en-US" sz="1600" noProof="0" dirty="0" smtClean="0"/>
          </a:p>
          <a:p>
            <a:pPr marL="0" indent="0">
              <a:buFontTx/>
              <a:buChar char="•"/>
              <a:defRPr/>
            </a:pPr>
            <a:r>
              <a:rPr lang="en-CA" altLang="en-US" sz="1600" noProof="0" dirty="0" smtClean="0">
                <a:cs typeface="Courier New" pitchFamily="49" charset="0"/>
              </a:rPr>
              <a:t> The denominator creates an array that is the same length as the numerator:</a:t>
            </a:r>
            <a:br>
              <a:rPr lang="en-CA" altLang="en-US" sz="1600" noProof="0" dirty="0" smtClean="0">
                <a:cs typeface="Courier New" pitchFamily="49" charset="0"/>
              </a:rPr>
            </a:br>
            <a:r>
              <a:rPr lang="en-CA" altLang="en-US" sz="1600" noProof="0" dirty="0" smtClean="0">
                <a:latin typeface="Courier New" pitchFamily="49" charset="0"/>
                <a:cs typeface="Courier New" pitchFamily="49" charset="0"/>
              </a:rPr>
              <a:t>[1, 2, ..., n–r–1, n–r, 1, 1, ..., 1, 1]</a:t>
            </a:r>
            <a:r>
              <a:rPr lang="en-CA" altLang="en-US" sz="1600" noProof="0" dirty="0" smtClean="0">
                <a:cs typeface="Courier New" pitchFamily="49" charset="0"/>
              </a:rPr>
              <a:t>.</a:t>
            </a:r>
          </a:p>
          <a:p>
            <a:pPr marL="0" indent="0">
              <a:buFontTx/>
              <a:buChar char="•"/>
              <a:defRPr/>
            </a:pPr>
            <a:r>
              <a:rPr lang="en-CA" altLang="en-US" sz="1600" noProof="0" dirty="0" smtClean="0">
                <a:cs typeface="Courier New" pitchFamily="49" charset="0"/>
              </a:rPr>
              <a:t> Element-wise division of these two arrays will result in the following:</a:t>
            </a:r>
            <a:br>
              <a:rPr lang="en-CA" altLang="en-US" sz="1600" noProof="0" dirty="0" smtClean="0">
                <a:cs typeface="Courier New" pitchFamily="49" charset="0"/>
              </a:rPr>
            </a:br>
            <a:r>
              <a:rPr lang="en-CA" altLang="en-US" sz="1600" noProof="0" dirty="0" smtClean="0">
                <a:latin typeface="Courier New" pitchFamily="49" charset="0"/>
                <a:cs typeface="Courier New" pitchFamily="49" charset="0"/>
              </a:rPr>
              <a:t>[1, 1, ..., 1, 1, n–r+1, n–r+2, ..., n]</a:t>
            </a:r>
            <a:r>
              <a:rPr lang="en-CA" altLang="en-US" sz="1600" noProof="0" dirty="0" smtClean="0">
                <a:cs typeface="Courier New" pitchFamily="49" charset="0"/>
              </a:rPr>
              <a:t>.</a:t>
            </a:r>
          </a:p>
          <a:p>
            <a:pPr marL="0" indent="0">
              <a:spcAft>
                <a:spcPts val="1200"/>
              </a:spcAft>
              <a:buFontTx/>
              <a:buChar char="•"/>
              <a:defRPr/>
            </a:pPr>
            <a:r>
              <a:rPr lang="en-CA" altLang="en-US" sz="1600" noProof="0" dirty="0" smtClean="0">
                <a:cs typeface="Courier New" pitchFamily="49" charset="0"/>
              </a:rPr>
              <a:t> The </a:t>
            </a:r>
            <a:r>
              <a:rPr lang="en-CA" altLang="en-US" sz="1600" noProof="0" dirty="0" smtClean="0">
                <a:latin typeface="Courier New" pitchFamily="49" charset="0"/>
                <a:cs typeface="Courier New" pitchFamily="49" charset="0"/>
              </a:rPr>
              <a:t>prod</a:t>
            </a:r>
            <a:r>
              <a:rPr lang="en-CA" altLang="en-US" sz="1600" noProof="0" dirty="0" smtClean="0">
                <a:cs typeface="Courier New" pitchFamily="49" charset="0"/>
              </a:rPr>
              <a:t> function of all these array elements.</a:t>
            </a:r>
          </a:p>
          <a:p>
            <a:pPr marL="0" indent="0">
              <a:buFontTx/>
              <a:buChar char="•"/>
              <a:defRPr/>
            </a:pPr>
            <a:r>
              <a:rPr lang="en-CA" altLang="en-US" sz="1600" noProof="0" dirty="0" smtClean="0">
                <a:cs typeface="Courier New" pitchFamily="49" charset="0"/>
              </a:rPr>
              <a:t> </a:t>
            </a:r>
            <a:r>
              <a:rPr lang="en-CA" altLang="en-US" sz="1600" noProof="0" dirty="0" smtClean="0">
                <a:solidFill>
                  <a:schemeClr val="accent6">
                    <a:lumMod val="60000"/>
                    <a:lumOff val="40000"/>
                  </a:schemeClr>
                </a:solidFill>
                <a:cs typeface="Courier New" pitchFamily="49" charset="0"/>
              </a:rPr>
              <a:t>An example with </a:t>
            </a:r>
            <a:r>
              <a:rPr lang="en-CA" altLang="en-US" sz="1600" i="1" noProof="0" dirty="0" smtClean="0">
                <a:solidFill>
                  <a:schemeClr val="accent6">
                    <a:lumMod val="60000"/>
                    <a:lumOff val="40000"/>
                  </a:schemeClr>
                </a:solidFill>
                <a:cs typeface="Courier New" pitchFamily="49" charset="0"/>
              </a:rPr>
              <a:t>n</a:t>
            </a:r>
            <a:r>
              <a:rPr lang="en-CA" altLang="en-US" sz="1600" noProof="0" dirty="0" smtClean="0">
                <a:solidFill>
                  <a:schemeClr val="accent6">
                    <a:lumMod val="60000"/>
                    <a:lumOff val="40000"/>
                  </a:schemeClr>
                </a:solidFill>
                <a:cs typeface="Courier New" pitchFamily="49" charset="0"/>
              </a:rPr>
              <a:t> = 10 and </a:t>
            </a:r>
            <a:r>
              <a:rPr lang="en-CA" altLang="en-US" sz="1600" i="1" noProof="0" dirty="0" smtClean="0">
                <a:solidFill>
                  <a:schemeClr val="accent6">
                    <a:lumMod val="60000"/>
                    <a:lumOff val="40000"/>
                  </a:schemeClr>
                </a:solidFill>
                <a:cs typeface="Courier New" pitchFamily="49" charset="0"/>
              </a:rPr>
              <a:t>r</a:t>
            </a:r>
            <a:r>
              <a:rPr lang="en-CA" altLang="en-US" sz="1600" noProof="0" dirty="0" smtClean="0">
                <a:solidFill>
                  <a:schemeClr val="accent6">
                    <a:lumMod val="60000"/>
                    <a:lumOff val="40000"/>
                  </a:schemeClr>
                </a:solidFill>
                <a:cs typeface="Courier New" pitchFamily="49" charset="0"/>
              </a:rPr>
              <a:t> = 3:</a:t>
            </a:r>
          </a:p>
          <a:p>
            <a:pPr marL="400050" lvl="1" indent="0">
              <a:buFontTx/>
              <a:buChar char="•"/>
              <a:defRPr/>
            </a:pPr>
            <a:r>
              <a:rPr lang="en-CA" altLang="en-US" sz="1600" noProof="0" dirty="0" smtClean="0">
                <a:solidFill>
                  <a:schemeClr val="accent6">
                    <a:lumMod val="60000"/>
                    <a:lumOff val="40000"/>
                  </a:schemeClr>
                </a:solidFill>
                <a:cs typeface="Courier New" pitchFamily="49" charset="0"/>
              </a:rPr>
              <a:t> numerator: </a:t>
            </a:r>
            <a:r>
              <a:rPr lang="en-CA" altLang="en-US" sz="1600" noProof="0" dirty="0" smtClean="0">
                <a:solidFill>
                  <a:schemeClr val="accent6">
                    <a:lumMod val="60000"/>
                    <a:lumOff val="40000"/>
                  </a:schemeClr>
                </a:solidFill>
                <a:latin typeface="Courier New" pitchFamily="49" charset="0"/>
                <a:cs typeface="Courier New" pitchFamily="49" charset="0"/>
              </a:rPr>
              <a:t>[1, 2, 3, 4, 5, 6, 7, 8, 9, 10]</a:t>
            </a:r>
          </a:p>
          <a:p>
            <a:pPr marL="400050" lvl="1" indent="0">
              <a:buFontTx/>
              <a:buChar char="•"/>
              <a:defRPr/>
            </a:pPr>
            <a:r>
              <a:rPr lang="en-CA" altLang="en-US" sz="1600" noProof="0" dirty="0" smtClean="0">
                <a:solidFill>
                  <a:schemeClr val="accent6">
                    <a:lumMod val="60000"/>
                    <a:lumOff val="40000"/>
                  </a:schemeClr>
                </a:solidFill>
                <a:cs typeface="Courier New" pitchFamily="49" charset="0"/>
              </a:rPr>
              <a:t> denominator:</a:t>
            </a:r>
            <a:r>
              <a:rPr lang="en-CA" altLang="en-US" sz="1600" noProof="0" dirty="0" smtClean="0">
                <a:solidFill>
                  <a:schemeClr val="accent6">
                    <a:lumMod val="60000"/>
                    <a:lumOff val="40000"/>
                  </a:schemeClr>
                </a:solidFill>
                <a:latin typeface="Courier New" pitchFamily="49" charset="0"/>
                <a:cs typeface="Courier New" pitchFamily="49" charset="0"/>
              </a:rPr>
              <a:t> [1, 2, 3, 4, 5, 6, 7, 1, 1, 1]</a:t>
            </a:r>
            <a:endParaRPr lang="en-CA" altLang="en-US" sz="1600" noProof="0" dirty="0" smtClean="0">
              <a:solidFill>
                <a:schemeClr val="accent6">
                  <a:lumMod val="60000"/>
                  <a:lumOff val="40000"/>
                </a:schemeClr>
              </a:solidFill>
              <a:cs typeface="Courier New" pitchFamily="49" charset="0"/>
            </a:endParaRPr>
          </a:p>
          <a:p>
            <a:pPr marL="400050" lvl="1" indent="0">
              <a:buFontTx/>
              <a:buChar char="•"/>
              <a:defRPr/>
            </a:pPr>
            <a:r>
              <a:rPr lang="en-CA" altLang="en-US" sz="1600" noProof="0" dirty="0" smtClean="0">
                <a:solidFill>
                  <a:schemeClr val="accent6">
                    <a:lumMod val="60000"/>
                    <a:lumOff val="40000"/>
                  </a:schemeClr>
                </a:solidFill>
                <a:cs typeface="Courier New" pitchFamily="49" charset="0"/>
              </a:rPr>
              <a:t> after division: </a:t>
            </a:r>
            <a:r>
              <a:rPr lang="en-CA" altLang="en-US" sz="1600" noProof="0" dirty="0" smtClean="0">
                <a:solidFill>
                  <a:schemeClr val="accent6">
                    <a:lumMod val="60000"/>
                    <a:lumOff val="40000"/>
                  </a:schemeClr>
                </a:solidFill>
                <a:latin typeface="Courier New" pitchFamily="49" charset="0"/>
                <a:cs typeface="Courier New" pitchFamily="49" charset="0"/>
              </a:rPr>
              <a:t>[1, 1, 1, 1, 1, 1, 1, 8, 9, 10]</a:t>
            </a:r>
          </a:p>
          <a:p>
            <a:pPr marL="400050" lvl="1" indent="0">
              <a:spcAft>
                <a:spcPts val="1200"/>
              </a:spcAft>
              <a:buFontTx/>
              <a:buChar char="•"/>
              <a:defRPr/>
            </a:pPr>
            <a:r>
              <a:rPr lang="en-CA" altLang="en-US" sz="1600" noProof="0" dirty="0" smtClean="0">
                <a:solidFill>
                  <a:schemeClr val="accent6">
                    <a:lumMod val="60000"/>
                    <a:lumOff val="40000"/>
                  </a:schemeClr>
                </a:solidFill>
                <a:cs typeface="Courier New" pitchFamily="49" charset="0"/>
              </a:rPr>
              <a:t> </a:t>
            </a:r>
            <a:r>
              <a:rPr lang="en-CA" altLang="en-US" sz="1600" noProof="0" dirty="0" smtClean="0">
                <a:solidFill>
                  <a:schemeClr val="accent6">
                    <a:lumMod val="60000"/>
                    <a:lumOff val="40000"/>
                  </a:schemeClr>
                </a:solidFill>
                <a:latin typeface="Courier New" pitchFamily="49" charset="0"/>
                <a:cs typeface="Courier New" pitchFamily="49" charset="0"/>
              </a:rPr>
              <a:t>prod</a:t>
            </a:r>
            <a:r>
              <a:rPr lang="en-CA" altLang="en-US" sz="1600" noProof="0" dirty="0" smtClean="0">
                <a:solidFill>
                  <a:schemeClr val="accent6">
                    <a:lumMod val="60000"/>
                    <a:lumOff val="40000"/>
                  </a:schemeClr>
                </a:solidFill>
                <a:cs typeface="Courier New" pitchFamily="49" charset="0"/>
              </a:rPr>
              <a:t> function: </a:t>
            </a:r>
            <a:r>
              <a:rPr lang="en-CA" altLang="en-US" sz="1600" noProof="0" dirty="0" smtClean="0">
                <a:solidFill>
                  <a:schemeClr val="accent6">
                    <a:lumMod val="60000"/>
                    <a:lumOff val="40000"/>
                  </a:schemeClr>
                </a:solidFill>
                <a:latin typeface="Courier New" pitchFamily="49" charset="0"/>
                <a:cs typeface="Courier New" pitchFamily="49" charset="0"/>
              </a:rPr>
              <a:t>1*1*...*1*8*9*10</a:t>
            </a:r>
          </a:p>
          <a:p>
            <a:pPr marL="0" indent="0">
              <a:spcAft>
                <a:spcPts val="1200"/>
              </a:spcAft>
              <a:buFontTx/>
              <a:buChar char="•"/>
              <a:defRPr/>
            </a:pPr>
            <a:r>
              <a:rPr lang="en-CA" altLang="en-US" sz="1600" noProof="0" dirty="0" smtClean="0">
                <a:solidFill>
                  <a:schemeClr val="accent6">
                    <a:lumMod val="60000"/>
                    <a:lumOff val="40000"/>
                  </a:schemeClr>
                </a:solidFill>
                <a:cs typeface="Courier New" pitchFamily="49" charset="0"/>
              </a:rPr>
              <a:t> By simplifying the fraction before multiplication, we avoid overflow.</a:t>
            </a:r>
          </a:p>
          <a:p>
            <a:pPr marL="400050" lvl="1" indent="0">
              <a:buFont typeface="Wingdings" pitchFamily="2" charset="2"/>
              <a:buNone/>
              <a:defRPr/>
            </a:pPr>
            <a:endParaRPr lang="en-CA" altLang="en-US" sz="1600" noProof="0" dirty="0" smtClean="0">
              <a:cs typeface="Courier New" pitchFamily="49" charset="0"/>
            </a:endParaRPr>
          </a:p>
        </p:txBody>
      </p:sp>
      <p:sp>
        <p:nvSpPr>
          <p:cNvPr id="33795" name="Title 2"/>
          <p:cNvSpPr>
            <a:spLocks noGrp="1"/>
          </p:cNvSpPr>
          <p:nvPr>
            <p:ph type="title"/>
          </p:nvPr>
        </p:nvSpPr>
        <p:spPr/>
        <p:txBody>
          <a:bodyPr/>
          <a:lstStyle/>
          <a:p>
            <a:r>
              <a:rPr lang="en-CA" altLang="en-US" noProof="0" dirty="0" smtClean="0"/>
              <a:t>PERMUTATIONS</a:t>
            </a:r>
          </a:p>
        </p:txBody>
      </p:sp>
      <p:sp>
        <p:nvSpPr>
          <p:cNvPr id="5"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Content Placeholder 1"/>
          <p:cNvSpPr>
            <a:spLocks noGrp="1"/>
          </p:cNvSpPr>
          <p:nvPr>
            <p:ph idx="1"/>
          </p:nvPr>
        </p:nvSpPr>
        <p:spPr/>
        <p:txBody>
          <a:bodyPr/>
          <a:lstStyle/>
          <a:p>
            <a:pPr marL="0" indent="0">
              <a:spcAft>
                <a:spcPts val="1200"/>
              </a:spcAft>
              <a:buFontTx/>
              <a:buChar char="•"/>
              <a:defRPr/>
            </a:pPr>
            <a:r>
              <a:rPr lang="en-CA" sz="1600" noProof="0" dirty="0" smtClean="0">
                <a:cs typeface="Courier New" pitchFamily="49" charset="0"/>
              </a:rPr>
              <a:t>To find all possible permutations of the elements in a vector, use </a:t>
            </a:r>
            <a:r>
              <a:rPr lang="en-CA" sz="1600" noProof="0" dirty="0" smtClean="0">
                <a:latin typeface="Courier New" pitchFamily="49" charset="0"/>
                <a:cs typeface="Courier New" pitchFamily="49" charset="0"/>
              </a:rPr>
              <a:t>perms</a:t>
            </a:r>
            <a:r>
              <a:rPr lang="en-CA" sz="1600" noProof="0" dirty="0" smtClean="0">
                <a:cs typeface="Courier New" pitchFamily="49" charset="0"/>
              </a:rPr>
              <a:t>:</a:t>
            </a:r>
          </a:p>
          <a:p>
            <a:pPr marL="0" indent="0">
              <a:defRPr/>
            </a:pPr>
            <a:r>
              <a:rPr lang="en-CA" sz="1600" noProof="0" dirty="0" smtClean="0">
                <a:latin typeface="Courier New" pitchFamily="49" charset="0"/>
                <a:cs typeface="Courier New" pitchFamily="49" charset="0"/>
              </a:rPr>
              <a:t>&gt;&gt; x = [1 3 5];</a:t>
            </a:r>
          </a:p>
          <a:p>
            <a:pPr marL="0" indent="0">
              <a:defRPr/>
            </a:pPr>
            <a:r>
              <a:rPr lang="en-CA" sz="1600" noProof="0" dirty="0" smtClean="0">
                <a:latin typeface="Courier New" pitchFamily="49" charset="0"/>
                <a:cs typeface="Courier New" pitchFamily="49" charset="0"/>
              </a:rPr>
              <a:t>&gt;&gt; perms(x)</a:t>
            </a:r>
          </a:p>
          <a:p>
            <a:pPr marL="0" indent="0">
              <a:defRPr/>
            </a:pPr>
            <a:endParaRPr lang="en-CA" sz="1600" noProof="0" dirty="0" smtClean="0">
              <a:latin typeface="Courier New" pitchFamily="49" charset="0"/>
              <a:cs typeface="Courier New" pitchFamily="49" charset="0"/>
            </a:endParaRPr>
          </a:p>
          <a:p>
            <a:pPr marL="0" indent="0">
              <a:defRPr/>
            </a:pPr>
            <a:r>
              <a:rPr lang="en-CA" sz="1600" noProof="0" dirty="0" smtClean="0">
                <a:cs typeface="Courier New" pitchFamily="49" charset="0"/>
              </a:rPr>
              <a:t>Quick Reminder: How many possible permutations of a set of three elements we can have? </a:t>
            </a:r>
          </a:p>
          <a:p>
            <a:pPr marL="0" indent="0">
              <a:defRPr/>
            </a:pPr>
            <a:endParaRPr lang="en-CA" sz="1600" noProof="0" dirty="0" smtClean="0">
              <a:cs typeface="Courier New" pitchFamily="49" charset="0"/>
            </a:endParaRPr>
          </a:p>
          <a:p>
            <a:pPr>
              <a:buFont typeface="+mj-lt"/>
              <a:buAutoNum type="alphaUcPeriod"/>
              <a:defRPr/>
            </a:pPr>
            <a:r>
              <a:rPr lang="en-CA" sz="1600" noProof="0" dirty="0" smtClean="0">
                <a:cs typeface="Courier New" pitchFamily="49" charset="0"/>
              </a:rPr>
              <a:t>3</a:t>
            </a:r>
          </a:p>
          <a:p>
            <a:pPr>
              <a:buFont typeface="+mj-lt"/>
              <a:buAutoNum type="alphaUcPeriod"/>
              <a:defRPr/>
            </a:pPr>
            <a:r>
              <a:rPr lang="en-CA" sz="1600" noProof="0" dirty="0" smtClean="0">
                <a:cs typeface="Courier New" pitchFamily="49" charset="0"/>
              </a:rPr>
              <a:t>6</a:t>
            </a:r>
          </a:p>
          <a:p>
            <a:pPr>
              <a:buFont typeface="+mj-lt"/>
              <a:buAutoNum type="alphaUcPeriod"/>
              <a:defRPr/>
            </a:pPr>
            <a:r>
              <a:rPr lang="en-CA" sz="1600" noProof="0" dirty="0" smtClean="0">
                <a:cs typeface="Courier New" pitchFamily="49" charset="0"/>
              </a:rPr>
              <a:t>8</a:t>
            </a:r>
          </a:p>
          <a:p>
            <a:pPr>
              <a:buFont typeface="+mj-lt"/>
              <a:buAutoNum type="alphaUcPeriod"/>
              <a:defRPr/>
            </a:pPr>
            <a:r>
              <a:rPr lang="en-CA" sz="1600" noProof="0" dirty="0" smtClean="0">
                <a:cs typeface="Courier New" pitchFamily="49" charset="0"/>
              </a:rPr>
              <a:t>9</a:t>
            </a:r>
          </a:p>
          <a:p>
            <a:pPr>
              <a:buFont typeface="+mj-lt"/>
              <a:buAutoNum type="alphaUcPeriod"/>
              <a:defRPr/>
            </a:pPr>
            <a:r>
              <a:rPr lang="en-CA" sz="1600" noProof="0" dirty="0" smtClean="0">
                <a:cs typeface="Courier New" pitchFamily="49" charset="0"/>
              </a:rPr>
              <a:t>18</a:t>
            </a:r>
            <a:endParaRPr lang="en-CA" sz="1600" noProof="0" dirty="0">
              <a:cs typeface="Courier New" pitchFamily="49" charset="0"/>
            </a:endParaRPr>
          </a:p>
        </p:txBody>
      </p:sp>
      <p:sp>
        <p:nvSpPr>
          <p:cNvPr id="34819" name="Title 2"/>
          <p:cNvSpPr>
            <a:spLocks noGrp="1"/>
          </p:cNvSpPr>
          <p:nvPr>
            <p:ph type="title"/>
          </p:nvPr>
        </p:nvSpPr>
        <p:spPr/>
        <p:txBody>
          <a:bodyPr/>
          <a:lstStyle/>
          <a:p>
            <a:r>
              <a:rPr lang="en-CA" altLang="en-US" noProof="0" dirty="0" smtClean="0"/>
              <a:t>PERMUTATIONS</a:t>
            </a:r>
          </a:p>
        </p:txBody>
      </p:sp>
      <p:sp>
        <p:nvSpPr>
          <p:cNvPr id="5"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Content Placeholder 1"/>
          <p:cNvSpPr>
            <a:spLocks noGrp="1"/>
          </p:cNvSpPr>
          <p:nvPr>
            <p:ph idx="1"/>
          </p:nvPr>
        </p:nvSpPr>
        <p:spPr/>
        <p:txBody>
          <a:bodyPr/>
          <a:lstStyle/>
          <a:p>
            <a:pPr marL="0" indent="0">
              <a:buFontTx/>
              <a:buChar char="•"/>
            </a:pPr>
            <a:r>
              <a:rPr lang="en-CA" altLang="en-US" sz="1600" noProof="0" dirty="0" smtClean="0"/>
              <a:t> The </a:t>
            </a:r>
            <a:r>
              <a:rPr lang="en-CA" altLang="en-US" sz="1600" u="sng" noProof="0" dirty="0" smtClean="0"/>
              <a:t>union</a:t>
            </a:r>
            <a:r>
              <a:rPr lang="en-CA" altLang="en-US" sz="1600" noProof="0" dirty="0" smtClean="0"/>
              <a:t> of two sets </a:t>
            </a:r>
            <a:r>
              <a:rPr lang="en-CA" altLang="en-US" sz="1600" i="1" noProof="0" dirty="0" smtClean="0"/>
              <a:t>A</a:t>
            </a:r>
            <a:r>
              <a:rPr lang="en-CA" altLang="en-US" sz="1600" noProof="0" dirty="0" smtClean="0"/>
              <a:t> U </a:t>
            </a:r>
            <a:r>
              <a:rPr lang="en-CA" altLang="en-US" sz="1600" i="1" noProof="0" dirty="0" smtClean="0"/>
              <a:t>B</a:t>
            </a:r>
            <a:r>
              <a:rPr lang="en-CA" altLang="en-US" sz="1600" noProof="0" dirty="0" smtClean="0"/>
              <a:t> is the set of all elements found in either </a:t>
            </a:r>
            <a:r>
              <a:rPr lang="en-CA" altLang="en-US" sz="1600" i="1" noProof="0" dirty="0" smtClean="0"/>
              <a:t>A</a:t>
            </a:r>
            <a:r>
              <a:rPr lang="en-CA" altLang="en-US" sz="1600" noProof="0" dirty="0" smtClean="0"/>
              <a:t> or </a:t>
            </a:r>
            <a:r>
              <a:rPr lang="en-CA" altLang="en-US" sz="1600" i="1" noProof="0" dirty="0" smtClean="0"/>
              <a:t>B:</a:t>
            </a:r>
          </a:p>
          <a:p>
            <a:pPr marL="0" indent="0">
              <a:buFontTx/>
              <a:buChar char="•"/>
            </a:pPr>
            <a:endParaRPr lang="en-CA" altLang="en-US" sz="1600" i="1" noProof="0" dirty="0" smtClean="0"/>
          </a:p>
          <a:p>
            <a:pPr marL="0" indent="0">
              <a:buFontTx/>
              <a:buChar char="•"/>
            </a:pPr>
            <a:endParaRPr lang="en-CA" altLang="en-US" sz="1600" i="1" noProof="0" dirty="0" smtClean="0"/>
          </a:p>
          <a:p>
            <a:pPr marL="0" indent="0">
              <a:buFontTx/>
              <a:buChar char="•"/>
            </a:pPr>
            <a:r>
              <a:rPr lang="en-CA" altLang="en-US" sz="1600" noProof="0" dirty="0" smtClean="0"/>
              <a:t> The word “or” is used here unambiguously to mean “the union of set </a:t>
            </a:r>
            <a:r>
              <a:rPr lang="en-CA" altLang="en-US" sz="1600" i="1" noProof="0" dirty="0" smtClean="0"/>
              <a:t>A</a:t>
            </a:r>
            <a:r>
              <a:rPr lang="en-CA" altLang="en-US" sz="1600" noProof="0" dirty="0" smtClean="0"/>
              <a:t> and set </a:t>
            </a:r>
            <a:r>
              <a:rPr lang="en-CA" altLang="en-US" sz="1600" i="1" noProof="0" dirty="0" smtClean="0"/>
              <a:t>B</a:t>
            </a:r>
            <a:r>
              <a:rPr lang="en-CA" altLang="en-US" sz="1600" noProof="0" dirty="0" smtClean="0"/>
              <a:t> is the set of all </a:t>
            </a:r>
            <a:r>
              <a:rPr lang="en-CA" altLang="en-US" sz="1600" i="1" noProof="0" dirty="0" smtClean="0"/>
              <a:t>x</a:t>
            </a:r>
            <a:r>
              <a:rPr lang="en-CA" altLang="en-US" sz="1600" noProof="0" dirty="0" smtClean="0"/>
              <a:t> such that </a:t>
            </a:r>
            <a:r>
              <a:rPr lang="en-CA" altLang="en-US" sz="1600" i="1" noProof="0" dirty="0" smtClean="0"/>
              <a:t>x</a:t>
            </a:r>
            <a:r>
              <a:rPr lang="en-CA" altLang="en-US" sz="1600" noProof="0" dirty="0" smtClean="0"/>
              <a:t> belongs to </a:t>
            </a:r>
            <a:r>
              <a:rPr lang="en-CA" altLang="en-US" sz="1600" i="1" noProof="0" dirty="0" smtClean="0"/>
              <a:t>A</a:t>
            </a:r>
            <a:r>
              <a:rPr lang="en-CA" altLang="en-US" sz="1600" noProof="0" dirty="0" smtClean="0"/>
              <a:t> or to </a:t>
            </a:r>
            <a:r>
              <a:rPr lang="en-CA" altLang="en-US" sz="1600" i="1" noProof="0" dirty="0" smtClean="0"/>
              <a:t>B</a:t>
            </a:r>
            <a:r>
              <a:rPr lang="en-CA" altLang="en-US" sz="1600" noProof="0" dirty="0" smtClean="0"/>
              <a:t> or to both”.</a:t>
            </a:r>
          </a:p>
          <a:p>
            <a:pPr marL="0" indent="0">
              <a:spcAft>
                <a:spcPts val="1200"/>
              </a:spcAft>
              <a:buFontTx/>
              <a:buChar char="•"/>
            </a:pPr>
            <a:r>
              <a:rPr lang="en-CA" altLang="en-US" sz="1600" noProof="0" dirty="0" smtClean="0"/>
              <a:t> For example: If </a:t>
            </a:r>
            <a:r>
              <a:rPr lang="en-CA" altLang="en-US" sz="1600" i="1" noProof="0" dirty="0" smtClean="0"/>
              <a:t>A</a:t>
            </a:r>
            <a:r>
              <a:rPr lang="en-CA" altLang="en-US" sz="1600" noProof="0" dirty="0" smtClean="0"/>
              <a:t> = {4,5,6} and </a:t>
            </a:r>
            <a:r>
              <a:rPr lang="en-CA" altLang="en-US" sz="1600" i="1" noProof="0" dirty="0" smtClean="0"/>
              <a:t>B</a:t>
            </a:r>
            <a:r>
              <a:rPr lang="en-CA" altLang="en-US" sz="1600" noProof="0" dirty="0" smtClean="0"/>
              <a:t> = {6,7,8}, then </a:t>
            </a:r>
            <a:r>
              <a:rPr lang="en-CA" altLang="en-US" sz="1600" i="1" noProof="0" dirty="0" smtClean="0"/>
              <a:t>A</a:t>
            </a:r>
            <a:r>
              <a:rPr lang="en-CA" altLang="en-US" sz="1600" noProof="0" dirty="0" smtClean="0"/>
              <a:t> U </a:t>
            </a:r>
            <a:r>
              <a:rPr lang="en-CA" altLang="en-US" sz="1600" i="1" noProof="0" dirty="0" smtClean="0"/>
              <a:t>B</a:t>
            </a:r>
            <a:r>
              <a:rPr lang="en-CA" altLang="en-US" sz="1600" noProof="0" dirty="0" smtClean="0"/>
              <a:t> = {4,5,6,7,8}.</a:t>
            </a:r>
          </a:p>
          <a:p>
            <a:pPr marL="0" indent="0">
              <a:buFontTx/>
              <a:buChar char="•"/>
            </a:pPr>
            <a:r>
              <a:rPr lang="en-CA" altLang="en-US" sz="1600" noProof="0" dirty="0" smtClean="0"/>
              <a:t> We denote an </a:t>
            </a:r>
            <a:r>
              <a:rPr lang="en-CA" altLang="en-US" sz="1600" u="sng" noProof="0" dirty="0" smtClean="0"/>
              <a:t>empty set</a:t>
            </a:r>
            <a:r>
              <a:rPr lang="en-CA" altLang="en-US" sz="1600" noProof="0" dirty="0" smtClean="0"/>
              <a:t> (a set that has no elements) by the symbol Ø.</a:t>
            </a:r>
          </a:p>
          <a:p>
            <a:pPr marL="0" indent="0">
              <a:spcAft>
                <a:spcPts val="1200"/>
              </a:spcAft>
              <a:buFontTx/>
              <a:buChar char="•"/>
            </a:pPr>
            <a:r>
              <a:rPr lang="en-CA" altLang="en-US" sz="1600" noProof="0" dirty="0" smtClean="0"/>
              <a:t> Then, </a:t>
            </a:r>
            <a:r>
              <a:rPr lang="en-CA" altLang="en-US" sz="1600" i="1" noProof="0" dirty="0" smtClean="0"/>
              <a:t>A</a:t>
            </a:r>
            <a:r>
              <a:rPr lang="en-CA" altLang="en-US" sz="1600" noProof="0" dirty="0" smtClean="0"/>
              <a:t> U Ø = </a:t>
            </a:r>
            <a:r>
              <a:rPr lang="en-CA" altLang="en-US" sz="1600" i="1" noProof="0" dirty="0" smtClean="0"/>
              <a:t>A</a:t>
            </a:r>
            <a:r>
              <a:rPr lang="en-CA" altLang="en-US" sz="1600" noProof="0" dirty="0" smtClean="0"/>
              <a:t>.</a:t>
            </a:r>
          </a:p>
          <a:p>
            <a:pPr marL="0" indent="0">
              <a:buFontTx/>
              <a:buChar char="•"/>
            </a:pPr>
            <a:r>
              <a:rPr lang="en-CA" altLang="en-US" sz="1600" noProof="0" dirty="0" smtClean="0"/>
              <a:t> The </a:t>
            </a:r>
            <a:r>
              <a:rPr lang="en-CA" altLang="en-US" sz="1600" u="sng" noProof="0" dirty="0" smtClean="0"/>
              <a:t>intersection</a:t>
            </a:r>
            <a:r>
              <a:rPr lang="en-CA" altLang="en-US" sz="1600" noProof="0" dirty="0" smtClean="0"/>
              <a:t> of two sets </a:t>
            </a:r>
            <a:r>
              <a:rPr lang="en-CA" altLang="en-US" sz="1600" i="1" noProof="0" dirty="0" smtClean="0"/>
              <a:t>A</a:t>
            </a:r>
            <a:r>
              <a:rPr lang="en-CA" altLang="en-US" sz="1600" noProof="0" dirty="0" smtClean="0"/>
              <a:t> ∩ </a:t>
            </a:r>
            <a:r>
              <a:rPr lang="en-CA" altLang="en-US" sz="1600" i="1" noProof="0" dirty="0" smtClean="0"/>
              <a:t>B</a:t>
            </a:r>
            <a:r>
              <a:rPr lang="en-CA" altLang="en-US" sz="1600" noProof="0" dirty="0" smtClean="0"/>
              <a:t> is the set of all elements in </a:t>
            </a:r>
            <a:r>
              <a:rPr lang="en-CA" altLang="en-US" sz="1600" i="1" noProof="0" dirty="0" smtClean="0"/>
              <a:t>A</a:t>
            </a:r>
            <a:r>
              <a:rPr lang="en-CA" altLang="en-US" sz="1600" noProof="0" dirty="0" smtClean="0"/>
              <a:t> that are also found in </a:t>
            </a:r>
            <a:r>
              <a:rPr lang="en-CA" altLang="en-US" sz="1600" i="1" noProof="0" dirty="0" smtClean="0"/>
              <a:t>B</a:t>
            </a:r>
            <a:r>
              <a:rPr lang="en-CA" altLang="en-US" sz="1600" noProof="0" dirty="0" smtClean="0"/>
              <a:t>:</a:t>
            </a:r>
          </a:p>
          <a:p>
            <a:pPr marL="0" indent="0"/>
            <a:r>
              <a:rPr lang="en-CA" altLang="en-US" sz="1600" noProof="0" dirty="0" smtClean="0"/>
              <a:t/>
            </a:r>
            <a:br>
              <a:rPr lang="en-CA" altLang="en-US" sz="1600" noProof="0" dirty="0" smtClean="0"/>
            </a:br>
            <a:endParaRPr lang="en-CA" altLang="en-US" sz="1600" noProof="0" dirty="0" smtClean="0"/>
          </a:p>
          <a:p>
            <a:pPr marL="0" indent="0">
              <a:buFontTx/>
              <a:buChar char="•"/>
            </a:pPr>
            <a:r>
              <a:rPr lang="en-CA" altLang="en-US" sz="1600" noProof="0" dirty="0" smtClean="0"/>
              <a:t> For example, If </a:t>
            </a:r>
            <a:r>
              <a:rPr lang="en-CA" altLang="en-US" sz="1600" i="1" noProof="0" dirty="0" smtClean="0"/>
              <a:t>A</a:t>
            </a:r>
            <a:r>
              <a:rPr lang="en-CA" altLang="en-US" sz="1600" noProof="0" dirty="0" smtClean="0"/>
              <a:t> = {4,5,6} and </a:t>
            </a:r>
            <a:r>
              <a:rPr lang="en-CA" altLang="en-US" sz="1600" i="1" noProof="0" dirty="0" smtClean="0"/>
              <a:t>B</a:t>
            </a:r>
            <a:r>
              <a:rPr lang="en-CA" altLang="en-US" sz="1600" noProof="0" dirty="0" smtClean="0"/>
              <a:t> = {6,7,8}, then </a:t>
            </a:r>
            <a:r>
              <a:rPr lang="en-CA" altLang="en-US" sz="1600" i="1" noProof="0" dirty="0" smtClean="0"/>
              <a:t>A</a:t>
            </a:r>
            <a:r>
              <a:rPr lang="en-CA" altLang="en-US" sz="1600" noProof="0" dirty="0" smtClean="0"/>
              <a:t> ∩ </a:t>
            </a:r>
            <a:r>
              <a:rPr lang="en-CA" altLang="en-US" sz="1600" i="1" noProof="0" dirty="0" smtClean="0"/>
              <a:t>B</a:t>
            </a:r>
            <a:r>
              <a:rPr lang="en-CA" altLang="en-US" sz="1600" noProof="0" dirty="0" smtClean="0"/>
              <a:t> = {6}.</a:t>
            </a:r>
          </a:p>
          <a:p>
            <a:pPr marL="0" indent="0">
              <a:buFontTx/>
              <a:buChar char="•"/>
            </a:pPr>
            <a:r>
              <a:rPr lang="en-CA" altLang="en-US" sz="1600" noProof="0" dirty="0" smtClean="0"/>
              <a:t> If two sets </a:t>
            </a:r>
            <a:r>
              <a:rPr lang="en-CA" altLang="en-US" sz="1600" i="1" noProof="0" dirty="0" smtClean="0"/>
              <a:t>A</a:t>
            </a:r>
            <a:r>
              <a:rPr lang="en-CA" altLang="en-US" sz="1600" noProof="0" dirty="0" smtClean="0"/>
              <a:t> and </a:t>
            </a:r>
            <a:r>
              <a:rPr lang="en-CA" altLang="en-US" sz="1600" i="1" noProof="0" dirty="0" smtClean="0"/>
              <a:t>B</a:t>
            </a:r>
            <a:r>
              <a:rPr lang="en-CA" altLang="en-US" sz="1600" noProof="0" dirty="0" smtClean="0"/>
              <a:t> have no elements in common, they are </a:t>
            </a:r>
            <a:r>
              <a:rPr lang="en-CA" altLang="en-US" sz="1600" u="sng" noProof="0" dirty="0" smtClean="0"/>
              <a:t>disjoint</a:t>
            </a:r>
            <a:r>
              <a:rPr lang="en-CA" altLang="en-US" sz="1600" noProof="0" dirty="0" smtClean="0"/>
              <a:t>: </a:t>
            </a:r>
            <a:r>
              <a:rPr lang="en-CA" altLang="en-US" sz="1600" i="1" noProof="0" dirty="0" smtClean="0"/>
              <a:t>A</a:t>
            </a:r>
            <a:r>
              <a:rPr lang="en-CA" altLang="en-US" sz="1600" noProof="0" dirty="0" smtClean="0"/>
              <a:t> ∩ </a:t>
            </a:r>
            <a:r>
              <a:rPr lang="en-CA" altLang="en-US" sz="1600" i="1" noProof="0" dirty="0" smtClean="0"/>
              <a:t>B</a:t>
            </a:r>
            <a:r>
              <a:rPr lang="en-CA" altLang="en-US" sz="1600" noProof="0" dirty="0" smtClean="0"/>
              <a:t> = Ø.</a:t>
            </a:r>
          </a:p>
          <a:p>
            <a:pPr marL="0" indent="0">
              <a:buFontTx/>
              <a:buChar char="•"/>
            </a:pPr>
            <a:r>
              <a:rPr lang="en-CA" altLang="en-US" sz="1600" noProof="0" dirty="0" smtClean="0"/>
              <a:t> </a:t>
            </a:r>
            <a:r>
              <a:rPr lang="en-CA" altLang="en-US" sz="1600" i="1" noProof="0" dirty="0" smtClean="0"/>
              <a:t>A</a:t>
            </a:r>
            <a:r>
              <a:rPr lang="en-CA" altLang="en-US" sz="1600" noProof="0" dirty="0" smtClean="0"/>
              <a:t> ∩ Ø = Ø.</a:t>
            </a:r>
          </a:p>
        </p:txBody>
      </p:sp>
      <p:sp>
        <p:nvSpPr>
          <p:cNvPr id="8195" name="Title 2"/>
          <p:cNvSpPr>
            <a:spLocks noGrp="1"/>
          </p:cNvSpPr>
          <p:nvPr>
            <p:ph type="title"/>
          </p:nvPr>
        </p:nvSpPr>
        <p:spPr/>
        <p:txBody>
          <a:bodyPr/>
          <a:lstStyle/>
          <a:p>
            <a:r>
              <a:rPr lang="en-CA" altLang="en-US" noProof="0" dirty="0" smtClean="0"/>
              <a:t>SET THEORY BASICS</a:t>
            </a:r>
          </a:p>
        </p:txBody>
      </p:sp>
      <p:sp>
        <p:nvSpPr>
          <p:cNvPr id="5"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graphicFrame>
        <p:nvGraphicFramePr>
          <p:cNvPr id="8197" name="Object 3"/>
          <p:cNvGraphicFramePr>
            <a:graphicFrameLocks noChangeAspect="1"/>
          </p:cNvGraphicFramePr>
          <p:nvPr/>
        </p:nvGraphicFramePr>
        <p:xfrm>
          <a:off x="2851150" y="1895475"/>
          <a:ext cx="3400425" cy="476250"/>
        </p:xfrm>
        <a:graphic>
          <a:graphicData uri="http://schemas.openxmlformats.org/presentationml/2006/ole">
            <mc:AlternateContent xmlns:mc="http://schemas.openxmlformats.org/markup-compatibility/2006">
              <mc:Choice xmlns:v="urn:schemas-microsoft-com:vml" Requires="v">
                <p:oleObj spid="_x0000_s8211" name="Document" r:id="rId3" imgW="2265870" imgH="317975" progId="Word.Document.12">
                  <p:embed/>
                </p:oleObj>
              </mc:Choice>
              <mc:Fallback>
                <p:oleObj name="Document" r:id="rId3" imgW="2265870" imgH="317975" progId="Word.Document.12">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51150" y="1895475"/>
                        <a:ext cx="3400425"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8198" name="Object 4"/>
          <p:cNvGraphicFramePr>
            <a:graphicFrameLocks noChangeAspect="1"/>
          </p:cNvGraphicFramePr>
          <p:nvPr/>
        </p:nvGraphicFramePr>
        <p:xfrm>
          <a:off x="2859088" y="4673600"/>
          <a:ext cx="3381375" cy="476250"/>
        </p:xfrm>
        <a:graphic>
          <a:graphicData uri="http://schemas.openxmlformats.org/presentationml/2006/ole">
            <mc:AlternateContent xmlns:mc="http://schemas.openxmlformats.org/markup-compatibility/2006">
              <mc:Choice xmlns:v="urn:schemas-microsoft-com:vml" Requires="v">
                <p:oleObj spid="_x0000_s8212" name="Document" r:id="rId5" imgW="2259394" imgH="317975" progId="Word.Document.12">
                  <p:embed/>
                </p:oleObj>
              </mc:Choice>
              <mc:Fallback>
                <p:oleObj name="Document" r:id="rId5" imgW="2259394" imgH="317975" progId="Word.Document.12">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59088" y="4673600"/>
                        <a:ext cx="3381375"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Content Placeholder 1"/>
          <p:cNvSpPr>
            <a:spLocks noGrp="1"/>
          </p:cNvSpPr>
          <p:nvPr>
            <p:ph idx="1"/>
          </p:nvPr>
        </p:nvSpPr>
        <p:spPr/>
        <p:txBody>
          <a:bodyPr/>
          <a:lstStyle/>
          <a:p>
            <a:pPr marL="0" indent="0">
              <a:spcAft>
                <a:spcPts val="1200"/>
              </a:spcAft>
              <a:buFontTx/>
              <a:buChar char="•"/>
              <a:defRPr/>
            </a:pPr>
            <a:r>
              <a:rPr lang="en-CA" sz="1600" noProof="0" dirty="0" smtClean="0">
                <a:cs typeface="Courier New" pitchFamily="49" charset="0"/>
              </a:rPr>
              <a:t>To find all possible permutations of the elements in a vector, use </a:t>
            </a:r>
            <a:r>
              <a:rPr lang="en-CA" sz="1600" noProof="0" dirty="0" smtClean="0">
                <a:latin typeface="Courier New" pitchFamily="49" charset="0"/>
                <a:cs typeface="Courier New" pitchFamily="49" charset="0"/>
              </a:rPr>
              <a:t>perms</a:t>
            </a:r>
            <a:r>
              <a:rPr lang="en-CA" sz="1600" noProof="0" dirty="0" smtClean="0">
                <a:cs typeface="Courier New" pitchFamily="49" charset="0"/>
              </a:rPr>
              <a:t>:</a:t>
            </a:r>
          </a:p>
          <a:p>
            <a:pPr marL="0" indent="0">
              <a:defRPr/>
            </a:pPr>
            <a:r>
              <a:rPr lang="en-CA" sz="1600" noProof="0" dirty="0" smtClean="0">
                <a:latin typeface="Courier New" pitchFamily="49" charset="0"/>
                <a:cs typeface="Courier New" pitchFamily="49" charset="0"/>
              </a:rPr>
              <a:t>&gt;&gt; x = [1 3 5];</a:t>
            </a:r>
          </a:p>
          <a:p>
            <a:pPr marL="0" indent="0">
              <a:defRPr/>
            </a:pPr>
            <a:r>
              <a:rPr lang="en-CA" sz="1600" noProof="0" dirty="0" smtClean="0">
                <a:latin typeface="Courier New" pitchFamily="49" charset="0"/>
                <a:cs typeface="Courier New" pitchFamily="49" charset="0"/>
              </a:rPr>
              <a:t>&gt;&gt; perms(x)</a:t>
            </a:r>
          </a:p>
          <a:p>
            <a:pPr marL="0" indent="0">
              <a:defRPr/>
            </a:pPr>
            <a:endParaRPr lang="en-CA" sz="1600" noProof="0" dirty="0" smtClean="0">
              <a:latin typeface="Courier New" pitchFamily="49" charset="0"/>
              <a:cs typeface="Courier New" pitchFamily="49" charset="0"/>
            </a:endParaRPr>
          </a:p>
          <a:p>
            <a:pPr>
              <a:defRPr/>
            </a:pPr>
            <a:r>
              <a:rPr lang="en-CA" sz="1600" noProof="0" dirty="0" err="1" smtClean="0">
                <a:latin typeface="Courier New" pitchFamily="49" charset="0"/>
                <a:cs typeface="Courier New" pitchFamily="49" charset="0"/>
              </a:rPr>
              <a:t>ans</a:t>
            </a:r>
            <a:r>
              <a:rPr lang="en-CA" sz="1600" noProof="0" dirty="0" smtClean="0">
                <a:latin typeface="Courier New" pitchFamily="49" charset="0"/>
                <a:cs typeface="Courier New" pitchFamily="49" charset="0"/>
              </a:rPr>
              <a:t> =</a:t>
            </a:r>
          </a:p>
          <a:p>
            <a:pPr>
              <a:defRPr/>
            </a:pPr>
            <a:r>
              <a:rPr lang="en-CA" sz="1600" noProof="0" dirty="0" smtClean="0">
                <a:latin typeface="Courier New" pitchFamily="49" charset="0"/>
                <a:cs typeface="Courier New" pitchFamily="49" charset="0"/>
              </a:rPr>
              <a:t>     5     3     1</a:t>
            </a:r>
          </a:p>
          <a:p>
            <a:pPr>
              <a:defRPr/>
            </a:pPr>
            <a:r>
              <a:rPr lang="en-CA" sz="1600" noProof="0" dirty="0" smtClean="0">
                <a:latin typeface="Courier New" pitchFamily="49" charset="0"/>
                <a:cs typeface="Courier New" pitchFamily="49" charset="0"/>
              </a:rPr>
              <a:t>     5     1     3</a:t>
            </a:r>
          </a:p>
          <a:p>
            <a:pPr>
              <a:defRPr/>
            </a:pPr>
            <a:r>
              <a:rPr lang="en-CA" sz="1600" noProof="0" dirty="0" smtClean="0">
                <a:latin typeface="Courier New" pitchFamily="49" charset="0"/>
                <a:cs typeface="Courier New" pitchFamily="49" charset="0"/>
              </a:rPr>
              <a:t>     3     5     1</a:t>
            </a:r>
          </a:p>
          <a:p>
            <a:pPr>
              <a:defRPr/>
            </a:pPr>
            <a:r>
              <a:rPr lang="en-CA" sz="1600" noProof="0" dirty="0" smtClean="0">
                <a:latin typeface="Courier New" pitchFamily="49" charset="0"/>
                <a:cs typeface="Courier New" pitchFamily="49" charset="0"/>
              </a:rPr>
              <a:t>     3     1     5</a:t>
            </a:r>
          </a:p>
          <a:p>
            <a:pPr>
              <a:defRPr/>
            </a:pPr>
            <a:r>
              <a:rPr lang="en-CA" sz="1600" noProof="0" dirty="0" smtClean="0">
                <a:latin typeface="Courier New" pitchFamily="49" charset="0"/>
                <a:cs typeface="Courier New" pitchFamily="49" charset="0"/>
              </a:rPr>
              <a:t>     1     3     5</a:t>
            </a:r>
          </a:p>
          <a:p>
            <a:pPr>
              <a:defRPr/>
            </a:pPr>
            <a:r>
              <a:rPr lang="en-CA" sz="1600" noProof="0" dirty="0" smtClean="0">
                <a:latin typeface="Courier New" pitchFamily="49" charset="0"/>
                <a:cs typeface="Courier New" pitchFamily="49" charset="0"/>
              </a:rPr>
              <a:t>     1     5     3</a:t>
            </a:r>
          </a:p>
          <a:p>
            <a:pPr marL="0" indent="0">
              <a:defRPr/>
            </a:pPr>
            <a:endParaRPr lang="en-CA" sz="1600" noProof="0" dirty="0" smtClean="0">
              <a:latin typeface="Courier New" pitchFamily="49" charset="0"/>
              <a:cs typeface="Courier New" pitchFamily="49" charset="0"/>
            </a:endParaRPr>
          </a:p>
        </p:txBody>
      </p:sp>
      <p:sp>
        <p:nvSpPr>
          <p:cNvPr id="35843" name="Title 2"/>
          <p:cNvSpPr>
            <a:spLocks noGrp="1"/>
          </p:cNvSpPr>
          <p:nvPr>
            <p:ph type="title"/>
          </p:nvPr>
        </p:nvSpPr>
        <p:spPr/>
        <p:txBody>
          <a:bodyPr/>
          <a:lstStyle/>
          <a:p>
            <a:r>
              <a:rPr lang="en-CA" altLang="en-US" noProof="0" dirty="0" smtClean="0"/>
              <a:t>PERMUTATIONS</a:t>
            </a:r>
          </a:p>
        </p:txBody>
      </p:sp>
      <p:sp>
        <p:nvSpPr>
          <p:cNvPr id="5"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Content Placeholder 1"/>
          <p:cNvSpPr>
            <a:spLocks noGrp="1"/>
          </p:cNvSpPr>
          <p:nvPr>
            <p:ph idx="1"/>
          </p:nvPr>
        </p:nvSpPr>
        <p:spPr>
          <a:xfrm>
            <a:off x="301625" y="1447800"/>
            <a:ext cx="8156575" cy="4822825"/>
          </a:xfrm>
        </p:spPr>
        <p:txBody>
          <a:bodyPr/>
          <a:lstStyle/>
          <a:p>
            <a:pPr marL="0" indent="0">
              <a:buFontTx/>
              <a:buChar char="•"/>
              <a:defRPr/>
            </a:pPr>
            <a:r>
              <a:rPr lang="en-CA" altLang="en-US" sz="1600" noProof="0" dirty="0" smtClean="0"/>
              <a:t> An </a:t>
            </a:r>
            <a:r>
              <a:rPr lang="en-CA" altLang="en-US" sz="1600" i="1" u="sng" noProof="0" dirty="0" smtClean="0"/>
              <a:t>r</a:t>
            </a:r>
            <a:r>
              <a:rPr lang="en-CA" altLang="en-US" sz="1600" u="sng" noProof="0" dirty="0" smtClean="0"/>
              <a:t>-combination</a:t>
            </a:r>
            <a:r>
              <a:rPr lang="en-CA" altLang="en-US" sz="1600" noProof="0" dirty="0" smtClean="0"/>
              <a:t> of a set </a:t>
            </a:r>
            <a:r>
              <a:rPr lang="en-CA" altLang="en-US" sz="1600" i="1" noProof="0" dirty="0" smtClean="0"/>
              <a:t>A</a:t>
            </a:r>
            <a:r>
              <a:rPr lang="en-CA" altLang="en-US" sz="1600" noProof="0" dirty="0" smtClean="0"/>
              <a:t> with </a:t>
            </a:r>
            <a:r>
              <a:rPr lang="en-CA" altLang="en-US" sz="1600" i="1" noProof="0" dirty="0" smtClean="0"/>
              <a:t>n</a:t>
            </a:r>
            <a:r>
              <a:rPr lang="en-CA" altLang="en-US" sz="1600" noProof="0" dirty="0" smtClean="0"/>
              <a:t> distinct objects is simply an </a:t>
            </a:r>
            <a:r>
              <a:rPr lang="en-CA" altLang="en-US" sz="1600" i="1" noProof="0" dirty="0" smtClean="0"/>
              <a:t>r</a:t>
            </a:r>
            <a:r>
              <a:rPr lang="en-CA" altLang="en-US" sz="1600" noProof="0" dirty="0" smtClean="0"/>
              <a:t>-element subset of </a:t>
            </a:r>
            <a:r>
              <a:rPr lang="en-CA" altLang="en-US" sz="1600" i="1" noProof="0" dirty="0" smtClean="0"/>
              <a:t>A</a:t>
            </a:r>
            <a:r>
              <a:rPr lang="en-CA" altLang="en-US" sz="1600" noProof="0" dirty="0" smtClean="0"/>
              <a:t>.</a:t>
            </a:r>
          </a:p>
          <a:p>
            <a:pPr marL="0" indent="0">
              <a:buFontTx/>
              <a:buChar char="•"/>
              <a:defRPr/>
            </a:pPr>
            <a:r>
              <a:rPr lang="en-CA" altLang="en-US" sz="1600" noProof="0" dirty="0" smtClean="0"/>
              <a:t> For example, there are 3 different 2-combinations of the set </a:t>
            </a:r>
            <a:r>
              <a:rPr lang="en-CA" altLang="en-US" sz="1600" i="1" noProof="0" dirty="0" smtClean="0"/>
              <a:t>A</a:t>
            </a:r>
            <a:r>
              <a:rPr lang="en-CA" altLang="en-US" sz="1600" noProof="0" dirty="0" smtClean="0"/>
              <a:t> = {</a:t>
            </a:r>
            <a:r>
              <a:rPr lang="en-CA" altLang="en-US" sz="1600" i="1" noProof="0" dirty="0" err="1" smtClean="0"/>
              <a:t>a</a:t>
            </a:r>
            <a:r>
              <a:rPr lang="en-CA" altLang="en-US" sz="1600" noProof="0" dirty="0" err="1" smtClean="0"/>
              <a:t>,</a:t>
            </a:r>
            <a:r>
              <a:rPr lang="en-CA" altLang="en-US" sz="1600" i="1" noProof="0" dirty="0" err="1" smtClean="0"/>
              <a:t>b</a:t>
            </a:r>
            <a:r>
              <a:rPr lang="en-CA" altLang="en-US" sz="1600" noProof="0" dirty="0" err="1" smtClean="0"/>
              <a:t>,</a:t>
            </a:r>
            <a:r>
              <a:rPr lang="en-CA" altLang="en-US" sz="1600" i="1" noProof="0" dirty="0" err="1" smtClean="0"/>
              <a:t>c</a:t>
            </a:r>
            <a:r>
              <a:rPr lang="en-CA" altLang="en-US" sz="1600" noProof="0" dirty="0" smtClean="0"/>
              <a:t>}:</a:t>
            </a:r>
          </a:p>
          <a:p>
            <a:pPr marL="0" indent="0">
              <a:buFontTx/>
              <a:buChar char="•"/>
              <a:defRPr/>
            </a:pPr>
            <a:endParaRPr lang="en-CA" altLang="en-US" sz="1600" noProof="0" dirty="0" smtClean="0"/>
          </a:p>
          <a:p>
            <a:pPr marL="0" indent="0">
              <a:buFontTx/>
              <a:buChar char="•"/>
              <a:defRPr/>
            </a:pPr>
            <a:endParaRPr lang="en-CA" altLang="en-US" sz="1600" noProof="0" dirty="0" smtClean="0"/>
          </a:p>
          <a:p>
            <a:pPr marL="0" indent="0">
              <a:buFontTx/>
              <a:buChar char="•"/>
              <a:defRPr/>
            </a:pPr>
            <a:r>
              <a:rPr lang="en-CA" altLang="en-US" sz="1600" noProof="0" dirty="0" smtClean="0"/>
              <a:t> Combinations differ from permutations in that order doesn’t matter.</a:t>
            </a:r>
          </a:p>
          <a:p>
            <a:pPr marL="0" indent="0">
              <a:defRPr/>
            </a:pPr>
            <a:r>
              <a:rPr lang="en-CA" altLang="en-US" sz="1600" i="1" noProof="0" dirty="0" smtClean="0"/>
              <a:t>Now we can send to Pee-Wee league our 3 disliked hockey teams in the same way</a:t>
            </a:r>
          </a:p>
          <a:p>
            <a:pPr marL="0" indent="0">
              <a:defRPr/>
            </a:pPr>
            <a:r>
              <a:rPr lang="en-CA" altLang="en-US" sz="1600" i="1" noProof="0" dirty="0" smtClean="0"/>
              <a:t>PERMUTATION: We have a rank in our dislike!</a:t>
            </a:r>
          </a:p>
          <a:p>
            <a:pPr marL="0" indent="0">
              <a:defRPr/>
            </a:pPr>
            <a:r>
              <a:rPr lang="en-CA" altLang="en-US" sz="1600" i="1" noProof="0" dirty="0" smtClean="0"/>
              <a:t>COMBINATION: We dislike all three teams with the same level of repulsion</a:t>
            </a:r>
          </a:p>
          <a:p>
            <a:pPr marL="0" indent="0">
              <a:defRPr/>
            </a:pPr>
            <a:endParaRPr lang="en-CA" altLang="en-US" sz="1600" i="1" noProof="0" dirty="0" smtClean="0"/>
          </a:p>
          <a:p>
            <a:pPr marL="0" indent="0">
              <a:defRPr/>
            </a:pPr>
            <a:endParaRPr lang="en-CA" altLang="en-US" sz="1600" noProof="0" dirty="0" smtClean="0"/>
          </a:p>
          <a:p>
            <a:pPr marL="0" indent="0" algn="ctr">
              <a:defRPr/>
            </a:pPr>
            <a:r>
              <a:rPr lang="en-CA" altLang="en-US" sz="1600" b="1" i="1" u="sng" noProof="0" dirty="0" smtClean="0">
                <a:solidFill>
                  <a:schemeClr val="accent2">
                    <a:lumMod val="60000"/>
                    <a:lumOff val="40000"/>
                  </a:schemeClr>
                </a:solidFill>
              </a:rPr>
              <a:t>There are obviously more Permutations than Combinations</a:t>
            </a:r>
          </a:p>
          <a:p>
            <a:pPr marL="0" indent="0">
              <a:buFontTx/>
              <a:buChar char="•"/>
              <a:defRPr/>
            </a:pPr>
            <a:endParaRPr lang="en-CA" altLang="en-US" sz="1600" noProof="0" dirty="0" smtClean="0"/>
          </a:p>
        </p:txBody>
      </p:sp>
      <p:sp>
        <p:nvSpPr>
          <p:cNvPr id="36867" name="Title 2"/>
          <p:cNvSpPr>
            <a:spLocks noGrp="1"/>
          </p:cNvSpPr>
          <p:nvPr>
            <p:ph type="title"/>
          </p:nvPr>
        </p:nvSpPr>
        <p:spPr/>
        <p:txBody>
          <a:bodyPr/>
          <a:lstStyle/>
          <a:p>
            <a:r>
              <a:rPr lang="en-CA" altLang="en-US" noProof="0" dirty="0" smtClean="0"/>
              <a:t>COMBINATIONS</a:t>
            </a:r>
          </a:p>
        </p:txBody>
      </p:sp>
      <p:sp>
        <p:nvSpPr>
          <p:cNvPr id="5"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graphicFrame>
        <p:nvGraphicFramePr>
          <p:cNvPr id="6" name="Table 5"/>
          <p:cNvGraphicFramePr>
            <a:graphicFrameLocks noGrp="1"/>
          </p:cNvGraphicFramePr>
          <p:nvPr/>
        </p:nvGraphicFramePr>
        <p:xfrm>
          <a:off x="2924175" y="2209800"/>
          <a:ext cx="3048000" cy="371475"/>
        </p:xfrm>
        <a:graphic>
          <a:graphicData uri="http://schemas.openxmlformats.org/drawingml/2006/table">
            <a:tbl>
              <a:tblPr firstRow="1" bandRow="1">
                <a:tableStyleId>{2D5ABB26-0587-4C30-8999-92F81FD0307C}</a:tableStyleId>
              </a:tblPr>
              <a:tblGrid>
                <a:gridCol w="1016000"/>
                <a:gridCol w="1016000"/>
                <a:gridCol w="1016000"/>
              </a:tblGrid>
              <a:tr h="371475">
                <a:tc>
                  <a:txBody>
                    <a:bodyPr/>
                    <a:lstStyle/>
                    <a:p>
                      <a:pPr algn="ctr"/>
                      <a:r>
                        <a:rPr lang="en-US" sz="1600" dirty="0" smtClean="0"/>
                        <a:t>{</a:t>
                      </a:r>
                      <a:r>
                        <a:rPr lang="en-US" sz="1600" i="1" dirty="0" err="1" smtClean="0"/>
                        <a:t>a</a:t>
                      </a:r>
                      <a:r>
                        <a:rPr lang="en-US" sz="1600" dirty="0" err="1" smtClean="0"/>
                        <a:t>,</a:t>
                      </a:r>
                      <a:r>
                        <a:rPr lang="en-US" sz="1600" i="1" dirty="0" err="1" smtClean="0"/>
                        <a:t>b</a:t>
                      </a:r>
                      <a:r>
                        <a:rPr lang="en-US" sz="1600" dirty="0" smtClean="0"/>
                        <a:t>}</a:t>
                      </a:r>
                      <a:endParaRPr lang="en-US" sz="1600" dirty="0"/>
                    </a:p>
                  </a:txBody>
                  <a:tcPr marT="45798" marB="45798"/>
                </a:tc>
                <a:tc>
                  <a:txBody>
                    <a:bodyPr/>
                    <a:lstStyle/>
                    <a:p>
                      <a:pPr algn="ctr"/>
                      <a:r>
                        <a:rPr lang="en-US" sz="1600" dirty="0" smtClean="0"/>
                        <a:t>{</a:t>
                      </a:r>
                      <a:r>
                        <a:rPr lang="en-US" sz="1600" i="1" dirty="0" err="1" smtClean="0"/>
                        <a:t>a</a:t>
                      </a:r>
                      <a:r>
                        <a:rPr lang="en-US" sz="1600" dirty="0" err="1" smtClean="0"/>
                        <a:t>,</a:t>
                      </a:r>
                      <a:r>
                        <a:rPr lang="en-US" sz="1600" i="1" dirty="0" err="1" smtClean="0"/>
                        <a:t>c</a:t>
                      </a:r>
                      <a:r>
                        <a:rPr lang="en-US" sz="1600" dirty="0" smtClean="0"/>
                        <a:t>}</a:t>
                      </a:r>
                      <a:endParaRPr lang="en-US" sz="1600" dirty="0"/>
                    </a:p>
                  </a:txBody>
                  <a:tcPr marT="45798" marB="45798"/>
                </a:tc>
                <a:tc>
                  <a:txBody>
                    <a:bodyPr/>
                    <a:lstStyle/>
                    <a:p>
                      <a:pPr algn="ctr"/>
                      <a:r>
                        <a:rPr lang="en-US" sz="1600" dirty="0" smtClean="0"/>
                        <a:t>{</a:t>
                      </a:r>
                      <a:r>
                        <a:rPr lang="en-US" sz="1600" i="1" dirty="0" err="1" smtClean="0"/>
                        <a:t>b</a:t>
                      </a:r>
                      <a:r>
                        <a:rPr lang="en-US" sz="1600" dirty="0" err="1" smtClean="0"/>
                        <a:t>,</a:t>
                      </a:r>
                      <a:r>
                        <a:rPr lang="en-US" sz="1600" i="1" dirty="0" err="1" smtClean="0"/>
                        <a:t>c</a:t>
                      </a:r>
                      <a:r>
                        <a:rPr lang="en-US" sz="1600" dirty="0" smtClean="0"/>
                        <a:t>}</a:t>
                      </a:r>
                      <a:endParaRPr lang="en-US" sz="1600" dirty="0"/>
                    </a:p>
                  </a:txBody>
                  <a:tcPr marT="45798" marB="45798"/>
                </a:tc>
              </a:tr>
            </a:tbl>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Content Placeholder 1"/>
          <p:cNvSpPr>
            <a:spLocks noGrp="1"/>
          </p:cNvSpPr>
          <p:nvPr>
            <p:ph idx="1"/>
          </p:nvPr>
        </p:nvSpPr>
        <p:spPr>
          <a:xfrm>
            <a:off x="192088" y="1447800"/>
            <a:ext cx="8266112" cy="4822825"/>
          </a:xfrm>
        </p:spPr>
        <p:txBody>
          <a:bodyPr/>
          <a:lstStyle/>
          <a:p>
            <a:pPr marL="0" indent="0">
              <a:buFontTx/>
              <a:buChar char="•"/>
            </a:pPr>
            <a:r>
              <a:rPr lang="en-CA" altLang="en-US" sz="1600" noProof="0" dirty="0" smtClean="0"/>
              <a:t> An </a:t>
            </a:r>
            <a:r>
              <a:rPr lang="en-CA" altLang="en-US" sz="1600" i="1" u="sng" noProof="0" dirty="0" smtClean="0"/>
              <a:t>r</a:t>
            </a:r>
            <a:r>
              <a:rPr lang="en-CA" altLang="en-US" sz="1600" u="sng" noProof="0" dirty="0" smtClean="0"/>
              <a:t>-combination</a:t>
            </a:r>
            <a:r>
              <a:rPr lang="en-CA" altLang="en-US" sz="1600" noProof="0" dirty="0" smtClean="0"/>
              <a:t> of a set </a:t>
            </a:r>
            <a:r>
              <a:rPr lang="en-CA" altLang="en-US" sz="1600" i="1" noProof="0" dirty="0" smtClean="0"/>
              <a:t>A</a:t>
            </a:r>
            <a:r>
              <a:rPr lang="en-CA" altLang="en-US" sz="1600" noProof="0" dirty="0" smtClean="0"/>
              <a:t> with </a:t>
            </a:r>
            <a:r>
              <a:rPr lang="en-CA" altLang="en-US" sz="1600" i="1" noProof="0" dirty="0" smtClean="0"/>
              <a:t>n</a:t>
            </a:r>
            <a:r>
              <a:rPr lang="en-CA" altLang="en-US" sz="1600" noProof="0" dirty="0" smtClean="0"/>
              <a:t> distinct objects is simply an </a:t>
            </a:r>
            <a:r>
              <a:rPr lang="en-CA" altLang="en-US" sz="1600" i="1" noProof="0" dirty="0" smtClean="0"/>
              <a:t>r</a:t>
            </a:r>
            <a:r>
              <a:rPr lang="en-CA" altLang="en-US" sz="1600" noProof="0" dirty="0" smtClean="0"/>
              <a:t>-element subset of </a:t>
            </a:r>
            <a:r>
              <a:rPr lang="en-CA" altLang="en-US" sz="1600" i="1" noProof="0" dirty="0" smtClean="0"/>
              <a:t>A</a:t>
            </a:r>
            <a:r>
              <a:rPr lang="en-CA" altLang="en-US" sz="1600" noProof="0" dirty="0" smtClean="0"/>
              <a:t>.</a:t>
            </a:r>
          </a:p>
          <a:p>
            <a:pPr marL="0" indent="0">
              <a:buFontTx/>
              <a:buChar char="•"/>
            </a:pPr>
            <a:r>
              <a:rPr lang="en-CA" altLang="en-US" sz="1600" noProof="0" dirty="0" smtClean="0"/>
              <a:t> For example, there are 3 different 2-combinations of the set </a:t>
            </a:r>
            <a:r>
              <a:rPr lang="en-CA" altLang="en-US" sz="1600" i="1" noProof="0" dirty="0" smtClean="0"/>
              <a:t>A</a:t>
            </a:r>
            <a:r>
              <a:rPr lang="en-CA" altLang="en-US" sz="1600" noProof="0" dirty="0" smtClean="0"/>
              <a:t> = {</a:t>
            </a:r>
            <a:r>
              <a:rPr lang="en-CA" altLang="en-US" sz="1600" i="1" noProof="0" dirty="0" err="1" smtClean="0"/>
              <a:t>a</a:t>
            </a:r>
            <a:r>
              <a:rPr lang="en-CA" altLang="en-US" sz="1600" noProof="0" dirty="0" err="1" smtClean="0"/>
              <a:t>,</a:t>
            </a:r>
            <a:r>
              <a:rPr lang="en-CA" altLang="en-US" sz="1600" i="1" noProof="0" dirty="0" err="1" smtClean="0"/>
              <a:t>b</a:t>
            </a:r>
            <a:r>
              <a:rPr lang="en-CA" altLang="en-US" sz="1600" noProof="0" dirty="0" err="1" smtClean="0"/>
              <a:t>,</a:t>
            </a:r>
            <a:r>
              <a:rPr lang="en-CA" altLang="en-US" sz="1600" i="1" noProof="0" dirty="0" err="1" smtClean="0"/>
              <a:t>c</a:t>
            </a:r>
            <a:r>
              <a:rPr lang="en-CA" altLang="en-US" sz="1600" noProof="0" dirty="0" smtClean="0"/>
              <a:t>}:</a:t>
            </a:r>
          </a:p>
          <a:p>
            <a:pPr marL="0" indent="0">
              <a:buFontTx/>
              <a:buChar char="•"/>
            </a:pPr>
            <a:endParaRPr lang="en-CA" altLang="en-US" sz="1600" noProof="0" dirty="0" smtClean="0"/>
          </a:p>
          <a:p>
            <a:pPr marL="0" indent="0">
              <a:buFontTx/>
              <a:buChar char="•"/>
            </a:pPr>
            <a:endParaRPr lang="en-CA" altLang="en-US" sz="1600" noProof="0" dirty="0" smtClean="0"/>
          </a:p>
          <a:p>
            <a:pPr marL="0" indent="0">
              <a:buFontTx/>
              <a:buChar char="•"/>
            </a:pPr>
            <a:r>
              <a:rPr lang="en-CA" altLang="en-US" sz="1600" noProof="0" dirty="0" smtClean="0"/>
              <a:t> Combinations differ from permutations in that order doesn’t matter.</a:t>
            </a:r>
          </a:p>
          <a:p>
            <a:pPr marL="0" indent="0"/>
            <a:r>
              <a:rPr lang="en-CA" altLang="en-US" sz="1600" i="1" noProof="0" dirty="0" smtClean="0"/>
              <a:t>Now we can send to Pee-Wee league our 3 disliked hockey teams in the same way</a:t>
            </a:r>
          </a:p>
          <a:p>
            <a:pPr marL="0" indent="0"/>
            <a:r>
              <a:rPr lang="en-CA" altLang="en-US" sz="1600" i="1" noProof="0" dirty="0" smtClean="0"/>
              <a:t>PERMUTATION: We have a rank in our dislike!</a:t>
            </a:r>
          </a:p>
          <a:p>
            <a:pPr marL="0" indent="0"/>
            <a:r>
              <a:rPr lang="en-CA" altLang="en-US" sz="1600" i="1" noProof="0" dirty="0" smtClean="0"/>
              <a:t>COMBINATION: We dislike all three teams with the same level of repulsion</a:t>
            </a:r>
          </a:p>
          <a:p>
            <a:pPr marL="0" indent="0"/>
            <a:endParaRPr lang="en-CA" altLang="en-US" sz="1600" i="1" noProof="0" dirty="0" smtClean="0"/>
          </a:p>
          <a:p>
            <a:pPr marL="0" indent="0">
              <a:buFontTx/>
              <a:buChar char="•"/>
            </a:pPr>
            <a:r>
              <a:rPr lang="en-CA" altLang="en-US" sz="1600" noProof="0" dirty="0" smtClean="0"/>
              <a:t> Every </a:t>
            </a:r>
            <a:r>
              <a:rPr lang="en-CA" altLang="en-US" sz="1600" i="1" noProof="0" dirty="0" smtClean="0"/>
              <a:t>r</a:t>
            </a:r>
            <a:r>
              <a:rPr lang="en-CA" altLang="en-US" sz="1600" noProof="0" dirty="0" smtClean="0"/>
              <a:t>-permutation can be determined by:</a:t>
            </a:r>
          </a:p>
          <a:p>
            <a:pPr lvl="1" indent="-342900">
              <a:buFont typeface="DINPro-Medium" charset="0"/>
              <a:buAutoNum type="arabicParenR"/>
            </a:pPr>
            <a:r>
              <a:rPr lang="en-CA" altLang="en-US" sz="1600" noProof="0" dirty="0" smtClean="0"/>
              <a:t>Forming an </a:t>
            </a:r>
            <a:r>
              <a:rPr lang="en-CA" altLang="en-US" sz="1600" i="1" noProof="0" dirty="0" smtClean="0"/>
              <a:t>r</a:t>
            </a:r>
            <a:r>
              <a:rPr lang="en-CA" altLang="en-US" sz="1600" noProof="0" dirty="0" smtClean="0"/>
              <a:t>-combination </a:t>
            </a:r>
            <a:r>
              <a:rPr lang="en-CA" altLang="en-US" sz="1600" i="1" noProof="0" dirty="0" smtClean="0"/>
              <a:t>B</a:t>
            </a:r>
            <a:r>
              <a:rPr lang="en-CA" altLang="en-US" sz="1600" noProof="0" dirty="0" smtClean="0"/>
              <a:t> of </a:t>
            </a:r>
            <a:r>
              <a:rPr lang="en-CA" altLang="en-US" sz="1600" i="1" noProof="0" dirty="0" smtClean="0"/>
              <a:t>A</a:t>
            </a:r>
            <a:r>
              <a:rPr lang="en-CA" altLang="en-US" sz="1600" noProof="0" dirty="0" smtClean="0"/>
              <a:t>.</a:t>
            </a:r>
          </a:p>
          <a:p>
            <a:pPr lvl="1" indent="-342900">
              <a:buFont typeface="DINPro-Medium" charset="0"/>
              <a:buAutoNum type="arabicParenR"/>
            </a:pPr>
            <a:r>
              <a:rPr lang="en-CA" altLang="en-US" sz="1600" noProof="0" dirty="0" smtClean="0"/>
              <a:t>Finding the different arrangements of the </a:t>
            </a:r>
            <a:r>
              <a:rPr lang="en-CA" altLang="en-US" sz="1600" i="1" noProof="0" dirty="0" smtClean="0"/>
              <a:t>r</a:t>
            </a:r>
            <a:r>
              <a:rPr lang="en-CA" altLang="en-US" sz="1600" noProof="0" dirty="0" smtClean="0"/>
              <a:t> objects in </a:t>
            </a:r>
            <a:r>
              <a:rPr lang="en-CA" altLang="en-US" sz="1600" i="1" noProof="0" dirty="0" smtClean="0"/>
              <a:t>B</a:t>
            </a:r>
            <a:r>
              <a:rPr lang="en-CA" altLang="en-US" sz="1600" noProof="0" dirty="0" smtClean="0"/>
              <a:t>.</a:t>
            </a:r>
          </a:p>
          <a:p>
            <a:pPr lvl="1" indent="-342900">
              <a:buFont typeface="DINPro-Medium" charset="0"/>
              <a:buAutoNum type="arabicParenR"/>
            </a:pPr>
            <a:endParaRPr lang="en-CA" altLang="en-US" sz="1600" noProof="0" dirty="0" smtClean="0"/>
          </a:p>
          <a:p>
            <a:pPr marL="0" indent="0">
              <a:buFontTx/>
              <a:buChar char="•"/>
            </a:pPr>
            <a:r>
              <a:rPr lang="en-CA" altLang="en-US" sz="1600" noProof="0" dirty="0" smtClean="0"/>
              <a:t> In the example above, we may re-arrange each combination {</a:t>
            </a:r>
            <a:r>
              <a:rPr lang="en-CA" altLang="en-US" sz="1600" i="1" noProof="0" dirty="0" err="1" smtClean="0"/>
              <a:t>a</a:t>
            </a:r>
            <a:r>
              <a:rPr lang="en-CA" altLang="en-US" sz="1600" noProof="0" dirty="0" err="1" smtClean="0"/>
              <a:t>,</a:t>
            </a:r>
            <a:r>
              <a:rPr lang="en-CA" altLang="en-US" sz="1600" i="1" noProof="0" dirty="0" err="1" smtClean="0"/>
              <a:t>b</a:t>
            </a:r>
            <a:r>
              <a:rPr lang="en-CA" altLang="en-US" sz="1600" noProof="0" dirty="0" smtClean="0"/>
              <a:t>} </a:t>
            </a:r>
            <a:r>
              <a:rPr lang="en-CA" altLang="en-US" sz="1600" noProof="0" dirty="0" smtClean="0">
                <a:sym typeface="Wingdings" pitchFamily="2" charset="2"/>
              </a:rPr>
              <a:t> {</a:t>
            </a:r>
            <a:r>
              <a:rPr lang="en-CA" altLang="en-US" sz="1600" i="1" noProof="0" dirty="0" err="1" smtClean="0">
                <a:sym typeface="Wingdings" pitchFamily="2" charset="2"/>
              </a:rPr>
              <a:t>b</a:t>
            </a:r>
            <a:r>
              <a:rPr lang="en-CA" altLang="en-US" sz="1600" noProof="0" dirty="0" err="1" smtClean="0">
                <a:sym typeface="Wingdings" pitchFamily="2" charset="2"/>
              </a:rPr>
              <a:t>,</a:t>
            </a:r>
            <a:r>
              <a:rPr lang="en-CA" altLang="en-US" sz="1600" i="1" noProof="0" dirty="0" err="1" smtClean="0">
                <a:sym typeface="Wingdings" pitchFamily="2" charset="2"/>
              </a:rPr>
              <a:t>a</a:t>
            </a:r>
            <a:r>
              <a:rPr lang="en-CA" altLang="en-US" sz="1600" noProof="0" dirty="0" smtClean="0">
                <a:sym typeface="Wingdings" pitchFamily="2" charset="2"/>
              </a:rPr>
              <a:t>}, </a:t>
            </a:r>
            <a:br>
              <a:rPr lang="en-CA" altLang="en-US" sz="1600" noProof="0" dirty="0" smtClean="0">
                <a:sym typeface="Wingdings" pitchFamily="2" charset="2"/>
              </a:rPr>
            </a:br>
            <a:r>
              <a:rPr lang="en-CA" altLang="en-US" sz="1600" noProof="0" dirty="0" smtClean="0">
                <a:sym typeface="Wingdings" pitchFamily="2" charset="2"/>
              </a:rPr>
              <a:t>{</a:t>
            </a:r>
            <a:r>
              <a:rPr lang="en-CA" altLang="en-US" sz="1600" i="1" noProof="0" dirty="0" err="1" smtClean="0">
                <a:sym typeface="Wingdings" pitchFamily="2" charset="2"/>
              </a:rPr>
              <a:t>a</a:t>
            </a:r>
            <a:r>
              <a:rPr lang="en-CA" altLang="en-US" sz="1600" noProof="0" dirty="0" err="1" smtClean="0">
                <a:sym typeface="Wingdings" pitchFamily="2" charset="2"/>
              </a:rPr>
              <a:t>,</a:t>
            </a:r>
            <a:r>
              <a:rPr lang="en-CA" altLang="en-US" sz="1600" i="1" noProof="0" dirty="0" err="1" smtClean="0">
                <a:sym typeface="Wingdings" pitchFamily="2" charset="2"/>
              </a:rPr>
              <a:t>c</a:t>
            </a:r>
            <a:r>
              <a:rPr lang="en-CA" altLang="en-US" sz="1600" noProof="0" dirty="0" smtClean="0">
                <a:sym typeface="Wingdings" pitchFamily="2" charset="2"/>
              </a:rPr>
              <a:t>}  {</a:t>
            </a:r>
            <a:r>
              <a:rPr lang="en-CA" altLang="en-US" sz="1600" i="1" noProof="0" dirty="0" err="1" smtClean="0">
                <a:sym typeface="Wingdings" pitchFamily="2" charset="2"/>
              </a:rPr>
              <a:t>c</a:t>
            </a:r>
            <a:r>
              <a:rPr lang="en-CA" altLang="en-US" sz="1600" noProof="0" dirty="0" err="1" smtClean="0">
                <a:sym typeface="Wingdings" pitchFamily="2" charset="2"/>
              </a:rPr>
              <a:t>,</a:t>
            </a:r>
            <a:r>
              <a:rPr lang="en-CA" altLang="en-US" sz="1600" i="1" noProof="0" dirty="0" err="1" smtClean="0">
                <a:sym typeface="Wingdings" pitchFamily="2" charset="2"/>
              </a:rPr>
              <a:t>a</a:t>
            </a:r>
            <a:r>
              <a:rPr lang="en-CA" altLang="en-US" sz="1600" noProof="0" dirty="0" smtClean="0">
                <a:sym typeface="Wingdings" pitchFamily="2" charset="2"/>
              </a:rPr>
              <a:t>}, and {</a:t>
            </a:r>
            <a:r>
              <a:rPr lang="en-CA" altLang="en-US" sz="1600" i="1" noProof="0" dirty="0" err="1" smtClean="0">
                <a:sym typeface="Wingdings" pitchFamily="2" charset="2"/>
              </a:rPr>
              <a:t>b</a:t>
            </a:r>
            <a:r>
              <a:rPr lang="en-CA" altLang="en-US" sz="1600" noProof="0" dirty="0" err="1" smtClean="0">
                <a:sym typeface="Wingdings" pitchFamily="2" charset="2"/>
              </a:rPr>
              <a:t>,</a:t>
            </a:r>
            <a:r>
              <a:rPr lang="en-CA" altLang="en-US" sz="1600" i="1" noProof="0" dirty="0" err="1" smtClean="0">
                <a:sym typeface="Wingdings" pitchFamily="2" charset="2"/>
              </a:rPr>
              <a:t>c</a:t>
            </a:r>
            <a:r>
              <a:rPr lang="en-CA" altLang="en-US" sz="1600" noProof="0" dirty="0" smtClean="0">
                <a:sym typeface="Wingdings" pitchFamily="2" charset="2"/>
              </a:rPr>
              <a:t>}  {</a:t>
            </a:r>
            <a:r>
              <a:rPr lang="en-CA" altLang="en-US" sz="1600" i="1" noProof="0" dirty="0" err="1" smtClean="0">
                <a:sym typeface="Wingdings" pitchFamily="2" charset="2"/>
              </a:rPr>
              <a:t>c</a:t>
            </a:r>
            <a:r>
              <a:rPr lang="en-CA" altLang="en-US" sz="1600" noProof="0" dirty="0" err="1" smtClean="0">
                <a:sym typeface="Wingdings" pitchFamily="2" charset="2"/>
              </a:rPr>
              <a:t>,</a:t>
            </a:r>
            <a:r>
              <a:rPr lang="en-CA" altLang="en-US" sz="1600" i="1" noProof="0" dirty="0" err="1" smtClean="0">
                <a:sym typeface="Wingdings" pitchFamily="2" charset="2"/>
              </a:rPr>
              <a:t>b</a:t>
            </a:r>
            <a:r>
              <a:rPr lang="en-CA" altLang="en-US" sz="1600" noProof="0" dirty="0" smtClean="0">
                <a:sym typeface="Wingdings" pitchFamily="2" charset="2"/>
              </a:rPr>
              <a:t>} to obtain all 6 different 2-permutations of </a:t>
            </a:r>
            <a:r>
              <a:rPr lang="en-CA" altLang="en-US" sz="1600" i="1" noProof="0" dirty="0" smtClean="0">
                <a:sym typeface="Wingdings" pitchFamily="2" charset="2"/>
              </a:rPr>
              <a:t>A</a:t>
            </a:r>
            <a:r>
              <a:rPr lang="en-CA" altLang="en-US" sz="1600" noProof="0" dirty="0" smtClean="0">
                <a:sym typeface="Wingdings" pitchFamily="2" charset="2"/>
              </a:rPr>
              <a:t>.</a:t>
            </a:r>
            <a:endParaRPr lang="en-CA" altLang="en-US" sz="1600" noProof="0" dirty="0" smtClean="0"/>
          </a:p>
          <a:p>
            <a:pPr marL="0" indent="0">
              <a:buFontTx/>
              <a:buChar char="•"/>
            </a:pPr>
            <a:endParaRPr lang="en-CA" altLang="en-US" sz="1600" noProof="0" dirty="0" smtClean="0"/>
          </a:p>
          <a:p>
            <a:pPr marL="0" indent="0">
              <a:buFontTx/>
              <a:buChar char="•"/>
            </a:pPr>
            <a:endParaRPr lang="en-CA" altLang="en-US" sz="1600" noProof="0" dirty="0" smtClean="0"/>
          </a:p>
        </p:txBody>
      </p:sp>
      <p:sp>
        <p:nvSpPr>
          <p:cNvPr id="37891" name="Title 2"/>
          <p:cNvSpPr>
            <a:spLocks noGrp="1"/>
          </p:cNvSpPr>
          <p:nvPr>
            <p:ph type="title"/>
          </p:nvPr>
        </p:nvSpPr>
        <p:spPr/>
        <p:txBody>
          <a:bodyPr/>
          <a:lstStyle/>
          <a:p>
            <a:r>
              <a:rPr lang="en-CA" altLang="en-US" noProof="0" dirty="0" smtClean="0"/>
              <a:t>COMBINATIONS</a:t>
            </a:r>
          </a:p>
        </p:txBody>
      </p:sp>
      <p:sp>
        <p:nvSpPr>
          <p:cNvPr id="5"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graphicFrame>
        <p:nvGraphicFramePr>
          <p:cNvPr id="6" name="Table 5"/>
          <p:cNvGraphicFramePr>
            <a:graphicFrameLocks noGrp="1"/>
          </p:cNvGraphicFramePr>
          <p:nvPr/>
        </p:nvGraphicFramePr>
        <p:xfrm>
          <a:off x="2960688" y="2154238"/>
          <a:ext cx="3048000" cy="371475"/>
        </p:xfrm>
        <a:graphic>
          <a:graphicData uri="http://schemas.openxmlformats.org/drawingml/2006/table">
            <a:tbl>
              <a:tblPr firstRow="1" bandRow="1">
                <a:tableStyleId>{2D5ABB26-0587-4C30-8999-92F81FD0307C}</a:tableStyleId>
              </a:tblPr>
              <a:tblGrid>
                <a:gridCol w="1016000"/>
                <a:gridCol w="1016000"/>
                <a:gridCol w="1016000"/>
              </a:tblGrid>
              <a:tr h="371475">
                <a:tc>
                  <a:txBody>
                    <a:bodyPr/>
                    <a:lstStyle/>
                    <a:p>
                      <a:pPr algn="ctr"/>
                      <a:r>
                        <a:rPr lang="en-US" sz="1600" dirty="0" smtClean="0"/>
                        <a:t>{</a:t>
                      </a:r>
                      <a:r>
                        <a:rPr lang="en-US" sz="1600" i="1" dirty="0" err="1" smtClean="0"/>
                        <a:t>a</a:t>
                      </a:r>
                      <a:r>
                        <a:rPr lang="en-US" sz="1600" dirty="0" err="1" smtClean="0"/>
                        <a:t>,</a:t>
                      </a:r>
                      <a:r>
                        <a:rPr lang="en-US" sz="1600" i="1" dirty="0" err="1" smtClean="0"/>
                        <a:t>b</a:t>
                      </a:r>
                      <a:r>
                        <a:rPr lang="en-US" sz="1600" dirty="0" smtClean="0"/>
                        <a:t>}</a:t>
                      </a:r>
                      <a:endParaRPr lang="en-US" sz="1600" dirty="0"/>
                    </a:p>
                  </a:txBody>
                  <a:tcPr marT="45798" marB="45798"/>
                </a:tc>
                <a:tc>
                  <a:txBody>
                    <a:bodyPr/>
                    <a:lstStyle/>
                    <a:p>
                      <a:pPr algn="ctr"/>
                      <a:r>
                        <a:rPr lang="en-US" sz="1600" dirty="0" smtClean="0"/>
                        <a:t>{</a:t>
                      </a:r>
                      <a:r>
                        <a:rPr lang="en-US" sz="1600" i="1" dirty="0" err="1" smtClean="0"/>
                        <a:t>a</a:t>
                      </a:r>
                      <a:r>
                        <a:rPr lang="en-US" sz="1600" dirty="0" err="1" smtClean="0"/>
                        <a:t>,</a:t>
                      </a:r>
                      <a:r>
                        <a:rPr lang="en-US" sz="1600" i="1" dirty="0" err="1" smtClean="0"/>
                        <a:t>c</a:t>
                      </a:r>
                      <a:r>
                        <a:rPr lang="en-US" sz="1600" dirty="0" smtClean="0"/>
                        <a:t>}</a:t>
                      </a:r>
                      <a:endParaRPr lang="en-US" sz="1600" dirty="0"/>
                    </a:p>
                  </a:txBody>
                  <a:tcPr marT="45798" marB="45798"/>
                </a:tc>
                <a:tc>
                  <a:txBody>
                    <a:bodyPr/>
                    <a:lstStyle/>
                    <a:p>
                      <a:pPr algn="ctr"/>
                      <a:r>
                        <a:rPr lang="en-US" sz="1600" dirty="0" smtClean="0"/>
                        <a:t>{</a:t>
                      </a:r>
                      <a:r>
                        <a:rPr lang="en-US" sz="1600" i="1" dirty="0" err="1" smtClean="0"/>
                        <a:t>b</a:t>
                      </a:r>
                      <a:r>
                        <a:rPr lang="en-US" sz="1600" dirty="0" err="1" smtClean="0"/>
                        <a:t>,</a:t>
                      </a:r>
                      <a:r>
                        <a:rPr lang="en-US" sz="1600" i="1" dirty="0" err="1" smtClean="0"/>
                        <a:t>c</a:t>
                      </a:r>
                      <a:r>
                        <a:rPr lang="en-US" sz="1600" dirty="0" smtClean="0"/>
                        <a:t>}</a:t>
                      </a:r>
                      <a:endParaRPr lang="en-US" sz="1600" dirty="0"/>
                    </a:p>
                  </a:txBody>
                  <a:tcPr marT="45798" marB="45798"/>
                </a:tc>
              </a:tr>
            </a:tbl>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Content Placeholder 1"/>
          <p:cNvSpPr>
            <a:spLocks noGrp="1"/>
          </p:cNvSpPr>
          <p:nvPr>
            <p:ph idx="1"/>
          </p:nvPr>
        </p:nvSpPr>
        <p:spPr/>
        <p:txBody>
          <a:bodyPr/>
          <a:lstStyle/>
          <a:p>
            <a:pPr marL="0" indent="0">
              <a:buFontTx/>
              <a:buChar char="•"/>
            </a:pPr>
            <a:r>
              <a:rPr lang="en-CA" altLang="en-US" sz="1600" noProof="0" dirty="0" smtClean="0"/>
              <a:t> </a:t>
            </a:r>
            <a:r>
              <a:rPr lang="en-CA" altLang="en-US" sz="1600" b="1" noProof="0" dirty="0" smtClean="0"/>
              <a:t>This means that combinations can be related to permutations as follows:</a:t>
            </a:r>
          </a:p>
          <a:p>
            <a:pPr marL="0" indent="0">
              <a:buFontTx/>
              <a:buChar char="•"/>
            </a:pPr>
            <a:r>
              <a:rPr lang="en-CA" altLang="en-US" sz="1600" noProof="0" dirty="0" smtClean="0"/>
              <a:t> Let      or      denote the number of </a:t>
            </a:r>
            <a:r>
              <a:rPr lang="en-CA" altLang="en-US" sz="1600" i="1" noProof="0" dirty="0" smtClean="0"/>
              <a:t>r</a:t>
            </a:r>
            <a:r>
              <a:rPr lang="en-CA" altLang="en-US" sz="1600" noProof="0" dirty="0" smtClean="0"/>
              <a:t>-combinations of an </a:t>
            </a:r>
            <a:r>
              <a:rPr lang="en-CA" altLang="en-US" sz="1600" i="1" noProof="0" dirty="0" smtClean="0"/>
              <a:t>n</a:t>
            </a:r>
            <a:r>
              <a:rPr lang="en-CA" altLang="en-US" sz="1600" noProof="0" dirty="0" smtClean="0"/>
              <a:t>-element set. By (MP),</a:t>
            </a:r>
          </a:p>
          <a:p>
            <a:pPr marL="0" indent="0">
              <a:buFontTx/>
              <a:buChar char="•"/>
            </a:pPr>
            <a:endParaRPr lang="en-CA" altLang="en-US" sz="1600" noProof="0" dirty="0" smtClean="0"/>
          </a:p>
          <a:p>
            <a:pPr marL="0" indent="0">
              <a:buFontTx/>
              <a:buChar char="•"/>
            </a:pPr>
            <a:endParaRPr lang="en-CA" altLang="en-US" sz="1600" noProof="0" dirty="0" smtClean="0"/>
          </a:p>
          <a:p>
            <a:pPr marL="0" indent="0"/>
            <a:r>
              <a:rPr lang="en-CA" altLang="en-US" sz="1600" noProof="0" dirty="0" smtClean="0"/>
              <a:t>thus,</a:t>
            </a:r>
          </a:p>
          <a:p>
            <a:pPr marL="0" indent="0"/>
            <a:endParaRPr lang="en-CA" altLang="en-US" sz="1600" noProof="0" dirty="0" smtClean="0"/>
          </a:p>
          <a:p>
            <a:pPr marL="0" indent="0"/>
            <a:endParaRPr lang="en-CA" altLang="en-US" sz="1600" noProof="0" dirty="0" smtClean="0"/>
          </a:p>
          <a:p>
            <a:pPr marL="0" indent="0"/>
            <a:endParaRPr lang="en-CA" altLang="en-US" sz="1600" noProof="0" dirty="0" smtClean="0"/>
          </a:p>
          <a:p>
            <a:pPr marL="0" indent="0"/>
            <a:r>
              <a:rPr lang="en-CA" altLang="en-US" sz="1600" noProof="0" dirty="0" smtClean="0"/>
              <a:t>Furthermore,</a:t>
            </a:r>
          </a:p>
          <a:p>
            <a:pPr marL="0" indent="0"/>
            <a:endParaRPr lang="en-CA" altLang="en-US" sz="1600" noProof="0" dirty="0" smtClean="0"/>
          </a:p>
          <a:p>
            <a:pPr marL="0" indent="0"/>
            <a:endParaRPr lang="en-CA" altLang="en-US" sz="1600" noProof="0" dirty="0" smtClean="0"/>
          </a:p>
          <a:p>
            <a:pPr marL="0" indent="0"/>
            <a:endParaRPr lang="en-CA" altLang="en-US" sz="1600" noProof="0" dirty="0" smtClean="0"/>
          </a:p>
          <a:p>
            <a:pPr marL="0" indent="0"/>
            <a:endParaRPr lang="en-CA" altLang="en-US" sz="1600" noProof="0" dirty="0" smtClean="0"/>
          </a:p>
          <a:p>
            <a:pPr marL="0" indent="0"/>
            <a:endParaRPr lang="en-CA" altLang="en-US" sz="1600" noProof="0" dirty="0" smtClean="0"/>
          </a:p>
          <a:p>
            <a:pPr marL="0" indent="0"/>
            <a:endParaRPr lang="en-CA" altLang="en-US" sz="1600" noProof="0" dirty="0" smtClean="0"/>
          </a:p>
          <a:p>
            <a:pPr marL="0" indent="0"/>
            <a:endParaRPr lang="en-CA" altLang="en-US" sz="1600" noProof="0" dirty="0" smtClean="0"/>
          </a:p>
          <a:p>
            <a:pPr marL="0" indent="0"/>
            <a:endParaRPr lang="en-CA" altLang="en-US" sz="1600" noProof="0" dirty="0" smtClean="0"/>
          </a:p>
        </p:txBody>
      </p:sp>
      <p:sp>
        <p:nvSpPr>
          <p:cNvPr id="38915" name="Title 2"/>
          <p:cNvSpPr>
            <a:spLocks noGrp="1"/>
          </p:cNvSpPr>
          <p:nvPr>
            <p:ph type="title"/>
          </p:nvPr>
        </p:nvSpPr>
        <p:spPr/>
        <p:txBody>
          <a:bodyPr/>
          <a:lstStyle/>
          <a:p>
            <a:r>
              <a:rPr lang="en-CA" altLang="en-US" noProof="0" dirty="0" smtClean="0"/>
              <a:t>COMBINATIONS</a:t>
            </a:r>
          </a:p>
        </p:txBody>
      </p:sp>
      <p:graphicFrame>
        <p:nvGraphicFramePr>
          <p:cNvPr id="38916" name="Object 2"/>
          <p:cNvGraphicFramePr>
            <a:graphicFrameLocks noChangeAspect="1"/>
          </p:cNvGraphicFramePr>
          <p:nvPr/>
        </p:nvGraphicFramePr>
        <p:xfrm>
          <a:off x="1133475" y="1790700"/>
          <a:ext cx="463550" cy="476250"/>
        </p:xfrm>
        <a:graphic>
          <a:graphicData uri="http://schemas.openxmlformats.org/presentationml/2006/ole">
            <mc:AlternateContent xmlns:mc="http://schemas.openxmlformats.org/markup-compatibility/2006">
              <mc:Choice xmlns:v="urn:schemas-microsoft-com:vml" Requires="v">
                <p:oleObj spid="_x0000_s38959" name="Document" r:id="rId3" imgW="311616" imgH="317615" progId="Word.Document.12">
                  <p:embed/>
                </p:oleObj>
              </mc:Choice>
              <mc:Fallback>
                <p:oleObj name="Document" r:id="rId3" imgW="311616" imgH="317615" progId="Word.Document.12">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33475" y="1790700"/>
                        <a:ext cx="46355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8917" name="Object 4"/>
          <p:cNvGraphicFramePr>
            <a:graphicFrameLocks noChangeAspect="1"/>
          </p:cNvGraphicFramePr>
          <p:nvPr/>
        </p:nvGraphicFramePr>
        <p:xfrm>
          <a:off x="1679575" y="1773238"/>
          <a:ext cx="412750" cy="438150"/>
        </p:xfrm>
        <a:graphic>
          <a:graphicData uri="http://schemas.openxmlformats.org/presentationml/2006/ole">
            <mc:AlternateContent xmlns:mc="http://schemas.openxmlformats.org/markup-compatibility/2006">
              <mc:Choice xmlns:v="urn:schemas-microsoft-com:vml" Requires="v">
                <p:oleObj spid="_x0000_s38960" name="Document" r:id="rId5" imgW="412009" imgH="438388" progId="Word.Document.12">
                  <p:embed/>
                </p:oleObj>
              </mc:Choice>
              <mc:Fallback>
                <p:oleObj name="Document" r:id="rId5" imgW="412009" imgH="438388" progId="Word.Document.12">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79575" y="1773238"/>
                        <a:ext cx="412750" cy="438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8918" name="Object 5"/>
          <p:cNvGraphicFramePr>
            <a:graphicFrameLocks noChangeAspect="1"/>
          </p:cNvGraphicFramePr>
          <p:nvPr/>
        </p:nvGraphicFramePr>
        <p:xfrm>
          <a:off x="3979863" y="2254250"/>
          <a:ext cx="1211262" cy="476250"/>
        </p:xfrm>
        <a:graphic>
          <a:graphicData uri="http://schemas.openxmlformats.org/presentationml/2006/ole">
            <mc:AlternateContent xmlns:mc="http://schemas.openxmlformats.org/markup-compatibility/2006">
              <mc:Choice xmlns:v="urn:schemas-microsoft-com:vml" Requires="v">
                <p:oleObj spid="_x0000_s38961" name="Document" r:id="rId7" imgW="802788" imgH="317615" progId="Word.Document.12">
                  <p:embed/>
                </p:oleObj>
              </mc:Choice>
              <mc:Fallback>
                <p:oleObj name="Document" r:id="rId7" imgW="802788" imgH="317615" progId="Word.Document.12">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79863" y="2254250"/>
                        <a:ext cx="1211262"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8919" name="Object 6"/>
          <p:cNvGraphicFramePr>
            <a:graphicFrameLocks noChangeAspect="1"/>
          </p:cNvGraphicFramePr>
          <p:nvPr/>
        </p:nvGraphicFramePr>
        <p:xfrm>
          <a:off x="3116263" y="2974975"/>
          <a:ext cx="2909887" cy="746125"/>
        </p:xfrm>
        <a:graphic>
          <a:graphicData uri="http://schemas.openxmlformats.org/presentationml/2006/ole">
            <mc:AlternateContent xmlns:mc="http://schemas.openxmlformats.org/markup-compatibility/2006">
              <mc:Choice xmlns:v="urn:schemas-microsoft-com:vml" Requires="v">
                <p:oleObj spid="_x0000_s38962" name="Document" r:id="rId9" imgW="1930146" imgH="498594" progId="Word.Document.12">
                  <p:embed/>
                </p:oleObj>
              </mc:Choice>
              <mc:Fallback>
                <p:oleObj name="Document" r:id="rId9" imgW="1930146" imgH="498594" progId="Word.Document.12">
                  <p:embed/>
                  <p:pic>
                    <p:nvPicPr>
                      <p:cNvPr id="0" name="Object 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116263" y="2974975"/>
                        <a:ext cx="2909887" cy="746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8920" name="Object 7"/>
          <p:cNvGraphicFramePr>
            <a:graphicFrameLocks noChangeAspect="1"/>
          </p:cNvGraphicFramePr>
          <p:nvPr/>
        </p:nvGraphicFramePr>
        <p:xfrm>
          <a:off x="2060575" y="4238625"/>
          <a:ext cx="5048250" cy="784225"/>
        </p:xfrm>
        <a:graphic>
          <a:graphicData uri="http://schemas.openxmlformats.org/presentationml/2006/ole">
            <mc:AlternateContent xmlns:mc="http://schemas.openxmlformats.org/markup-compatibility/2006">
              <mc:Choice xmlns:v="urn:schemas-microsoft-com:vml" Requires="v">
                <p:oleObj spid="_x0000_s38963" name="Document" r:id="rId11" imgW="3353647" imgH="523830" progId="Word.Document.12">
                  <p:embed/>
                </p:oleObj>
              </mc:Choice>
              <mc:Fallback>
                <p:oleObj name="Document" r:id="rId11" imgW="3353647" imgH="523830" progId="Word.Document.12">
                  <p:embed/>
                  <p:pic>
                    <p:nvPicPr>
                      <p:cNvPr id="0" name="Object 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060575" y="4238625"/>
                        <a:ext cx="5048250" cy="784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8921" name="Object 9"/>
          <p:cNvGraphicFramePr>
            <a:graphicFrameLocks noChangeAspect="1"/>
          </p:cNvGraphicFramePr>
          <p:nvPr/>
        </p:nvGraphicFramePr>
        <p:xfrm>
          <a:off x="2692400" y="5100638"/>
          <a:ext cx="3786188" cy="655637"/>
        </p:xfrm>
        <a:graphic>
          <a:graphicData uri="http://schemas.openxmlformats.org/presentationml/2006/ole">
            <mc:AlternateContent xmlns:mc="http://schemas.openxmlformats.org/markup-compatibility/2006">
              <mc:Choice xmlns:v="urn:schemas-microsoft-com:vml" Requires="v">
                <p:oleObj spid="_x0000_s38964" name="Document" r:id="rId13" imgW="2535026" imgH="441993" progId="Word.Document.12">
                  <p:embed/>
                </p:oleObj>
              </mc:Choice>
              <mc:Fallback>
                <p:oleObj name="Document" r:id="rId13" imgW="2535026" imgH="441993" progId="Word.Document.12">
                  <p:embed/>
                  <p:pic>
                    <p:nvPicPr>
                      <p:cNvPr id="0" name="Object 9"/>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692400" y="5100638"/>
                        <a:ext cx="3786188" cy="655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Font typeface="Arial" pitchFamily="34" charset="0"/>
              <a:buChar char="•"/>
              <a:defRPr/>
            </a:pPr>
            <a:r>
              <a:rPr lang="en-CA" sz="1600" noProof="0" dirty="0" smtClean="0">
                <a:cs typeface="Courier New" pitchFamily="49" charset="0"/>
              </a:rPr>
              <a:t> can be calculated in MATLAB with </a:t>
            </a:r>
            <a:r>
              <a:rPr lang="en-CA" sz="1600" noProof="0" dirty="0" err="1" smtClean="0">
                <a:latin typeface="Courier New" pitchFamily="49" charset="0"/>
                <a:cs typeface="Courier New" pitchFamily="49" charset="0"/>
              </a:rPr>
              <a:t>nchoosek</a:t>
            </a:r>
            <a:r>
              <a:rPr lang="en-CA" sz="1600" noProof="0" dirty="0" smtClean="0">
                <a:latin typeface="Courier New" pitchFamily="49" charset="0"/>
                <a:cs typeface="Courier New" pitchFamily="49" charset="0"/>
              </a:rPr>
              <a:t>(n, r)</a:t>
            </a:r>
            <a:r>
              <a:rPr lang="en-CA" sz="1600" noProof="0" dirty="0" smtClean="0">
                <a:cs typeface="Courier New" pitchFamily="49" charset="0"/>
              </a:rPr>
              <a:t>, where </a:t>
            </a:r>
            <a:r>
              <a:rPr lang="en-CA" sz="1600" noProof="0" dirty="0" smtClean="0">
                <a:latin typeface="Courier New" pitchFamily="49" charset="0"/>
                <a:cs typeface="Courier New" pitchFamily="49" charset="0"/>
              </a:rPr>
              <a:t>n</a:t>
            </a:r>
            <a:r>
              <a:rPr lang="en-CA" sz="1600" noProof="0" dirty="0" smtClean="0">
                <a:cs typeface="Courier New" pitchFamily="49" charset="0"/>
              </a:rPr>
              <a:t> is a scalar.</a:t>
            </a:r>
          </a:p>
          <a:p>
            <a:pPr>
              <a:buFont typeface="Arial" pitchFamily="34" charset="0"/>
              <a:buChar char="•"/>
              <a:defRPr/>
            </a:pPr>
            <a:endParaRPr lang="en-CA" sz="1600" noProof="0" dirty="0" smtClean="0">
              <a:cs typeface="Courier New" pitchFamily="49" charset="0"/>
            </a:endParaRPr>
          </a:p>
          <a:p>
            <a:pPr marL="0" indent="0">
              <a:buFont typeface="Arial" pitchFamily="34" charset="0"/>
              <a:buChar char="•"/>
              <a:defRPr/>
            </a:pPr>
            <a:r>
              <a:rPr lang="en-CA" sz="1600" noProof="0" dirty="0" smtClean="0">
                <a:cs typeface="Courier New" pitchFamily="49" charset="0"/>
              </a:rPr>
              <a:t> If instead we input a vector </a:t>
            </a:r>
            <a:r>
              <a:rPr lang="en-CA" sz="1600" noProof="0" dirty="0" smtClean="0">
                <a:latin typeface="Courier New" pitchFamily="49" charset="0"/>
                <a:cs typeface="Courier New" pitchFamily="49" charset="0"/>
              </a:rPr>
              <a:t>v</a:t>
            </a:r>
            <a:r>
              <a:rPr lang="en-CA" sz="1600" noProof="0" dirty="0" smtClean="0">
                <a:cs typeface="Courier New" pitchFamily="49" charset="0"/>
              </a:rPr>
              <a:t> as the first argument, </a:t>
            </a:r>
            <a:r>
              <a:rPr lang="en-CA" sz="1600" noProof="0" dirty="0" err="1" smtClean="0">
                <a:latin typeface="Courier New" pitchFamily="49" charset="0"/>
                <a:cs typeface="Courier New" pitchFamily="49" charset="0"/>
              </a:rPr>
              <a:t>nchoosek</a:t>
            </a:r>
            <a:r>
              <a:rPr lang="en-CA" sz="1600" noProof="0" dirty="0" smtClean="0">
                <a:latin typeface="Courier New" pitchFamily="49" charset="0"/>
                <a:cs typeface="Courier New" pitchFamily="49" charset="0"/>
              </a:rPr>
              <a:t>(v, r)</a:t>
            </a:r>
            <a:r>
              <a:rPr lang="en-CA" sz="1600" noProof="0" dirty="0" smtClean="0">
                <a:cs typeface="Courier New" pitchFamily="49" charset="0"/>
              </a:rPr>
              <a:t>, we obtain a matrix of all possible combinations of </a:t>
            </a:r>
            <a:r>
              <a:rPr lang="en-CA" sz="1600" noProof="0" dirty="0" smtClean="0">
                <a:latin typeface="Courier New" pitchFamily="49" charset="0"/>
                <a:cs typeface="Courier New" pitchFamily="49" charset="0"/>
              </a:rPr>
              <a:t>v</a:t>
            </a:r>
            <a:r>
              <a:rPr lang="en-CA" sz="1600" noProof="0" dirty="0" smtClean="0">
                <a:cs typeface="Courier New" pitchFamily="49" charset="0"/>
              </a:rPr>
              <a:t> taken </a:t>
            </a:r>
            <a:r>
              <a:rPr lang="en-CA" sz="1600" noProof="0" dirty="0" smtClean="0">
                <a:latin typeface="Courier New" pitchFamily="49" charset="0"/>
                <a:cs typeface="Courier New" pitchFamily="49" charset="0"/>
              </a:rPr>
              <a:t>r</a:t>
            </a:r>
            <a:r>
              <a:rPr lang="en-CA" sz="1600" noProof="0" dirty="0" smtClean="0">
                <a:cs typeface="Courier New" pitchFamily="49" charset="0"/>
              </a:rPr>
              <a:t> at a time </a:t>
            </a:r>
          </a:p>
        </p:txBody>
      </p:sp>
      <p:sp>
        <p:nvSpPr>
          <p:cNvPr id="39939" name="Title 2"/>
          <p:cNvSpPr>
            <a:spLocks noGrp="1"/>
          </p:cNvSpPr>
          <p:nvPr>
            <p:ph type="title"/>
          </p:nvPr>
        </p:nvSpPr>
        <p:spPr/>
        <p:txBody>
          <a:bodyPr/>
          <a:lstStyle/>
          <a:p>
            <a:r>
              <a:rPr lang="en-CA" altLang="en-US" noProof="0" dirty="0" smtClean="0"/>
              <a:t>COMBINATIONS</a:t>
            </a:r>
          </a:p>
        </p:txBody>
      </p:sp>
      <p:graphicFrame>
        <p:nvGraphicFramePr>
          <p:cNvPr id="39940" name="Object 8"/>
          <p:cNvGraphicFramePr>
            <a:graphicFrameLocks noChangeAspect="1"/>
          </p:cNvGraphicFramePr>
          <p:nvPr/>
        </p:nvGraphicFramePr>
        <p:xfrm>
          <a:off x="795338" y="1470025"/>
          <a:ext cx="463550" cy="476250"/>
        </p:xfrm>
        <a:graphic>
          <a:graphicData uri="http://schemas.openxmlformats.org/presentationml/2006/ole">
            <mc:AlternateContent xmlns:mc="http://schemas.openxmlformats.org/markup-compatibility/2006">
              <mc:Choice xmlns:v="urn:schemas-microsoft-com:vml" Requires="v">
                <p:oleObj spid="_x0000_s39957" name="Document" r:id="rId3" imgW="311616" imgH="317615" progId="Word.Document.12">
                  <p:embed/>
                </p:oleObj>
              </mc:Choice>
              <mc:Fallback>
                <p:oleObj name="Document" r:id="rId3" imgW="311616" imgH="317615" progId="Word.Document.12">
                  <p:embed/>
                  <p:pic>
                    <p:nvPicPr>
                      <p:cNvPr id="0"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5338" y="1470025"/>
                        <a:ext cx="46355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 name="Table 5"/>
          <p:cNvGraphicFramePr>
            <a:graphicFrameLocks noGrp="1"/>
          </p:cNvGraphicFramePr>
          <p:nvPr/>
        </p:nvGraphicFramePr>
        <p:xfrm>
          <a:off x="690563" y="2878138"/>
          <a:ext cx="7781924" cy="3108672"/>
        </p:xfrm>
        <a:graphic>
          <a:graphicData uri="http://schemas.openxmlformats.org/drawingml/2006/table">
            <a:tbl>
              <a:tblPr firstRow="1" bandRow="1">
                <a:tableStyleId>{2D5ABB26-0587-4C30-8999-92F81FD0307C}</a:tableStyleId>
              </a:tblPr>
              <a:tblGrid>
                <a:gridCol w="1945481"/>
                <a:gridCol w="1945481"/>
                <a:gridCol w="1945481"/>
                <a:gridCol w="1945481"/>
              </a:tblGrid>
              <a:tr h="578918">
                <a:tc gridSpan="4">
                  <a:txBody>
                    <a:bodyPr/>
                    <a:lstStyle/>
                    <a:p>
                      <a:r>
                        <a:rPr lang="en-CA" sz="1600" dirty="0" smtClean="0">
                          <a:latin typeface="Courier New" pitchFamily="49" charset="0"/>
                          <a:cs typeface="Courier New" pitchFamily="49" charset="0"/>
                        </a:rPr>
                        <a:t>&gt;&gt; v = </a:t>
                      </a:r>
                      <a:r>
                        <a:rPr lang="en-CA" sz="1600" dirty="0" smtClean="0">
                          <a:solidFill>
                            <a:srgbClr val="CC00CC"/>
                          </a:solidFill>
                          <a:latin typeface="Courier New" pitchFamily="49" charset="0"/>
                          <a:cs typeface="Courier New" pitchFamily="49" charset="0"/>
                        </a:rPr>
                        <a:t>'</a:t>
                      </a:r>
                      <a:r>
                        <a:rPr lang="en-CA" sz="1600" dirty="0" err="1" smtClean="0">
                          <a:solidFill>
                            <a:srgbClr val="CC00CC"/>
                          </a:solidFill>
                          <a:latin typeface="Courier New" pitchFamily="49" charset="0"/>
                          <a:cs typeface="Courier New" pitchFamily="49" charset="0"/>
                        </a:rPr>
                        <a:t>abcd</a:t>
                      </a:r>
                      <a:r>
                        <a:rPr lang="en-CA" sz="1600" dirty="0" smtClean="0">
                          <a:solidFill>
                            <a:srgbClr val="CC00CC"/>
                          </a:solidFill>
                          <a:latin typeface="Courier New" pitchFamily="49" charset="0"/>
                          <a:cs typeface="Courier New" pitchFamily="49" charset="0"/>
                        </a:rPr>
                        <a:t>'</a:t>
                      </a:r>
                      <a:r>
                        <a:rPr lang="en-CA" sz="1600" dirty="0" smtClean="0">
                          <a:latin typeface="Courier New" pitchFamily="49" charset="0"/>
                          <a:cs typeface="Courier New" pitchFamily="49" charset="0"/>
                        </a:rPr>
                        <a:t>;</a:t>
                      </a:r>
                      <a:br>
                        <a:rPr lang="en-CA" sz="1600" dirty="0" smtClean="0">
                          <a:latin typeface="Courier New" pitchFamily="49" charset="0"/>
                          <a:cs typeface="Courier New" pitchFamily="49" charset="0"/>
                        </a:rPr>
                      </a:br>
                      <a:endParaRPr lang="en-CA" sz="1600" dirty="0">
                        <a:latin typeface="Courier New" pitchFamily="49" charset="0"/>
                        <a:cs typeface="Courier New" pitchFamily="49" charset="0"/>
                      </a:endParaRPr>
                    </a:p>
                  </a:txBody>
                  <a:tcPr marL="91439" marR="91439" marT="45648" marB="45648"/>
                </a:tc>
                <a:tc hMerge="1">
                  <a:txBody>
                    <a:bodyPr/>
                    <a:lstStyle/>
                    <a:p>
                      <a:endParaRPr lang="en-CA" dirty="0"/>
                    </a:p>
                  </a:txBody>
                  <a:tcPr/>
                </a:tc>
                <a:tc hMerge="1">
                  <a:txBody>
                    <a:bodyPr/>
                    <a:lstStyle/>
                    <a:p>
                      <a:endParaRPr lang="en-CA" dirty="0"/>
                    </a:p>
                  </a:txBody>
                  <a:tcPr/>
                </a:tc>
                <a:tc hMerge="1">
                  <a:txBody>
                    <a:bodyPr/>
                    <a:lstStyle/>
                    <a:p>
                      <a:endParaRPr lang="en-CA" dirty="0"/>
                    </a:p>
                  </a:txBody>
                  <a:tcPr/>
                </a:tc>
              </a:tr>
              <a:tr h="2529407">
                <a:tc>
                  <a:txBody>
                    <a:bodyPr/>
                    <a:lstStyle/>
                    <a:p>
                      <a:r>
                        <a:rPr lang="en-CA" sz="1600" dirty="0" err="1" smtClean="0">
                          <a:latin typeface="Courier New" pitchFamily="49" charset="0"/>
                          <a:cs typeface="Courier New" pitchFamily="49" charset="0"/>
                        </a:rPr>
                        <a:t>nchoosek</a:t>
                      </a:r>
                      <a:r>
                        <a:rPr lang="en-CA" sz="1600" dirty="0" smtClean="0">
                          <a:latin typeface="Courier New" pitchFamily="49" charset="0"/>
                          <a:cs typeface="Courier New" pitchFamily="49" charset="0"/>
                        </a:rPr>
                        <a:t>(v,4)</a:t>
                      </a:r>
                    </a:p>
                    <a:p>
                      <a:endParaRPr lang="en-CA" sz="1600" dirty="0" smtClean="0">
                        <a:latin typeface="Courier New" pitchFamily="49" charset="0"/>
                        <a:cs typeface="Courier New" pitchFamily="49" charset="0"/>
                      </a:endParaRPr>
                    </a:p>
                    <a:p>
                      <a:r>
                        <a:rPr lang="en-CA" sz="1600" dirty="0" err="1" smtClean="0">
                          <a:latin typeface="Courier New" pitchFamily="49" charset="0"/>
                          <a:cs typeface="Courier New" pitchFamily="49" charset="0"/>
                        </a:rPr>
                        <a:t>ans</a:t>
                      </a:r>
                      <a:r>
                        <a:rPr lang="en-CA" sz="1600" dirty="0" smtClean="0">
                          <a:latin typeface="Courier New" pitchFamily="49" charset="0"/>
                          <a:cs typeface="Courier New" pitchFamily="49" charset="0"/>
                        </a:rPr>
                        <a:t> =</a:t>
                      </a:r>
                    </a:p>
                    <a:p>
                      <a:endParaRPr lang="en-CA" sz="1600" dirty="0" smtClean="0">
                        <a:latin typeface="Courier New" pitchFamily="49" charset="0"/>
                        <a:cs typeface="Courier New" pitchFamily="49" charset="0"/>
                      </a:endParaRPr>
                    </a:p>
                    <a:p>
                      <a:r>
                        <a:rPr lang="en-CA" sz="1600" dirty="0" err="1" smtClean="0">
                          <a:latin typeface="Courier New" pitchFamily="49" charset="0"/>
                          <a:cs typeface="Courier New" pitchFamily="49" charset="0"/>
                        </a:rPr>
                        <a:t>abcd</a:t>
                      </a:r>
                      <a:endParaRPr lang="en-CA" sz="1600" dirty="0">
                        <a:latin typeface="Courier New" pitchFamily="49" charset="0"/>
                        <a:cs typeface="Courier New" pitchFamily="49" charset="0"/>
                      </a:endParaRPr>
                    </a:p>
                  </a:txBody>
                  <a:tcPr marL="91439" marR="91439" marT="45648" marB="45648">
                    <a:lnR w="12700" cap="flat" cmpd="sng" algn="ctr">
                      <a:solidFill>
                        <a:schemeClr val="tx1"/>
                      </a:solidFill>
                      <a:prstDash val="solid"/>
                      <a:round/>
                      <a:headEnd type="none" w="med" len="med"/>
                      <a:tailEnd type="none" w="med" len="med"/>
                    </a:lnR>
                  </a:tcPr>
                </a:tc>
                <a:tc>
                  <a:txBody>
                    <a:bodyPr/>
                    <a:lstStyle/>
                    <a:p>
                      <a:r>
                        <a:rPr lang="en-CA" sz="1600" dirty="0" err="1" smtClean="0">
                          <a:latin typeface="Courier New" pitchFamily="49" charset="0"/>
                          <a:cs typeface="Courier New" pitchFamily="49" charset="0"/>
                        </a:rPr>
                        <a:t>nchoosek</a:t>
                      </a:r>
                      <a:r>
                        <a:rPr lang="en-CA" sz="1600" dirty="0" smtClean="0">
                          <a:latin typeface="Courier New" pitchFamily="49" charset="0"/>
                          <a:cs typeface="Courier New" pitchFamily="49" charset="0"/>
                        </a:rPr>
                        <a:t>(v,3)</a:t>
                      </a:r>
                    </a:p>
                    <a:p>
                      <a:endParaRPr lang="en-CA" sz="1600" dirty="0" smtClean="0">
                        <a:latin typeface="Courier New" pitchFamily="49" charset="0"/>
                        <a:cs typeface="Courier New" pitchFamily="49" charset="0"/>
                      </a:endParaRPr>
                    </a:p>
                    <a:p>
                      <a:r>
                        <a:rPr lang="en-CA" sz="1600" dirty="0" err="1" smtClean="0">
                          <a:latin typeface="Courier New" pitchFamily="49" charset="0"/>
                          <a:cs typeface="Courier New" pitchFamily="49" charset="0"/>
                        </a:rPr>
                        <a:t>ans</a:t>
                      </a:r>
                      <a:r>
                        <a:rPr lang="en-CA" sz="1600" dirty="0" smtClean="0">
                          <a:latin typeface="Courier New" pitchFamily="49" charset="0"/>
                          <a:cs typeface="Courier New" pitchFamily="49" charset="0"/>
                        </a:rPr>
                        <a:t> =</a:t>
                      </a:r>
                    </a:p>
                    <a:p>
                      <a:endParaRPr lang="en-CA" sz="1600" dirty="0" smtClean="0">
                        <a:latin typeface="Courier New" pitchFamily="49" charset="0"/>
                        <a:cs typeface="Courier New" pitchFamily="49" charset="0"/>
                      </a:endParaRPr>
                    </a:p>
                    <a:p>
                      <a:r>
                        <a:rPr lang="en-CA" sz="1600" dirty="0" err="1" smtClean="0">
                          <a:latin typeface="Courier New" pitchFamily="49" charset="0"/>
                          <a:cs typeface="Courier New" pitchFamily="49" charset="0"/>
                        </a:rPr>
                        <a:t>abc</a:t>
                      </a:r>
                      <a:endParaRPr lang="en-CA" sz="1600" dirty="0" smtClean="0">
                        <a:latin typeface="Courier New" pitchFamily="49" charset="0"/>
                        <a:cs typeface="Courier New" pitchFamily="49" charset="0"/>
                      </a:endParaRPr>
                    </a:p>
                    <a:p>
                      <a:r>
                        <a:rPr lang="en-CA" sz="1600" dirty="0" err="1" smtClean="0">
                          <a:latin typeface="Courier New" pitchFamily="49" charset="0"/>
                          <a:cs typeface="Courier New" pitchFamily="49" charset="0"/>
                        </a:rPr>
                        <a:t>abd</a:t>
                      </a:r>
                      <a:endParaRPr lang="en-CA" sz="1600" dirty="0" smtClean="0">
                        <a:latin typeface="Courier New" pitchFamily="49" charset="0"/>
                        <a:cs typeface="Courier New" pitchFamily="49" charset="0"/>
                      </a:endParaRPr>
                    </a:p>
                    <a:p>
                      <a:r>
                        <a:rPr lang="en-CA" sz="1600" dirty="0" err="1" smtClean="0">
                          <a:latin typeface="Courier New" pitchFamily="49" charset="0"/>
                          <a:cs typeface="Courier New" pitchFamily="49" charset="0"/>
                        </a:rPr>
                        <a:t>acd</a:t>
                      </a:r>
                      <a:endParaRPr lang="en-CA" sz="1600" dirty="0" smtClean="0">
                        <a:latin typeface="Courier New" pitchFamily="49" charset="0"/>
                        <a:cs typeface="Courier New" pitchFamily="49" charset="0"/>
                      </a:endParaRPr>
                    </a:p>
                    <a:p>
                      <a:r>
                        <a:rPr lang="en-CA" sz="1600" dirty="0" err="1" smtClean="0">
                          <a:latin typeface="Courier New" pitchFamily="49" charset="0"/>
                          <a:cs typeface="Courier New" pitchFamily="49" charset="0"/>
                        </a:rPr>
                        <a:t>bcd</a:t>
                      </a:r>
                      <a:endParaRPr lang="en-CA" sz="1600" dirty="0">
                        <a:latin typeface="Courier New" pitchFamily="49" charset="0"/>
                        <a:cs typeface="Courier New" pitchFamily="49" charset="0"/>
                      </a:endParaRPr>
                    </a:p>
                  </a:txBody>
                  <a:tcPr marL="91439" marR="91439" marT="45648" marB="4564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r>
                        <a:rPr lang="en-CA" sz="1600" dirty="0" err="1" smtClean="0">
                          <a:latin typeface="Courier New" pitchFamily="49" charset="0"/>
                          <a:cs typeface="Courier New" pitchFamily="49" charset="0"/>
                        </a:rPr>
                        <a:t>nchoosek</a:t>
                      </a:r>
                      <a:r>
                        <a:rPr lang="en-CA" sz="1600" dirty="0" smtClean="0">
                          <a:latin typeface="Courier New" pitchFamily="49" charset="0"/>
                          <a:cs typeface="Courier New" pitchFamily="49" charset="0"/>
                        </a:rPr>
                        <a:t>(v,2)</a:t>
                      </a:r>
                    </a:p>
                    <a:p>
                      <a:endParaRPr lang="en-CA" sz="1600" dirty="0" smtClean="0">
                        <a:latin typeface="Courier New" pitchFamily="49" charset="0"/>
                        <a:cs typeface="Courier New" pitchFamily="49" charset="0"/>
                      </a:endParaRPr>
                    </a:p>
                    <a:p>
                      <a:r>
                        <a:rPr lang="en-CA" sz="1600" dirty="0" err="1" smtClean="0">
                          <a:latin typeface="Courier New" pitchFamily="49" charset="0"/>
                          <a:cs typeface="Courier New" pitchFamily="49" charset="0"/>
                        </a:rPr>
                        <a:t>ans</a:t>
                      </a:r>
                      <a:r>
                        <a:rPr lang="en-CA" sz="1600" dirty="0" smtClean="0">
                          <a:latin typeface="Courier New" pitchFamily="49" charset="0"/>
                          <a:cs typeface="Courier New" pitchFamily="49" charset="0"/>
                        </a:rPr>
                        <a:t> =</a:t>
                      </a:r>
                    </a:p>
                    <a:p>
                      <a:endParaRPr lang="en-CA" sz="1600" dirty="0" smtClean="0">
                        <a:latin typeface="Courier New" pitchFamily="49" charset="0"/>
                        <a:cs typeface="Courier New" pitchFamily="49" charset="0"/>
                      </a:endParaRPr>
                    </a:p>
                    <a:p>
                      <a:r>
                        <a:rPr lang="en-CA" sz="1600" dirty="0" err="1" smtClean="0">
                          <a:latin typeface="Courier New" pitchFamily="49" charset="0"/>
                          <a:cs typeface="Courier New" pitchFamily="49" charset="0"/>
                        </a:rPr>
                        <a:t>ab</a:t>
                      </a:r>
                      <a:endParaRPr lang="en-CA" sz="1600" dirty="0" smtClean="0">
                        <a:latin typeface="Courier New" pitchFamily="49" charset="0"/>
                        <a:cs typeface="Courier New" pitchFamily="49" charset="0"/>
                      </a:endParaRPr>
                    </a:p>
                    <a:p>
                      <a:r>
                        <a:rPr lang="en-CA" sz="1600" dirty="0" smtClean="0">
                          <a:latin typeface="Courier New" pitchFamily="49" charset="0"/>
                          <a:cs typeface="Courier New" pitchFamily="49" charset="0"/>
                        </a:rPr>
                        <a:t>ac</a:t>
                      </a:r>
                    </a:p>
                    <a:p>
                      <a:r>
                        <a:rPr lang="en-CA" sz="1600" dirty="0" smtClean="0">
                          <a:latin typeface="Courier New" pitchFamily="49" charset="0"/>
                          <a:cs typeface="Courier New" pitchFamily="49" charset="0"/>
                        </a:rPr>
                        <a:t>ad</a:t>
                      </a:r>
                    </a:p>
                    <a:p>
                      <a:r>
                        <a:rPr lang="en-CA" sz="1600" dirty="0" err="1" smtClean="0">
                          <a:latin typeface="Courier New" pitchFamily="49" charset="0"/>
                          <a:cs typeface="Courier New" pitchFamily="49" charset="0"/>
                        </a:rPr>
                        <a:t>bc</a:t>
                      </a:r>
                      <a:endParaRPr lang="en-CA" sz="1600" dirty="0" smtClean="0">
                        <a:latin typeface="Courier New" pitchFamily="49" charset="0"/>
                        <a:cs typeface="Courier New" pitchFamily="49" charset="0"/>
                      </a:endParaRPr>
                    </a:p>
                    <a:p>
                      <a:r>
                        <a:rPr lang="en-CA" sz="1600" dirty="0" err="1" smtClean="0">
                          <a:latin typeface="Courier New" pitchFamily="49" charset="0"/>
                          <a:cs typeface="Courier New" pitchFamily="49" charset="0"/>
                        </a:rPr>
                        <a:t>bd</a:t>
                      </a:r>
                      <a:endParaRPr lang="en-CA" sz="1600" dirty="0" smtClean="0">
                        <a:latin typeface="Courier New" pitchFamily="49" charset="0"/>
                        <a:cs typeface="Courier New" pitchFamily="49" charset="0"/>
                      </a:endParaRPr>
                    </a:p>
                    <a:p>
                      <a:r>
                        <a:rPr lang="en-CA" sz="1600" dirty="0" err="1" smtClean="0">
                          <a:latin typeface="Courier New" pitchFamily="49" charset="0"/>
                          <a:cs typeface="Courier New" pitchFamily="49" charset="0"/>
                        </a:rPr>
                        <a:t>cd</a:t>
                      </a:r>
                      <a:endParaRPr lang="en-CA" sz="1600" dirty="0">
                        <a:latin typeface="Courier New" pitchFamily="49" charset="0"/>
                        <a:cs typeface="Courier New" pitchFamily="49" charset="0"/>
                      </a:endParaRPr>
                    </a:p>
                  </a:txBody>
                  <a:tcPr marL="91439" marR="91439" marT="45648" marB="4564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r>
                        <a:rPr lang="en-CA" sz="1600" dirty="0" err="1" smtClean="0">
                          <a:latin typeface="Courier New" pitchFamily="49" charset="0"/>
                          <a:cs typeface="Courier New" pitchFamily="49" charset="0"/>
                        </a:rPr>
                        <a:t>nchoosek</a:t>
                      </a:r>
                      <a:r>
                        <a:rPr lang="en-CA" sz="1600" dirty="0" smtClean="0">
                          <a:latin typeface="Courier New" pitchFamily="49" charset="0"/>
                          <a:cs typeface="Courier New" pitchFamily="49" charset="0"/>
                        </a:rPr>
                        <a:t>(v,1)</a:t>
                      </a:r>
                    </a:p>
                    <a:p>
                      <a:endParaRPr lang="en-CA" sz="1600" dirty="0" smtClean="0">
                        <a:latin typeface="Courier New" pitchFamily="49" charset="0"/>
                        <a:cs typeface="Courier New" pitchFamily="49" charset="0"/>
                      </a:endParaRPr>
                    </a:p>
                    <a:p>
                      <a:r>
                        <a:rPr lang="en-CA" sz="1600" dirty="0" err="1" smtClean="0">
                          <a:latin typeface="Courier New" pitchFamily="49" charset="0"/>
                          <a:cs typeface="Courier New" pitchFamily="49" charset="0"/>
                        </a:rPr>
                        <a:t>ans</a:t>
                      </a:r>
                      <a:r>
                        <a:rPr lang="en-CA" sz="1600" dirty="0" smtClean="0">
                          <a:latin typeface="Courier New" pitchFamily="49" charset="0"/>
                          <a:cs typeface="Courier New" pitchFamily="49" charset="0"/>
                        </a:rPr>
                        <a:t> =</a:t>
                      </a:r>
                    </a:p>
                    <a:p>
                      <a:endParaRPr lang="en-CA" sz="1600" dirty="0" smtClean="0">
                        <a:latin typeface="Courier New" pitchFamily="49" charset="0"/>
                        <a:cs typeface="Courier New" pitchFamily="49" charset="0"/>
                      </a:endParaRPr>
                    </a:p>
                    <a:p>
                      <a:r>
                        <a:rPr lang="en-CA" sz="1600" dirty="0" smtClean="0">
                          <a:latin typeface="Courier New" pitchFamily="49" charset="0"/>
                          <a:cs typeface="Courier New" pitchFamily="49" charset="0"/>
                        </a:rPr>
                        <a:t>a</a:t>
                      </a:r>
                    </a:p>
                    <a:p>
                      <a:r>
                        <a:rPr lang="en-CA" sz="1600" dirty="0" smtClean="0">
                          <a:latin typeface="Courier New" pitchFamily="49" charset="0"/>
                          <a:cs typeface="Courier New" pitchFamily="49" charset="0"/>
                        </a:rPr>
                        <a:t>b</a:t>
                      </a:r>
                    </a:p>
                    <a:p>
                      <a:r>
                        <a:rPr lang="en-CA" sz="1600" dirty="0" smtClean="0">
                          <a:latin typeface="Courier New" pitchFamily="49" charset="0"/>
                          <a:cs typeface="Courier New" pitchFamily="49" charset="0"/>
                        </a:rPr>
                        <a:t>c</a:t>
                      </a:r>
                    </a:p>
                    <a:p>
                      <a:r>
                        <a:rPr lang="en-CA" sz="1600" dirty="0" smtClean="0">
                          <a:latin typeface="Courier New" pitchFamily="49" charset="0"/>
                          <a:cs typeface="Courier New" pitchFamily="49" charset="0"/>
                        </a:rPr>
                        <a:t>d</a:t>
                      </a:r>
                      <a:endParaRPr lang="en-CA" sz="1600" dirty="0">
                        <a:latin typeface="Courier New" pitchFamily="49" charset="0"/>
                        <a:cs typeface="Courier New" pitchFamily="49" charset="0"/>
                      </a:endParaRPr>
                    </a:p>
                  </a:txBody>
                  <a:tcPr marL="91439" marR="91439" marT="45648" marB="45648">
                    <a:lnL w="12700" cap="flat" cmpd="sng" algn="ctr">
                      <a:solidFill>
                        <a:schemeClr val="tx1"/>
                      </a:solidFill>
                      <a:prstDash val="solid"/>
                      <a:round/>
                      <a:headEnd type="none" w="med" len="med"/>
                      <a:tailEnd type="none" w="med" len="med"/>
                    </a:lnL>
                  </a:tcPr>
                </a:tc>
              </a:tr>
            </a:tbl>
          </a:graphicData>
        </a:graphic>
      </p:graphicFrame>
      <p:sp>
        <p:nvSpPr>
          <p:cNvPr id="7"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defRPr/>
            </a:pPr>
            <a:r>
              <a:rPr lang="en-CA" sz="1600" b="1" noProof="0" dirty="0" smtClean="0"/>
              <a:t>Example #1: </a:t>
            </a:r>
            <a:r>
              <a:rPr lang="en-CA" sz="1600" noProof="0" dirty="0" smtClean="0"/>
              <a:t>A committee of five people is to be chosen from a club that boasts a membership of 10 men and 12 women. How many ways can the committee be formed if</a:t>
            </a:r>
            <a:endParaRPr lang="en-CA" sz="1600" b="1" noProof="0" dirty="0" smtClean="0"/>
          </a:p>
          <a:p>
            <a:pPr marL="0" indent="0">
              <a:defRPr/>
            </a:pPr>
            <a:r>
              <a:rPr lang="en-CA" sz="1600" b="1" noProof="0" dirty="0" err="1" smtClean="0">
                <a:solidFill>
                  <a:srgbClr val="FF0000"/>
                </a:solidFill>
              </a:rPr>
              <a:t>i</a:t>
            </a:r>
            <a:r>
              <a:rPr lang="en-CA" sz="1600" b="1" noProof="0" dirty="0" smtClean="0">
                <a:solidFill>
                  <a:srgbClr val="FF0000"/>
                </a:solidFill>
              </a:rPr>
              <a:t>)</a:t>
            </a:r>
            <a:r>
              <a:rPr lang="en-CA" sz="1600" noProof="0" dirty="0" smtClean="0">
                <a:solidFill>
                  <a:srgbClr val="FF0000"/>
                </a:solidFill>
              </a:rPr>
              <a:t> there must be exactly 3 men and 2 women on the committee?</a:t>
            </a:r>
          </a:p>
          <a:p>
            <a:pPr marL="0" indent="0">
              <a:defRPr/>
            </a:pPr>
            <a:r>
              <a:rPr lang="en-CA" sz="1600" b="1" noProof="0" dirty="0" smtClean="0"/>
              <a:t>ii)</a:t>
            </a:r>
            <a:r>
              <a:rPr lang="en-CA" sz="1600" noProof="0" dirty="0" smtClean="0"/>
              <a:t> there must be at least 2 women on the committee?</a:t>
            </a:r>
          </a:p>
          <a:p>
            <a:pPr marL="0" indent="0">
              <a:defRPr/>
            </a:pPr>
            <a:r>
              <a:rPr lang="en-CA" sz="1600" b="1" noProof="0" dirty="0" smtClean="0"/>
              <a:t>iii)</a:t>
            </a:r>
            <a:r>
              <a:rPr lang="en-CA" sz="1600" noProof="0" dirty="0" smtClean="0"/>
              <a:t> there must be at least 2 women and one particular man and one particular woman who are members of the club refuse to serve on the committee? </a:t>
            </a:r>
            <a:r>
              <a:rPr lang="en-CA" sz="1600" b="1" noProof="0" dirty="0" smtClean="0"/>
              <a:t>[3]</a:t>
            </a:r>
            <a:endParaRPr lang="en-CA" sz="1600" noProof="0" dirty="0" smtClean="0"/>
          </a:p>
          <a:p>
            <a:pPr>
              <a:defRPr/>
            </a:pPr>
            <a:endParaRPr lang="en-CA" sz="1600" b="1" noProof="0" dirty="0" smtClean="0"/>
          </a:p>
          <a:p>
            <a:pPr>
              <a:spcAft>
                <a:spcPts val="1200"/>
              </a:spcAft>
              <a:defRPr/>
            </a:pPr>
            <a:r>
              <a:rPr lang="en-CA" sz="1600" b="1" noProof="0" dirty="0" smtClean="0"/>
              <a:t>Solution: </a:t>
            </a:r>
          </a:p>
          <a:p>
            <a:pPr>
              <a:defRPr/>
            </a:pPr>
            <a:r>
              <a:rPr lang="en-CA" sz="1600" b="1" noProof="0" dirty="0" err="1" smtClean="0"/>
              <a:t>i</a:t>
            </a:r>
            <a:r>
              <a:rPr lang="en-CA" sz="1600" b="1" noProof="0" dirty="0" smtClean="0"/>
              <a:t>)</a:t>
            </a:r>
            <a:r>
              <a:rPr lang="en-CA" sz="1600" noProof="0" dirty="0" smtClean="0"/>
              <a:t> Choose 3 men from the available 10 and 2 women from the available 12.</a:t>
            </a:r>
          </a:p>
          <a:p>
            <a:pPr marL="0" indent="0">
              <a:defRPr/>
            </a:pPr>
            <a:endParaRPr lang="en-CA" sz="1600" noProof="0" dirty="0" smtClean="0"/>
          </a:p>
          <a:p>
            <a:pPr marL="0" indent="0">
              <a:defRPr/>
            </a:pPr>
            <a:endParaRPr lang="en-CA" sz="1600" b="1" noProof="0" dirty="0"/>
          </a:p>
        </p:txBody>
      </p:sp>
      <p:sp>
        <p:nvSpPr>
          <p:cNvPr id="41987" name="Title 2"/>
          <p:cNvSpPr>
            <a:spLocks noGrp="1"/>
          </p:cNvSpPr>
          <p:nvPr>
            <p:ph type="title"/>
          </p:nvPr>
        </p:nvSpPr>
        <p:spPr/>
        <p:txBody>
          <a:bodyPr/>
          <a:lstStyle/>
          <a:p>
            <a:r>
              <a:rPr lang="en-CA" altLang="en-US" noProof="0" dirty="0" smtClean="0"/>
              <a:t>Quiz 1: COMBINATIONS, Example 1</a:t>
            </a:r>
          </a:p>
        </p:txBody>
      </p:sp>
      <p:sp>
        <p:nvSpPr>
          <p:cNvPr id="5"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graphicFrame>
        <p:nvGraphicFramePr>
          <p:cNvPr id="41989" name="Object 6"/>
          <p:cNvGraphicFramePr>
            <a:graphicFrameLocks noChangeAspect="1"/>
          </p:cNvGraphicFramePr>
          <p:nvPr/>
        </p:nvGraphicFramePr>
        <p:xfrm>
          <a:off x="3051175" y="4854575"/>
          <a:ext cx="3052763" cy="966788"/>
        </p:xfrm>
        <a:graphic>
          <a:graphicData uri="http://schemas.openxmlformats.org/presentationml/2006/ole">
            <mc:AlternateContent xmlns:mc="http://schemas.openxmlformats.org/markup-compatibility/2006">
              <mc:Choice xmlns:v="urn:schemas-microsoft-com:vml" Requires="v">
                <p:oleObj spid="_x0000_s41997" name="Document" r:id="rId3" imgW="2038619" imgH="651440" progId="Word.Document.12">
                  <p:embed/>
                </p:oleObj>
              </mc:Choice>
              <mc:Fallback>
                <p:oleObj name="Document" r:id="rId3" imgW="2038619" imgH="651440" progId="Word.Document.12">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51175" y="4854575"/>
                        <a:ext cx="3052763" cy="966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1447800"/>
            <a:ext cx="7772400" cy="3600450"/>
          </a:xfrm>
        </p:spPr>
        <p:txBody>
          <a:bodyPr/>
          <a:lstStyle/>
          <a:p>
            <a:pPr marL="0" indent="0">
              <a:defRPr/>
            </a:pPr>
            <a:r>
              <a:rPr lang="en-CA" sz="1600" b="1" noProof="0" dirty="0" smtClean="0"/>
              <a:t>Example #1: </a:t>
            </a:r>
            <a:r>
              <a:rPr lang="en-CA" sz="1600" noProof="0" dirty="0" smtClean="0"/>
              <a:t>A committee of five people is to be chosen from a club that boasts a membership of 10 men and 12 women. How many ways can the committee be formed if</a:t>
            </a:r>
            <a:endParaRPr lang="en-CA" sz="1600" b="1" noProof="0" dirty="0" smtClean="0"/>
          </a:p>
          <a:p>
            <a:pPr marL="0" indent="0">
              <a:defRPr/>
            </a:pPr>
            <a:r>
              <a:rPr lang="en-CA" sz="1600" b="1" noProof="0" dirty="0" err="1" smtClean="0"/>
              <a:t>i</a:t>
            </a:r>
            <a:r>
              <a:rPr lang="en-CA" sz="1600" b="1" noProof="0" dirty="0" smtClean="0"/>
              <a:t>)</a:t>
            </a:r>
            <a:r>
              <a:rPr lang="en-CA" sz="1600" noProof="0" dirty="0" smtClean="0"/>
              <a:t> there must be exactly 3 men and 2 women on the committee?</a:t>
            </a:r>
          </a:p>
          <a:p>
            <a:pPr marL="0" indent="0">
              <a:defRPr/>
            </a:pPr>
            <a:r>
              <a:rPr lang="en-CA" sz="1600" b="1" noProof="0" dirty="0" smtClean="0">
                <a:solidFill>
                  <a:srgbClr val="FF0000"/>
                </a:solidFill>
              </a:rPr>
              <a:t>ii)</a:t>
            </a:r>
            <a:r>
              <a:rPr lang="en-CA" sz="1600" noProof="0" dirty="0" smtClean="0">
                <a:solidFill>
                  <a:srgbClr val="FF0000"/>
                </a:solidFill>
              </a:rPr>
              <a:t> there must be at least 2 women on the committee?</a:t>
            </a:r>
          </a:p>
          <a:p>
            <a:pPr marL="0" indent="0">
              <a:defRPr/>
            </a:pPr>
            <a:r>
              <a:rPr lang="en-CA" sz="1600" b="1" noProof="0" dirty="0" smtClean="0"/>
              <a:t>iii)</a:t>
            </a:r>
            <a:r>
              <a:rPr lang="en-CA" sz="1600" noProof="0" dirty="0" smtClean="0"/>
              <a:t> there must be at least 2 women and one particular man and one particular woman who are members of the club refuse to serve on the committee? </a:t>
            </a:r>
            <a:r>
              <a:rPr lang="en-CA" sz="1600" b="1" noProof="0" dirty="0" smtClean="0"/>
              <a:t>[3]</a:t>
            </a:r>
          </a:p>
          <a:p>
            <a:pPr marL="0" indent="0">
              <a:defRPr/>
            </a:pPr>
            <a:endParaRPr lang="en-CA" sz="1600" b="1" noProof="0" dirty="0" smtClean="0"/>
          </a:p>
          <a:p>
            <a:pPr marL="0" indent="0">
              <a:defRPr/>
            </a:pPr>
            <a:r>
              <a:rPr lang="en-CA" altLang="en-US" sz="1400" noProof="0" dirty="0" smtClean="0"/>
              <a:t>ii) There are 4 cases to consider here:</a:t>
            </a:r>
          </a:p>
          <a:p>
            <a:pPr marL="400050" lvl="1" indent="0">
              <a:buFont typeface="Arial" pitchFamily="34" charset="0"/>
              <a:buChar char="•"/>
              <a:defRPr/>
            </a:pPr>
            <a:r>
              <a:rPr lang="en-CA" altLang="en-US" sz="1400" noProof="0" dirty="0" smtClean="0"/>
              <a:t> 2 women and 3 men.</a:t>
            </a:r>
          </a:p>
          <a:p>
            <a:pPr marL="400050" lvl="1" indent="0">
              <a:buFont typeface="Arial" pitchFamily="34" charset="0"/>
              <a:buChar char="•"/>
              <a:defRPr/>
            </a:pPr>
            <a:r>
              <a:rPr lang="en-CA" altLang="en-US" sz="1400" noProof="0" dirty="0" smtClean="0"/>
              <a:t> 3 women and 2 men.</a:t>
            </a:r>
          </a:p>
          <a:p>
            <a:pPr marL="400050" lvl="1" indent="0">
              <a:buFont typeface="Arial" pitchFamily="34" charset="0"/>
              <a:buChar char="•"/>
              <a:defRPr/>
            </a:pPr>
            <a:r>
              <a:rPr lang="en-CA" altLang="en-US" sz="1400" noProof="0" dirty="0" smtClean="0"/>
              <a:t> 4 women and 1 man.</a:t>
            </a:r>
          </a:p>
          <a:p>
            <a:pPr marL="400050" lvl="1" indent="0">
              <a:buFont typeface="Arial" pitchFamily="34" charset="0"/>
              <a:buChar char="•"/>
              <a:defRPr/>
            </a:pPr>
            <a:r>
              <a:rPr lang="en-CA" altLang="en-US" sz="1400" noProof="0" dirty="0" smtClean="0"/>
              <a:t> 5 women.</a:t>
            </a:r>
          </a:p>
          <a:p>
            <a:pPr marL="400050" lvl="1" indent="0">
              <a:buFont typeface="Arial" pitchFamily="34" charset="0"/>
              <a:buChar char="•"/>
              <a:defRPr/>
            </a:pPr>
            <a:endParaRPr lang="en-CA" altLang="en-US" sz="1400" noProof="0" dirty="0" smtClean="0"/>
          </a:p>
          <a:p>
            <a:pPr>
              <a:buFont typeface="+mj-lt"/>
              <a:buAutoNum type="arabicPeriod"/>
              <a:defRPr/>
            </a:pPr>
            <a:endParaRPr lang="en-CA" altLang="en-US" sz="1400" noProof="0" dirty="0" smtClean="0"/>
          </a:p>
          <a:p>
            <a:pPr>
              <a:defRPr/>
            </a:pPr>
            <a:endParaRPr lang="en-CA" sz="1600" b="1" noProof="0" dirty="0" smtClean="0"/>
          </a:p>
        </p:txBody>
      </p:sp>
      <p:sp>
        <p:nvSpPr>
          <p:cNvPr id="43011" name="Title 2"/>
          <p:cNvSpPr>
            <a:spLocks noGrp="1"/>
          </p:cNvSpPr>
          <p:nvPr>
            <p:ph type="title"/>
          </p:nvPr>
        </p:nvSpPr>
        <p:spPr/>
        <p:txBody>
          <a:bodyPr/>
          <a:lstStyle/>
          <a:p>
            <a:r>
              <a:rPr lang="en-CA" altLang="en-US" noProof="0" dirty="0" smtClean="0"/>
              <a:t>COMBINATIONS, Example 1</a:t>
            </a:r>
          </a:p>
        </p:txBody>
      </p:sp>
      <p:sp>
        <p:nvSpPr>
          <p:cNvPr id="5"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0675" y="981075"/>
            <a:ext cx="7772400" cy="5356225"/>
          </a:xfrm>
        </p:spPr>
        <p:txBody>
          <a:bodyPr/>
          <a:lstStyle/>
          <a:p>
            <a:pPr marL="0" indent="0">
              <a:defRPr/>
            </a:pPr>
            <a:r>
              <a:rPr lang="en-CA" sz="1600" b="1" noProof="0" dirty="0" smtClean="0"/>
              <a:t>Example #1: </a:t>
            </a:r>
            <a:r>
              <a:rPr lang="en-CA" sz="1600" noProof="0" dirty="0" smtClean="0"/>
              <a:t>A committee of five people is to be chosen from a club that boasts a membership of 10 men and 12 women. How many ways can the committee be formed if</a:t>
            </a:r>
            <a:endParaRPr lang="en-CA" sz="1600" b="1" noProof="0" dirty="0" smtClean="0"/>
          </a:p>
          <a:p>
            <a:pPr marL="0" indent="0">
              <a:defRPr/>
            </a:pPr>
            <a:r>
              <a:rPr lang="en-CA" sz="1600" b="1" noProof="0" dirty="0" err="1" smtClean="0"/>
              <a:t>i</a:t>
            </a:r>
            <a:r>
              <a:rPr lang="en-CA" sz="1600" b="1" noProof="0" dirty="0" smtClean="0"/>
              <a:t>)</a:t>
            </a:r>
            <a:r>
              <a:rPr lang="en-CA" sz="1600" noProof="0" dirty="0" smtClean="0"/>
              <a:t> there must be exactly 3 men and 2 women on the committee?</a:t>
            </a:r>
          </a:p>
          <a:p>
            <a:pPr marL="0" indent="0">
              <a:defRPr/>
            </a:pPr>
            <a:r>
              <a:rPr lang="en-CA" sz="1600" b="1" noProof="0" dirty="0" smtClean="0">
                <a:solidFill>
                  <a:srgbClr val="FF0000"/>
                </a:solidFill>
              </a:rPr>
              <a:t>ii)</a:t>
            </a:r>
            <a:r>
              <a:rPr lang="en-CA" sz="1600" noProof="0" dirty="0" smtClean="0">
                <a:solidFill>
                  <a:srgbClr val="FF0000"/>
                </a:solidFill>
              </a:rPr>
              <a:t> there must be at least 2 women on the committee?</a:t>
            </a:r>
          </a:p>
          <a:p>
            <a:pPr marL="0" indent="0">
              <a:defRPr/>
            </a:pPr>
            <a:r>
              <a:rPr lang="en-CA" sz="1600" b="1" noProof="0" dirty="0" smtClean="0"/>
              <a:t>iii)</a:t>
            </a:r>
            <a:r>
              <a:rPr lang="en-CA" sz="1600" noProof="0" dirty="0" smtClean="0"/>
              <a:t> there must be at least 2 women and one particular man and one particular woman who are members of the club refuse to serve on the committee? </a:t>
            </a:r>
            <a:r>
              <a:rPr lang="en-CA" sz="1600" b="1" noProof="0" dirty="0" smtClean="0"/>
              <a:t>[3]</a:t>
            </a:r>
            <a:endParaRPr lang="en-CA" sz="1600" noProof="0" dirty="0" smtClean="0"/>
          </a:p>
          <a:p>
            <a:pPr>
              <a:defRPr/>
            </a:pPr>
            <a:endParaRPr lang="en-CA" sz="1600" b="1" noProof="0" dirty="0" smtClean="0"/>
          </a:p>
          <a:p>
            <a:pPr>
              <a:spcAft>
                <a:spcPts val="1200"/>
              </a:spcAft>
              <a:defRPr/>
            </a:pPr>
            <a:r>
              <a:rPr lang="en-CA" sz="1400" b="1" noProof="0" dirty="0" smtClean="0"/>
              <a:t>Solution:</a:t>
            </a:r>
          </a:p>
          <a:p>
            <a:pPr marL="0" indent="0">
              <a:defRPr/>
            </a:pPr>
            <a:r>
              <a:rPr lang="en-CA" altLang="en-US" sz="1400" b="1" noProof="0" dirty="0" smtClean="0"/>
              <a:t>ii)</a:t>
            </a:r>
            <a:r>
              <a:rPr lang="en-CA" altLang="en-US" sz="1400" noProof="0" dirty="0" smtClean="0"/>
              <a:t> There are 4 cases to consider here:</a:t>
            </a:r>
          </a:p>
          <a:p>
            <a:pPr marL="400050" lvl="1" indent="0">
              <a:buFont typeface="Arial" pitchFamily="34" charset="0"/>
              <a:buChar char="•"/>
              <a:defRPr/>
            </a:pPr>
            <a:r>
              <a:rPr lang="en-CA" altLang="en-US" sz="1400" noProof="0" dirty="0" smtClean="0"/>
              <a:t> 2 women and 3 men.</a:t>
            </a:r>
          </a:p>
          <a:p>
            <a:pPr marL="400050" lvl="1" indent="0">
              <a:buFont typeface="Arial" pitchFamily="34" charset="0"/>
              <a:buChar char="•"/>
              <a:defRPr/>
            </a:pPr>
            <a:r>
              <a:rPr lang="en-CA" altLang="en-US" sz="1400" noProof="0" dirty="0" smtClean="0"/>
              <a:t> 3 women and 2 men.</a:t>
            </a:r>
          </a:p>
          <a:p>
            <a:pPr marL="400050" lvl="1" indent="0">
              <a:buFont typeface="Arial" pitchFamily="34" charset="0"/>
              <a:buChar char="•"/>
              <a:defRPr/>
            </a:pPr>
            <a:r>
              <a:rPr lang="en-CA" altLang="en-US" sz="1400" noProof="0" dirty="0" smtClean="0"/>
              <a:t> 4 women and 1 man.</a:t>
            </a:r>
          </a:p>
          <a:p>
            <a:pPr marL="400050" lvl="1" indent="0">
              <a:buFont typeface="Arial" pitchFamily="34" charset="0"/>
              <a:buChar char="•"/>
              <a:defRPr/>
            </a:pPr>
            <a:r>
              <a:rPr lang="en-CA" altLang="en-US" sz="1400" noProof="0" dirty="0" smtClean="0"/>
              <a:t> 5 women.</a:t>
            </a:r>
          </a:p>
          <a:p>
            <a:pPr marL="0" indent="0">
              <a:defRPr/>
            </a:pPr>
            <a:r>
              <a:rPr lang="en-CA" altLang="en-US" sz="1400" noProof="0" dirty="0" smtClean="0"/>
              <a:t>For each case, choose the required number of women first and fill the remaining positions from the available men. Afterwards, apply (AP) to find the number of ways to form the committee.</a:t>
            </a:r>
            <a:endParaRPr lang="en-CA" sz="1400" b="1" noProof="0" dirty="0" smtClean="0"/>
          </a:p>
          <a:p>
            <a:pPr>
              <a:defRPr/>
            </a:pPr>
            <a:endParaRPr lang="en-CA" sz="1600" noProof="0" dirty="0" smtClean="0"/>
          </a:p>
          <a:p>
            <a:pPr marL="0" indent="0">
              <a:defRPr/>
            </a:pPr>
            <a:endParaRPr lang="en-CA" sz="1600" noProof="0" dirty="0" smtClean="0"/>
          </a:p>
          <a:p>
            <a:pPr marL="0" indent="0">
              <a:defRPr/>
            </a:pPr>
            <a:endParaRPr lang="en-CA" sz="1600" b="1" noProof="0" dirty="0"/>
          </a:p>
        </p:txBody>
      </p:sp>
      <p:sp>
        <p:nvSpPr>
          <p:cNvPr id="44035" name="Title 2"/>
          <p:cNvSpPr>
            <a:spLocks noGrp="1"/>
          </p:cNvSpPr>
          <p:nvPr>
            <p:ph type="title"/>
          </p:nvPr>
        </p:nvSpPr>
        <p:spPr/>
        <p:txBody>
          <a:bodyPr/>
          <a:lstStyle/>
          <a:p>
            <a:r>
              <a:rPr lang="en-CA" altLang="en-US" noProof="0" dirty="0" smtClean="0"/>
              <a:t>COMBINATIONS, Example 1</a:t>
            </a:r>
          </a:p>
        </p:txBody>
      </p:sp>
      <p:sp>
        <p:nvSpPr>
          <p:cNvPr id="5"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graphicFrame>
        <p:nvGraphicFramePr>
          <p:cNvPr id="44037" name="Oggetto 2"/>
          <p:cNvGraphicFramePr>
            <a:graphicFrameLocks noChangeAspect="1"/>
          </p:cNvGraphicFramePr>
          <p:nvPr/>
        </p:nvGraphicFramePr>
        <p:xfrm>
          <a:off x="1314450" y="5502275"/>
          <a:ext cx="5949950" cy="954088"/>
        </p:xfrm>
        <a:graphic>
          <a:graphicData uri="http://schemas.openxmlformats.org/presentationml/2006/ole">
            <mc:AlternateContent xmlns:mc="http://schemas.openxmlformats.org/markup-compatibility/2006">
              <mc:Choice xmlns:v="urn:schemas-microsoft-com:vml" Requires="v">
                <p:oleObj spid="_x0000_s44044" name="Document" r:id="rId3" imgW="3979112" imgH="643162" progId="Word.Document.12">
                  <p:embed/>
                </p:oleObj>
              </mc:Choice>
              <mc:Fallback>
                <p:oleObj name="Document" r:id="rId3" imgW="3979112" imgH="643162" progId="Word.Document.12">
                  <p:embed/>
                  <p:pic>
                    <p:nvPicPr>
                      <p:cNvPr id="0" name="Oggetto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14450" y="5502275"/>
                        <a:ext cx="5949950" cy="954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8463" y="952500"/>
            <a:ext cx="7772400" cy="4822825"/>
          </a:xfrm>
        </p:spPr>
        <p:txBody>
          <a:bodyPr/>
          <a:lstStyle/>
          <a:p>
            <a:pPr marL="0" indent="0">
              <a:defRPr/>
            </a:pPr>
            <a:r>
              <a:rPr lang="en-CA" sz="1600" b="1" noProof="0" dirty="0" smtClean="0"/>
              <a:t>Example #1: </a:t>
            </a:r>
            <a:r>
              <a:rPr lang="en-CA" sz="1600" noProof="0" dirty="0" smtClean="0"/>
              <a:t>A committee of five people is to be chosen from a club that boasts a membership of 10 men and 12 women. How many ways can the committee be formed if</a:t>
            </a:r>
            <a:endParaRPr lang="en-CA" sz="1600" b="1" noProof="0" dirty="0" smtClean="0"/>
          </a:p>
          <a:p>
            <a:pPr marL="0" indent="0">
              <a:defRPr/>
            </a:pPr>
            <a:r>
              <a:rPr lang="en-CA" sz="1600" b="1" noProof="0" dirty="0" err="1" smtClean="0"/>
              <a:t>i</a:t>
            </a:r>
            <a:r>
              <a:rPr lang="en-CA" sz="1600" b="1" noProof="0" dirty="0" smtClean="0"/>
              <a:t>)</a:t>
            </a:r>
            <a:r>
              <a:rPr lang="en-CA" sz="1600" noProof="0" dirty="0" smtClean="0"/>
              <a:t> there must be exactly 3 men and 2 women on the committee?</a:t>
            </a:r>
          </a:p>
          <a:p>
            <a:pPr marL="0" indent="0">
              <a:defRPr/>
            </a:pPr>
            <a:r>
              <a:rPr lang="en-CA" sz="1600" b="1" noProof="0" dirty="0" smtClean="0"/>
              <a:t>ii)</a:t>
            </a:r>
            <a:r>
              <a:rPr lang="en-CA" sz="1600" noProof="0" dirty="0" smtClean="0"/>
              <a:t> there must be at least 2 women on the committee?</a:t>
            </a:r>
          </a:p>
          <a:p>
            <a:pPr marL="0" indent="0">
              <a:defRPr/>
            </a:pPr>
            <a:r>
              <a:rPr lang="en-CA" sz="1600" b="1" noProof="0" dirty="0" smtClean="0">
                <a:solidFill>
                  <a:srgbClr val="FF0000"/>
                </a:solidFill>
              </a:rPr>
              <a:t>iii)</a:t>
            </a:r>
            <a:r>
              <a:rPr lang="en-CA" sz="1600" noProof="0" dirty="0" smtClean="0">
                <a:solidFill>
                  <a:srgbClr val="FF0000"/>
                </a:solidFill>
              </a:rPr>
              <a:t> there must be at least 2 women and one particular man and one particular woman who due to seniority have reserved slots in the committee</a:t>
            </a:r>
          </a:p>
          <a:p>
            <a:pPr>
              <a:defRPr/>
            </a:pPr>
            <a:endParaRPr lang="en-CA" sz="1600" b="1" noProof="0" dirty="0" smtClean="0"/>
          </a:p>
        </p:txBody>
      </p:sp>
      <p:sp>
        <p:nvSpPr>
          <p:cNvPr id="46083" name="Title 2"/>
          <p:cNvSpPr>
            <a:spLocks noGrp="1"/>
          </p:cNvSpPr>
          <p:nvPr>
            <p:ph type="title"/>
          </p:nvPr>
        </p:nvSpPr>
        <p:spPr/>
        <p:txBody>
          <a:bodyPr/>
          <a:lstStyle/>
          <a:p>
            <a:r>
              <a:rPr lang="en-CA" altLang="en-US" noProof="0" dirty="0" smtClean="0"/>
              <a:t>COMBINATIONS, Example 1</a:t>
            </a:r>
          </a:p>
        </p:txBody>
      </p:sp>
      <p:sp>
        <p:nvSpPr>
          <p:cNvPr id="5"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
        <p:nvSpPr>
          <p:cNvPr id="46085" name="Rettangolo 2"/>
          <p:cNvSpPr>
            <a:spLocks noChangeArrowheads="1"/>
          </p:cNvSpPr>
          <p:nvPr/>
        </p:nvSpPr>
        <p:spPr bwMode="auto">
          <a:xfrm>
            <a:off x="301625" y="3497263"/>
            <a:ext cx="791845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defRPr>
                <a:solidFill>
                  <a:schemeClr val="tx1"/>
                </a:solidFill>
                <a:latin typeface="Helvetica" pitchFamily="34" charset="0"/>
                <a:ea typeface="ＭＳ Ｐゴシック" pitchFamily="34" charset="-128"/>
              </a:defRPr>
            </a:lvl1pPr>
            <a:lvl2pPr marL="742950" indent="-285750">
              <a:spcBef>
                <a:spcPct val="20000"/>
              </a:spcBef>
              <a:buClr>
                <a:schemeClr val="accent1"/>
              </a:buClr>
              <a:buFont typeface="Wingdings" pitchFamily="2" charset="2"/>
              <a:buChar char="§"/>
              <a:defRPr>
                <a:solidFill>
                  <a:schemeClr val="tx1"/>
                </a:solidFill>
                <a:latin typeface="Helvetica" pitchFamily="34" charset="0"/>
                <a:ea typeface="ＭＳ Ｐゴシック" pitchFamily="34" charset="-128"/>
              </a:defRPr>
            </a:lvl2pPr>
            <a:lvl3pPr marL="1143000" indent="-228600">
              <a:spcBef>
                <a:spcPct val="20000"/>
              </a:spcBef>
              <a:buClr>
                <a:schemeClr val="accent2"/>
              </a:buClr>
              <a:buFont typeface="Wingdings" pitchFamily="2" charset="2"/>
              <a:buChar char="§"/>
              <a:defRPr>
                <a:solidFill>
                  <a:schemeClr val="tx1"/>
                </a:solidFill>
                <a:latin typeface="Helvetica" pitchFamily="34" charset="0"/>
                <a:ea typeface="ＭＳ Ｐゴシック" pitchFamily="34" charset="-128"/>
              </a:defRPr>
            </a:lvl3pPr>
            <a:lvl4pPr marL="1600200" indent="-228600">
              <a:spcBef>
                <a:spcPct val="20000"/>
              </a:spcBef>
              <a:buClr>
                <a:schemeClr val="accent1"/>
              </a:buClr>
              <a:buChar char="–"/>
              <a:defRPr>
                <a:solidFill>
                  <a:schemeClr val="tx1"/>
                </a:solidFill>
                <a:latin typeface="Helvetica" pitchFamily="34" charset="0"/>
                <a:ea typeface="ＭＳ Ｐゴシック" pitchFamily="34" charset="-128"/>
              </a:defRPr>
            </a:lvl4pPr>
            <a:lvl5pPr marL="2057400" indent="-228600">
              <a:spcBef>
                <a:spcPct val="20000"/>
              </a:spcBef>
              <a:buClr>
                <a:schemeClr val="accent2"/>
              </a:buClr>
              <a:buFont typeface="Times" pitchFamily="18" charset="0"/>
              <a:buChar char="–"/>
              <a:defRPr>
                <a:solidFill>
                  <a:schemeClr val="tx1"/>
                </a:solidFill>
                <a:latin typeface="Helvetica" pitchFamily="34" charset="0"/>
                <a:ea typeface="ＭＳ Ｐゴシック" pitchFamily="34" charset="-128"/>
              </a:defRPr>
            </a:lvl5pPr>
            <a:lvl6pPr marL="25146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6pPr>
            <a:lvl7pPr marL="29718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7pPr>
            <a:lvl8pPr marL="34290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8pPr>
            <a:lvl9pPr marL="38862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9pPr>
          </a:lstStyle>
          <a:p>
            <a:pPr>
              <a:spcBef>
                <a:spcPct val="0"/>
              </a:spcBef>
              <a:buClrTx/>
            </a:pPr>
            <a:r>
              <a:rPr lang="en-US" altLang="en-US" sz="1600">
                <a:latin typeface="Arial" pitchFamily="34" charset="0"/>
              </a:rPr>
              <a:t>First, find the number of ways to form a committee of at least 2 women if we reserved spots for this particular man and woman. We proceed just like in part ii), however this time there are only 3 spots to fill with only 11 available women and 9 available men. </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8463" y="952500"/>
            <a:ext cx="7772400" cy="4822825"/>
          </a:xfrm>
        </p:spPr>
        <p:txBody>
          <a:bodyPr/>
          <a:lstStyle/>
          <a:p>
            <a:pPr marL="0" indent="0">
              <a:defRPr/>
            </a:pPr>
            <a:r>
              <a:rPr lang="en-CA" sz="1600" b="1" noProof="0" dirty="0" smtClean="0"/>
              <a:t>Example #1: </a:t>
            </a:r>
            <a:r>
              <a:rPr lang="en-CA" sz="1600" noProof="0" dirty="0" smtClean="0"/>
              <a:t>A committee of five people is to be chosen from a club that boasts a membership of 10 men and 12 women. How many ways can the committee be formed if</a:t>
            </a:r>
            <a:endParaRPr lang="en-CA" sz="1600" b="1" noProof="0" dirty="0" smtClean="0"/>
          </a:p>
          <a:p>
            <a:pPr marL="0" indent="0">
              <a:defRPr/>
            </a:pPr>
            <a:r>
              <a:rPr lang="en-CA" sz="1600" b="1" noProof="0" dirty="0" err="1" smtClean="0"/>
              <a:t>i</a:t>
            </a:r>
            <a:r>
              <a:rPr lang="en-CA" sz="1600" b="1" noProof="0" dirty="0" smtClean="0"/>
              <a:t>)</a:t>
            </a:r>
            <a:r>
              <a:rPr lang="en-CA" sz="1600" noProof="0" dirty="0" smtClean="0"/>
              <a:t> there must be exactly 3 men and 2 women on the committee?</a:t>
            </a:r>
          </a:p>
          <a:p>
            <a:pPr marL="0" indent="0">
              <a:defRPr/>
            </a:pPr>
            <a:r>
              <a:rPr lang="en-CA" sz="1600" b="1" noProof="0" dirty="0" smtClean="0"/>
              <a:t>ii)</a:t>
            </a:r>
            <a:r>
              <a:rPr lang="en-CA" sz="1600" noProof="0" dirty="0" smtClean="0"/>
              <a:t> there must be at least 2 women on the committee?</a:t>
            </a:r>
          </a:p>
          <a:p>
            <a:pPr marL="0" indent="0">
              <a:defRPr/>
            </a:pPr>
            <a:r>
              <a:rPr lang="en-CA" sz="1600" b="1" noProof="0" dirty="0" smtClean="0">
                <a:solidFill>
                  <a:srgbClr val="FF0000"/>
                </a:solidFill>
              </a:rPr>
              <a:t>iii)</a:t>
            </a:r>
            <a:r>
              <a:rPr lang="en-CA" sz="1600" noProof="0" dirty="0" smtClean="0">
                <a:solidFill>
                  <a:srgbClr val="FF0000"/>
                </a:solidFill>
              </a:rPr>
              <a:t> there must be at least 2 women. Also one particular man and one particular woman who due to seniority have reserved slots in the committee</a:t>
            </a:r>
          </a:p>
          <a:p>
            <a:pPr>
              <a:defRPr/>
            </a:pPr>
            <a:endParaRPr lang="en-CA" sz="1600" b="1" noProof="0" dirty="0" smtClean="0"/>
          </a:p>
        </p:txBody>
      </p:sp>
      <p:sp>
        <p:nvSpPr>
          <p:cNvPr id="47107" name="Title 2"/>
          <p:cNvSpPr>
            <a:spLocks noGrp="1"/>
          </p:cNvSpPr>
          <p:nvPr>
            <p:ph type="title"/>
          </p:nvPr>
        </p:nvSpPr>
        <p:spPr/>
        <p:txBody>
          <a:bodyPr/>
          <a:lstStyle/>
          <a:p>
            <a:r>
              <a:rPr lang="en-CA" altLang="en-US" noProof="0" dirty="0" smtClean="0"/>
              <a:t>COMBINATIONS, Example 1</a:t>
            </a:r>
          </a:p>
        </p:txBody>
      </p:sp>
      <p:sp>
        <p:nvSpPr>
          <p:cNvPr id="5"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
        <p:nvSpPr>
          <p:cNvPr id="47109" name="Rettangolo 2"/>
          <p:cNvSpPr>
            <a:spLocks noChangeArrowheads="1"/>
          </p:cNvSpPr>
          <p:nvPr/>
        </p:nvSpPr>
        <p:spPr bwMode="auto">
          <a:xfrm>
            <a:off x="301625" y="3497263"/>
            <a:ext cx="791845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defRPr>
                <a:solidFill>
                  <a:schemeClr val="tx1"/>
                </a:solidFill>
                <a:latin typeface="Helvetica" pitchFamily="34" charset="0"/>
                <a:ea typeface="ＭＳ Ｐゴシック" pitchFamily="34" charset="-128"/>
              </a:defRPr>
            </a:lvl1pPr>
            <a:lvl2pPr marL="742950" indent="-285750">
              <a:spcBef>
                <a:spcPct val="20000"/>
              </a:spcBef>
              <a:buClr>
                <a:schemeClr val="accent1"/>
              </a:buClr>
              <a:buFont typeface="Wingdings" pitchFamily="2" charset="2"/>
              <a:buChar char="§"/>
              <a:defRPr>
                <a:solidFill>
                  <a:schemeClr val="tx1"/>
                </a:solidFill>
                <a:latin typeface="Helvetica" pitchFamily="34" charset="0"/>
                <a:ea typeface="ＭＳ Ｐゴシック" pitchFamily="34" charset="-128"/>
              </a:defRPr>
            </a:lvl2pPr>
            <a:lvl3pPr marL="1143000" indent="-228600">
              <a:spcBef>
                <a:spcPct val="20000"/>
              </a:spcBef>
              <a:buClr>
                <a:schemeClr val="accent2"/>
              </a:buClr>
              <a:buFont typeface="Wingdings" pitchFamily="2" charset="2"/>
              <a:buChar char="§"/>
              <a:defRPr>
                <a:solidFill>
                  <a:schemeClr val="tx1"/>
                </a:solidFill>
                <a:latin typeface="Helvetica" pitchFamily="34" charset="0"/>
                <a:ea typeface="ＭＳ Ｐゴシック" pitchFamily="34" charset="-128"/>
              </a:defRPr>
            </a:lvl3pPr>
            <a:lvl4pPr marL="1600200" indent="-228600">
              <a:spcBef>
                <a:spcPct val="20000"/>
              </a:spcBef>
              <a:buClr>
                <a:schemeClr val="accent1"/>
              </a:buClr>
              <a:buChar char="–"/>
              <a:defRPr>
                <a:solidFill>
                  <a:schemeClr val="tx1"/>
                </a:solidFill>
                <a:latin typeface="Helvetica" pitchFamily="34" charset="0"/>
                <a:ea typeface="ＭＳ Ｐゴシック" pitchFamily="34" charset="-128"/>
              </a:defRPr>
            </a:lvl4pPr>
            <a:lvl5pPr marL="2057400" indent="-228600">
              <a:spcBef>
                <a:spcPct val="20000"/>
              </a:spcBef>
              <a:buClr>
                <a:schemeClr val="accent2"/>
              </a:buClr>
              <a:buFont typeface="Times" pitchFamily="18" charset="0"/>
              <a:buChar char="–"/>
              <a:defRPr>
                <a:solidFill>
                  <a:schemeClr val="tx1"/>
                </a:solidFill>
                <a:latin typeface="Helvetica" pitchFamily="34" charset="0"/>
                <a:ea typeface="ＭＳ Ｐゴシック" pitchFamily="34" charset="-128"/>
              </a:defRPr>
            </a:lvl5pPr>
            <a:lvl6pPr marL="25146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6pPr>
            <a:lvl7pPr marL="29718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7pPr>
            <a:lvl8pPr marL="34290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8pPr>
            <a:lvl9pPr marL="38862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9pPr>
          </a:lstStyle>
          <a:p>
            <a:pPr>
              <a:spcBef>
                <a:spcPct val="0"/>
              </a:spcBef>
              <a:buClrTx/>
            </a:pPr>
            <a:r>
              <a:rPr lang="en-US" altLang="en-US" sz="1600">
                <a:latin typeface="Arial" pitchFamily="34" charset="0"/>
              </a:rPr>
              <a:t>First, find the number of ways to form a committee of at least 2 women if we reserved spots for this particular man and woman. We proceed just like in part ii), however this time there are only 3 spots to fill with only 11 available women and 9 available men. </a:t>
            </a:r>
          </a:p>
        </p:txBody>
      </p:sp>
      <p:graphicFrame>
        <p:nvGraphicFramePr>
          <p:cNvPr id="47110" name="Oggetto 3"/>
          <p:cNvGraphicFramePr>
            <a:graphicFrameLocks noChangeAspect="1"/>
          </p:cNvGraphicFramePr>
          <p:nvPr/>
        </p:nvGraphicFramePr>
        <p:xfrm>
          <a:off x="5413375" y="5346700"/>
          <a:ext cx="3233738" cy="936625"/>
        </p:xfrm>
        <a:graphic>
          <a:graphicData uri="http://schemas.openxmlformats.org/presentationml/2006/ole">
            <mc:AlternateContent xmlns:mc="http://schemas.openxmlformats.org/markup-compatibility/2006">
              <mc:Choice xmlns:v="urn:schemas-microsoft-com:vml" Requires="v">
                <p:oleObj spid="_x0000_s47127" name="Documento" r:id="rId3" imgW="2152929" imgH="634250" progId="Word.Document.12">
                  <p:embed/>
                </p:oleObj>
              </mc:Choice>
              <mc:Fallback>
                <p:oleObj name="Documento" r:id="rId3" imgW="2152929" imgH="634250" progId="Word.Document.12">
                  <p:embed/>
                  <p:pic>
                    <p:nvPicPr>
                      <p:cNvPr id="0" name="Oggetto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13375" y="5346700"/>
                        <a:ext cx="3233738" cy="93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7111" name="Oggetto 5"/>
          <p:cNvGraphicFramePr>
            <a:graphicFrameLocks noChangeAspect="1"/>
          </p:cNvGraphicFramePr>
          <p:nvPr/>
        </p:nvGraphicFramePr>
        <p:xfrm>
          <a:off x="73025" y="5418138"/>
          <a:ext cx="4560888" cy="696912"/>
        </p:xfrm>
        <a:graphic>
          <a:graphicData uri="http://schemas.openxmlformats.org/presentationml/2006/ole">
            <mc:AlternateContent xmlns:mc="http://schemas.openxmlformats.org/markup-compatibility/2006">
              <mc:Choice xmlns:v="urn:schemas-microsoft-com:vml" Requires="v">
                <p:oleObj spid="_x0000_s47128" name="Documento" r:id="rId5" imgW="3033493" imgH="470910" progId="Word.Document.12">
                  <p:embed/>
                </p:oleObj>
              </mc:Choice>
              <mc:Fallback>
                <p:oleObj name="Documento" r:id="rId5" imgW="3033493" imgH="470910" progId="Word.Document.12">
                  <p:embed/>
                  <p:pic>
                    <p:nvPicPr>
                      <p:cNvPr id="0" name="Oggetto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025" y="5418138"/>
                        <a:ext cx="4560888" cy="696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Freccia a destra 6"/>
          <p:cNvSpPr/>
          <p:nvPr/>
        </p:nvSpPr>
        <p:spPr bwMode="auto">
          <a:xfrm>
            <a:off x="4700588" y="5559425"/>
            <a:ext cx="511175" cy="255588"/>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solidFill>
                <a:srgbClr val="000000"/>
              </a:solidFill>
              <a:latin typeface="Arial" charset="0"/>
              <a:ea typeface="ＭＳ Ｐゴシック" charset="0"/>
            </a:endParaRPr>
          </a:p>
        </p:txBody>
      </p:sp>
      <p:sp>
        <p:nvSpPr>
          <p:cNvPr id="47113" name="CasellaDiTesto 7"/>
          <p:cNvSpPr txBox="1">
            <a:spLocks noChangeArrowheads="1"/>
          </p:cNvSpPr>
          <p:nvPr/>
        </p:nvSpPr>
        <p:spPr bwMode="auto">
          <a:xfrm>
            <a:off x="493713" y="5080000"/>
            <a:ext cx="59531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defRPr>
                <a:solidFill>
                  <a:schemeClr val="tx1"/>
                </a:solidFill>
                <a:latin typeface="Helvetica" pitchFamily="34" charset="0"/>
                <a:ea typeface="ＭＳ Ｐゴシック" pitchFamily="34" charset="-128"/>
              </a:defRPr>
            </a:lvl1pPr>
            <a:lvl2pPr marL="742950" indent="-285750">
              <a:spcBef>
                <a:spcPct val="20000"/>
              </a:spcBef>
              <a:buClr>
                <a:schemeClr val="accent1"/>
              </a:buClr>
              <a:buFont typeface="Wingdings" pitchFamily="2" charset="2"/>
              <a:buChar char="§"/>
              <a:defRPr>
                <a:solidFill>
                  <a:schemeClr val="tx1"/>
                </a:solidFill>
                <a:latin typeface="Helvetica" pitchFamily="34" charset="0"/>
                <a:ea typeface="ＭＳ Ｐゴシック" pitchFamily="34" charset="-128"/>
              </a:defRPr>
            </a:lvl2pPr>
            <a:lvl3pPr marL="1143000" indent="-228600">
              <a:spcBef>
                <a:spcPct val="20000"/>
              </a:spcBef>
              <a:buClr>
                <a:schemeClr val="accent2"/>
              </a:buClr>
              <a:buFont typeface="Wingdings" pitchFamily="2" charset="2"/>
              <a:buChar char="§"/>
              <a:defRPr>
                <a:solidFill>
                  <a:schemeClr val="tx1"/>
                </a:solidFill>
                <a:latin typeface="Helvetica" pitchFamily="34" charset="0"/>
                <a:ea typeface="ＭＳ Ｐゴシック" pitchFamily="34" charset="-128"/>
              </a:defRPr>
            </a:lvl3pPr>
            <a:lvl4pPr marL="1600200" indent="-228600">
              <a:spcBef>
                <a:spcPct val="20000"/>
              </a:spcBef>
              <a:buClr>
                <a:schemeClr val="accent1"/>
              </a:buClr>
              <a:buChar char="–"/>
              <a:defRPr>
                <a:solidFill>
                  <a:schemeClr val="tx1"/>
                </a:solidFill>
                <a:latin typeface="Helvetica" pitchFamily="34" charset="0"/>
                <a:ea typeface="ＭＳ Ｐゴシック" pitchFamily="34" charset="-128"/>
              </a:defRPr>
            </a:lvl4pPr>
            <a:lvl5pPr marL="2057400" indent="-228600">
              <a:spcBef>
                <a:spcPct val="20000"/>
              </a:spcBef>
              <a:buClr>
                <a:schemeClr val="accent2"/>
              </a:buClr>
              <a:buFont typeface="Times" pitchFamily="18" charset="0"/>
              <a:buChar char="–"/>
              <a:defRPr>
                <a:solidFill>
                  <a:schemeClr val="tx1"/>
                </a:solidFill>
                <a:latin typeface="Helvetica" pitchFamily="34" charset="0"/>
                <a:ea typeface="ＭＳ Ｐゴシック" pitchFamily="34" charset="-128"/>
              </a:defRPr>
            </a:lvl5pPr>
            <a:lvl6pPr marL="25146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6pPr>
            <a:lvl7pPr marL="29718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7pPr>
            <a:lvl8pPr marL="34290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8pPr>
            <a:lvl9pPr marL="38862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9pPr>
          </a:lstStyle>
          <a:p>
            <a:pPr>
              <a:spcBef>
                <a:spcPct val="0"/>
              </a:spcBef>
              <a:buClrTx/>
            </a:pPr>
            <a:r>
              <a:rPr lang="en-US" altLang="en-US" sz="1200">
                <a:solidFill>
                  <a:srgbClr val="7030A0"/>
                </a:solidFill>
                <a:latin typeface="Arial" pitchFamily="34" charset="0"/>
              </a:rPr>
              <a:t>Part 2</a:t>
            </a:r>
          </a:p>
        </p:txBody>
      </p:sp>
      <p:sp>
        <p:nvSpPr>
          <p:cNvPr id="47114" name="CasellaDiTesto 9"/>
          <p:cNvSpPr txBox="1">
            <a:spLocks noChangeArrowheads="1"/>
          </p:cNvSpPr>
          <p:nvPr/>
        </p:nvSpPr>
        <p:spPr bwMode="auto">
          <a:xfrm>
            <a:off x="5848350" y="4940300"/>
            <a:ext cx="595313"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defRPr>
                <a:solidFill>
                  <a:schemeClr val="tx1"/>
                </a:solidFill>
                <a:latin typeface="Helvetica" pitchFamily="34" charset="0"/>
                <a:ea typeface="ＭＳ Ｐゴシック" pitchFamily="34" charset="-128"/>
              </a:defRPr>
            </a:lvl1pPr>
            <a:lvl2pPr marL="742950" indent="-285750">
              <a:spcBef>
                <a:spcPct val="20000"/>
              </a:spcBef>
              <a:buClr>
                <a:schemeClr val="accent1"/>
              </a:buClr>
              <a:buFont typeface="Wingdings" pitchFamily="2" charset="2"/>
              <a:buChar char="§"/>
              <a:defRPr>
                <a:solidFill>
                  <a:schemeClr val="tx1"/>
                </a:solidFill>
                <a:latin typeface="Helvetica" pitchFamily="34" charset="0"/>
                <a:ea typeface="ＭＳ Ｐゴシック" pitchFamily="34" charset="-128"/>
              </a:defRPr>
            </a:lvl2pPr>
            <a:lvl3pPr marL="1143000" indent="-228600">
              <a:spcBef>
                <a:spcPct val="20000"/>
              </a:spcBef>
              <a:buClr>
                <a:schemeClr val="accent2"/>
              </a:buClr>
              <a:buFont typeface="Wingdings" pitchFamily="2" charset="2"/>
              <a:buChar char="§"/>
              <a:defRPr>
                <a:solidFill>
                  <a:schemeClr val="tx1"/>
                </a:solidFill>
                <a:latin typeface="Helvetica" pitchFamily="34" charset="0"/>
                <a:ea typeface="ＭＳ Ｐゴシック" pitchFamily="34" charset="-128"/>
              </a:defRPr>
            </a:lvl3pPr>
            <a:lvl4pPr marL="1600200" indent="-228600">
              <a:spcBef>
                <a:spcPct val="20000"/>
              </a:spcBef>
              <a:buClr>
                <a:schemeClr val="accent1"/>
              </a:buClr>
              <a:buChar char="–"/>
              <a:defRPr>
                <a:solidFill>
                  <a:schemeClr val="tx1"/>
                </a:solidFill>
                <a:latin typeface="Helvetica" pitchFamily="34" charset="0"/>
                <a:ea typeface="ＭＳ Ｐゴシック" pitchFamily="34" charset="-128"/>
              </a:defRPr>
            </a:lvl4pPr>
            <a:lvl5pPr marL="2057400" indent="-228600">
              <a:spcBef>
                <a:spcPct val="20000"/>
              </a:spcBef>
              <a:buClr>
                <a:schemeClr val="accent2"/>
              </a:buClr>
              <a:buFont typeface="Times" pitchFamily="18" charset="0"/>
              <a:buChar char="–"/>
              <a:defRPr>
                <a:solidFill>
                  <a:schemeClr val="tx1"/>
                </a:solidFill>
                <a:latin typeface="Helvetica" pitchFamily="34" charset="0"/>
                <a:ea typeface="ＭＳ Ｐゴシック" pitchFamily="34" charset="-128"/>
              </a:defRPr>
            </a:lvl5pPr>
            <a:lvl6pPr marL="25146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6pPr>
            <a:lvl7pPr marL="29718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7pPr>
            <a:lvl8pPr marL="34290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8pPr>
            <a:lvl9pPr marL="38862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9pPr>
          </a:lstStyle>
          <a:p>
            <a:pPr>
              <a:spcBef>
                <a:spcPct val="0"/>
              </a:spcBef>
              <a:buClrTx/>
            </a:pPr>
            <a:r>
              <a:rPr lang="en-US" altLang="en-US" sz="1200">
                <a:solidFill>
                  <a:srgbClr val="7030A0"/>
                </a:solidFill>
                <a:latin typeface="Arial" pitchFamily="34" charset="0"/>
              </a:rPr>
              <a:t>Part 3</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egnaposto contenuto 1"/>
          <p:cNvSpPr>
            <a:spLocks noGrp="1"/>
          </p:cNvSpPr>
          <p:nvPr>
            <p:ph idx="1"/>
          </p:nvPr>
        </p:nvSpPr>
        <p:spPr/>
        <p:txBody>
          <a:bodyPr/>
          <a:lstStyle/>
          <a:p>
            <a:r>
              <a:rPr lang="en-CA" altLang="en-US" noProof="0" dirty="0" smtClean="0"/>
              <a:t>Let us consider all students in this class</a:t>
            </a:r>
          </a:p>
          <a:p>
            <a:endParaRPr lang="en-CA" altLang="en-US" noProof="0" dirty="0" smtClean="0"/>
          </a:p>
          <a:p>
            <a:r>
              <a:rPr lang="en-CA" altLang="en-US" noProof="0" dirty="0" smtClean="0"/>
              <a:t>Set A = { Students : ENSC180 Students whose gender is ‘F’ }</a:t>
            </a:r>
          </a:p>
          <a:p>
            <a:r>
              <a:rPr lang="en-CA" altLang="en-US" noProof="0" dirty="0" smtClean="0"/>
              <a:t>Set B = { Students : ENSC180 Students whose gender is ‘M’ }</a:t>
            </a:r>
          </a:p>
          <a:p>
            <a:endParaRPr lang="en-CA" altLang="en-US" noProof="0" dirty="0" smtClean="0"/>
          </a:p>
          <a:p>
            <a:r>
              <a:rPr lang="en-CA" altLang="en-US" i="1" noProof="0" dirty="0" smtClean="0"/>
              <a:t>A</a:t>
            </a:r>
            <a:r>
              <a:rPr lang="en-CA" altLang="en-US" noProof="0" dirty="0" smtClean="0"/>
              <a:t> ∩ </a:t>
            </a:r>
            <a:r>
              <a:rPr lang="en-CA" altLang="en-US" i="1" noProof="0" dirty="0" smtClean="0"/>
              <a:t>B = </a:t>
            </a:r>
            <a:r>
              <a:rPr lang="en-CA" altLang="en-US" noProof="0" dirty="0" smtClean="0"/>
              <a:t>Ø</a:t>
            </a:r>
          </a:p>
          <a:p>
            <a:endParaRPr lang="en-CA" altLang="en-US" i="1" noProof="0" dirty="0" smtClean="0"/>
          </a:p>
          <a:p>
            <a:r>
              <a:rPr lang="en-CA" altLang="en-US" i="1" noProof="0" dirty="0" smtClean="0"/>
              <a:t>A </a:t>
            </a:r>
            <a:r>
              <a:rPr lang="en-CA" altLang="en-US" noProof="0" dirty="0" smtClean="0"/>
              <a:t>U B = ensc180</a:t>
            </a:r>
          </a:p>
        </p:txBody>
      </p:sp>
      <p:sp>
        <p:nvSpPr>
          <p:cNvPr id="9219" name="Titolo 2"/>
          <p:cNvSpPr>
            <a:spLocks noGrp="1"/>
          </p:cNvSpPr>
          <p:nvPr>
            <p:ph type="title"/>
          </p:nvPr>
        </p:nvSpPr>
        <p:spPr/>
        <p:txBody>
          <a:bodyPr/>
          <a:lstStyle/>
          <a:p>
            <a:r>
              <a:rPr lang="en-CA" altLang="en-US" noProof="0" dirty="0" smtClean="0"/>
              <a:t>Example:</a:t>
            </a:r>
          </a:p>
        </p:txBody>
      </p:sp>
      <p:sp>
        <p:nvSpPr>
          <p:cNvPr id="6"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Content Placeholder 1"/>
          <p:cNvSpPr>
            <a:spLocks noGrp="1"/>
          </p:cNvSpPr>
          <p:nvPr>
            <p:ph idx="1"/>
          </p:nvPr>
        </p:nvSpPr>
        <p:spPr>
          <a:xfrm>
            <a:off x="655638" y="1042988"/>
            <a:ext cx="7772400" cy="4822825"/>
          </a:xfrm>
        </p:spPr>
        <p:txBody>
          <a:bodyPr/>
          <a:lstStyle/>
          <a:p>
            <a:pPr marL="0" indent="0">
              <a:spcAft>
                <a:spcPts val="1200"/>
              </a:spcAft>
            </a:pPr>
            <a:r>
              <a:rPr lang="en-CA" altLang="en-US" sz="1600" b="1" noProof="0" dirty="0" smtClean="0"/>
              <a:t>Example #2:</a:t>
            </a:r>
            <a:r>
              <a:rPr lang="en-CA" altLang="en-US" sz="1600" noProof="0" dirty="0" smtClean="0"/>
              <a:t> There are 10 girls and 15 boys in a junior class, and 4 girls and 10 boys in a senior class. A committee of 7 members is to be formed from these 2 classes. Find the number of ways this can be done if the committee must have exactly 4 senior students and exactly 5 boys. </a:t>
            </a:r>
            <a:r>
              <a:rPr lang="en-CA" altLang="en-US" sz="1600" b="1" noProof="0" dirty="0" smtClean="0"/>
              <a:t>[1]</a:t>
            </a:r>
          </a:p>
          <a:p>
            <a:pPr marL="0" indent="0">
              <a:spcAft>
                <a:spcPts val="600"/>
              </a:spcAft>
            </a:pPr>
            <a:r>
              <a:rPr lang="en-CA" altLang="en-US" sz="1600" b="1" noProof="0" dirty="0" smtClean="0"/>
              <a:t>Solution:</a:t>
            </a:r>
            <a:r>
              <a:rPr lang="en-CA" altLang="en-US" sz="1600" noProof="0" dirty="0" smtClean="0"/>
              <a:t> Since seniors and boys are a requirement and only 7 positions are available, we must prioritize those two groups. We have the following cases:</a:t>
            </a:r>
          </a:p>
          <a:p>
            <a:pPr marL="0" indent="0">
              <a:spcAft>
                <a:spcPts val="600"/>
              </a:spcAft>
            </a:pPr>
            <a:r>
              <a:rPr lang="en-CA" altLang="en-US" sz="1600" noProof="0" dirty="0" smtClean="0"/>
              <a:t>1) If 4 boys are selected from the senior group, we can only have 1 more junior boy. The rest are obtained from junior girls.</a:t>
            </a:r>
          </a:p>
        </p:txBody>
      </p:sp>
      <p:sp>
        <p:nvSpPr>
          <p:cNvPr id="48131" name="Title 2"/>
          <p:cNvSpPr>
            <a:spLocks noGrp="1"/>
          </p:cNvSpPr>
          <p:nvPr>
            <p:ph type="title"/>
          </p:nvPr>
        </p:nvSpPr>
        <p:spPr/>
        <p:txBody>
          <a:bodyPr/>
          <a:lstStyle/>
          <a:p>
            <a:r>
              <a:rPr lang="en-CA" altLang="en-US" noProof="0" dirty="0" smtClean="0"/>
              <a:t>COMBINATIONS, Example 2</a:t>
            </a:r>
          </a:p>
        </p:txBody>
      </p:sp>
      <p:sp>
        <p:nvSpPr>
          <p:cNvPr id="5"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graphicFrame>
        <p:nvGraphicFramePr>
          <p:cNvPr id="33797" name="Object 3"/>
          <p:cNvGraphicFramePr>
            <a:graphicFrameLocks noChangeAspect="1"/>
          </p:cNvGraphicFramePr>
          <p:nvPr/>
        </p:nvGraphicFramePr>
        <p:xfrm>
          <a:off x="3233738" y="5402263"/>
          <a:ext cx="2997200" cy="693737"/>
        </p:xfrm>
        <a:graphic>
          <a:graphicData uri="http://schemas.openxmlformats.org/presentationml/2006/ole">
            <mc:AlternateContent xmlns:mc="http://schemas.openxmlformats.org/markup-compatibility/2006">
              <mc:Choice xmlns:v="urn:schemas-microsoft-com:vml" Requires="v">
                <p:oleObj spid="_x0000_s48140" name="Documento" r:id="rId3" imgW="2023287" imgH="474155" progId="Word.Document.12">
                  <p:embed/>
                </p:oleObj>
              </mc:Choice>
              <mc:Fallback>
                <p:oleObj name="Documento" r:id="rId3" imgW="2023287" imgH="474155" progId="Word.Document.12">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3738" y="5402263"/>
                        <a:ext cx="2997200" cy="693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33794">
                                            <p:txEl>
                                              <p:pRg st="1" end="1"/>
                                            </p:txEl>
                                          </p:spTgt>
                                        </p:tgtEl>
                                        <p:attrNameLst>
                                          <p:attrName>style.visibility</p:attrName>
                                        </p:attrNameLst>
                                      </p:cBhvr>
                                      <p:to>
                                        <p:strVal val="visible"/>
                                      </p:to>
                                    </p:set>
                                    <p:animEffect transition="in" filter="fade">
                                      <p:cBhvr>
                                        <p:cTn id="7" dur="500"/>
                                        <p:tgtEl>
                                          <p:spTgt spid="33794">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3794">
                                            <p:txEl>
                                              <p:pRg st="2" end="2"/>
                                            </p:txEl>
                                          </p:spTgt>
                                        </p:tgtEl>
                                        <p:attrNameLst>
                                          <p:attrName>style.visibility</p:attrName>
                                        </p:attrNameLst>
                                      </p:cBhvr>
                                      <p:to>
                                        <p:strVal val="visible"/>
                                      </p:to>
                                    </p:set>
                                    <p:animEffect transition="in" filter="fade">
                                      <p:cBhvr>
                                        <p:cTn id="10" dur="500"/>
                                        <p:tgtEl>
                                          <p:spTgt spid="33794">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3797"/>
                                        </p:tgtEl>
                                        <p:attrNameLst>
                                          <p:attrName>style.visibility</p:attrName>
                                        </p:attrNameLst>
                                      </p:cBhvr>
                                      <p:to>
                                        <p:strVal val="visible"/>
                                      </p:to>
                                    </p:set>
                                    <p:animEffect transition="in" filter="fade">
                                      <p:cBhvr>
                                        <p:cTn id="13" dur="500"/>
                                        <p:tgtEl>
                                          <p:spTgt spid="337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Content Placeholder 1"/>
          <p:cNvSpPr>
            <a:spLocks noGrp="1"/>
          </p:cNvSpPr>
          <p:nvPr>
            <p:ph idx="1"/>
          </p:nvPr>
        </p:nvSpPr>
        <p:spPr>
          <a:xfrm>
            <a:off x="655638" y="1042988"/>
            <a:ext cx="7772400" cy="4822825"/>
          </a:xfrm>
        </p:spPr>
        <p:txBody>
          <a:bodyPr/>
          <a:lstStyle/>
          <a:p>
            <a:pPr marL="0" indent="0">
              <a:spcAft>
                <a:spcPts val="1200"/>
              </a:spcAft>
            </a:pPr>
            <a:r>
              <a:rPr lang="en-CA" altLang="en-US" sz="1600" b="1" noProof="0" dirty="0" smtClean="0"/>
              <a:t>Example #2:</a:t>
            </a:r>
            <a:r>
              <a:rPr lang="en-CA" altLang="en-US" sz="1600" noProof="0" dirty="0" smtClean="0"/>
              <a:t> There are 10 girls and 15 boys in a junior class, and 4 girls and 10 boys in a senior class. A committee of 7 members is to be formed from these 2 classes. Find the number of ways this can be done if the committee must have exactly 4 senior students and exactly 5 boys. </a:t>
            </a:r>
            <a:r>
              <a:rPr lang="en-CA" altLang="en-US" sz="1600" b="1" noProof="0" dirty="0" smtClean="0"/>
              <a:t>[1]</a:t>
            </a:r>
          </a:p>
          <a:p>
            <a:pPr marL="0" indent="0">
              <a:spcAft>
                <a:spcPts val="600"/>
              </a:spcAft>
            </a:pPr>
            <a:r>
              <a:rPr lang="en-CA" altLang="en-US" sz="1600" b="1" noProof="0" dirty="0" smtClean="0"/>
              <a:t>Solution:</a:t>
            </a:r>
            <a:r>
              <a:rPr lang="en-CA" altLang="en-US" sz="1600" noProof="0" dirty="0" smtClean="0"/>
              <a:t> Since seniors and boys are a requirement and only 7 positions are available, we must prioritize those two groups. We have the following cases:</a:t>
            </a:r>
          </a:p>
          <a:p>
            <a:pPr marL="0" indent="0">
              <a:spcAft>
                <a:spcPts val="600"/>
              </a:spcAft>
            </a:pPr>
            <a:r>
              <a:rPr lang="en-CA" altLang="en-US" sz="1600" noProof="0" dirty="0" smtClean="0"/>
              <a:t>1) If 4 boys are selected from the senior group, we can only have 1 more junior boy. The rest are obtained from junior girls.</a:t>
            </a:r>
          </a:p>
          <a:p>
            <a:pPr marL="0" indent="0">
              <a:spcAft>
                <a:spcPts val="600"/>
              </a:spcAft>
            </a:pPr>
            <a:r>
              <a:rPr lang="en-CA" altLang="en-US" sz="1600" noProof="0" dirty="0" smtClean="0"/>
              <a:t>2) If 3 boys are selected from the senior group, we need 1 more seniors. Then we need 2 more boys from the juniors to get 5. The rest are obtained from junior girls.</a:t>
            </a:r>
          </a:p>
        </p:txBody>
      </p:sp>
      <p:sp>
        <p:nvSpPr>
          <p:cNvPr id="49155" name="Title 2"/>
          <p:cNvSpPr>
            <a:spLocks noGrp="1"/>
          </p:cNvSpPr>
          <p:nvPr>
            <p:ph type="title"/>
          </p:nvPr>
        </p:nvSpPr>
        <p:spPr/>
        <p:txBody>
          <a:bodyPr/>
          <a:lstStyle/>
          <a:p>
            <a:r>
              <a:rPr lang="en-CA" altLang="en-US" noProof="0" dirty="0" smtClean="0"/>
              <a:t>COMBINATIONS, Example 2</a:t>
            </a:r>
          </a:p>
        </p:txBody>
      </p:sp>
      <p:sp>
        <p:nvSpPr>
          <p:cNvPr id="5"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graphicFrame>
        <p:nvGraphicFramePr>
          <p:cNvPr id="49157" name="Object 3"/>
          <p:cNvGraphicFramePr>
            <a:graphicFrameLocks noChangeAspect="1"/>
          </p:cNvGraphicFramePr>
          <p:nvPr/>
        </p:nvGraphicFramePr>
        <p:xfrm>
          <a:off x="2370138" y="5402263"/>
          <a:ext cx="4200525" cy="693737"/>
        </p:xfrm>
        <a:graphic>
          <a:graphicData uri="http://schemas.openxmlformats.org/presentationml/2006/ole">
            <mc:AlternateContent xmlns:mc="http://schemas.openxmlformats.org/markup-compatibility/2006">
              <mc:Choice xmlns:v="urn:schemas-microsoft-com:vml" Requires="v">
                <p:oleObj spid="_x0000_s49164" name="Documento" r:id="rId3" imgW="2832745" imgH="474155" progId="Word.Document.12">
                  <p:embed/>
                </p:oleObj>
              </mc:Choice>
              <mc:Fallback>
                <p:oleObj name="Documento" r:id="rId3" imgW="2832745" imgH="474155" progId="Word.Document.12">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70138" y="5402263"/>
                        <a:ext cx="4200525" cy="693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Content Placeholder 1"/>
          <p:cNvSpPr>
            <a:spLocks noGrp="1"/>
          </p:cNvSpPr>
          <p:nvPr>
            <p:ph idx="1"/>
          </p:nvPr>
        </p:nvSpPr>
        <p:spPr>
          <a:xfrm>
            <a:off x="655638" y="1042988"/>
            <a:ext cx="7772400" cy="4822825"/>
          </a:xfrm>
        </p:spPr>
        <p:txBody>
          <a:bodyPr/>
          <a:lstStyle/>
          <a:p>
            <a:pPr marL="0" indent="0">
              <a:spcAft>
                <a:spcPts val="1200"/>
              </a:spcAft>
            </a:pPr>
            <a:r>
              <a:rPr lang="en-CA" altLang="en-US" sz="1600" b="1" noProof="0" dirty="0" smtClean="0"/>
              <a:t>Example #2:</a:t>
            </a:r>
            <a:r>
              <a:rPr lang="en-CA" altLang="en-US" sz="1600" noProof="0" dirty="0" smtClean="0"/>
              <a:t> There are 10 girls and 15 boys in a junior class, and 4 girls and 10 boys in a senior class. A committee of 7 members is to be formed from these 2 classes. Find the number of ways this can be done if the committee must have exactly 4 senior students and exactly 5 boys. </a:t>
            </a:r>
            <a:r>
              <a:rPr lang="en-CA" altLang="en-US" sz="1600" b="1" noProof="0" dirty="0" smtClean="0"/>
              <a:t>[1]</a:t>
            </a:r>
          </a:p>
          <a:p>
            <a:pPr marL="0" indent="0">
              <a:spcAft>
                <a:spcPts val="600"/>
              </a:spcAft>
            </a:pPr>
            <a:r>
              <a:rPr lang="en-CA" altLang="en-US" sz="1600" b="1" noProof="0" dirty="0" smtClean="0"/>
              <a:t>Solution:</a:t>
            </a:r>
            <a:r>
              <a:rPr lang="en-CA" altLang="en-US" sz="1600" noProof="0" dirty="0" smtClean="0"/>
              <a:t> Since seniors and boys are a requirement and only 7 positions are available, we must prioritize those two groups. We have the following cases:</a:t>
            </a:r>
          </a:p>
          <a:p>
            <a:pPr marL="0" indent="0">
              <a:spcAft>
                <a:spcPts val="600"/>
              </a:spcAft>
            </a:pPr>
            <a:r>
              <a:rPr lang="en-CA" altLang="en-US" sz="1600" noProof="0" dirty="0" smtClean="0"/>
              <a:t>1) If 4 boys are selected from the senior group, we can only have 1 more junior boy. The rest are obtained from junior girls.</a:t>
            </a:r>
          </a:p>
          <a:p>
            <a:pPr marL="0" indent="0">
              <a:spcAft>
                <a:spcPts val="600"/>
              </a:spcAft>
            </a:pPr>
            <a:r>
              <a:rPr lang="en-CA" altLang="en-US" sz="1600" noProof="0" dirty="0" smtClean="0"/>
              <a:t>2) If 3 boys are selected from the senior group, we need 1 more senior from the girls. Then we need 2 more boys from the juniors to get 5. The rest are obtained from junior girls.</a:t>
            </a:r>
          </a:p>
          <a:p>
            <a:pPr marL="0" indent="0">
              <a:spcAft>
                <a:spcPts val="600"/>
              </a:spcAft>
            </a:pPr>
            <a:r>
              <a:rPr lang="en-CA" altLang="en-US" sz="1600" noProof="0" dirty="0" smtClean="0"/>
              <a:t>3) If 2 boys are selected from the senior group, we need 2 more seniors. Then we need 3 more boys from the juniors to get 5. No more spaces available after this.</a:t>
            </a:r>
          </a:p>
        </p:txBody>
      </p:sp>
      <p:sp>
        <p:nvSpPr>
          <p:cNvPr id="50179" name="Title 2"/>
          <p:cNvSpPr>
            <a:spLocks noGrp="1"/>
          </p:cNvSpPr>
          <p:nvPr>
            <p:ph type="title"/>
          </p:nvPr>
        </p:nvSpPr>
        <p:spPr/>
        <p:txBody>
          <a:bodyPr/>
          <a:lstStyle/>
          <a:p>
            <a:r>
              <a:rPr lang="en-CA" altLang="en-US" noProof="0" dirty="0" smtClean="0"/>
              <a:t>COMBINATIONS, Example 2</a:t>
            </a:r>
          </a:p>
        </p:txBody>
      </p:sp>
      <p:sp>
        <p:nvSpPr>
          <p:cNvPr id="5"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graphicFrame>
        <p:nvGraphicFramePr>
          <p:cNvPr id="50181" name="Object 3"/>
          <p:cNvGraphicFramePr>
            <a:graphicFrameLocks noChangeAspect="1"/>
          </p:cNvGraphicFramePr>
          <p:nvPr/>
        </p:nvGraphicFramePr>
        <p:xfrm>
          <a:off x="1973263" y="5399088"/>
          <a:ext cx="4991100" cy="711200"/>
        </p:xfrm>
        <a:graphic>
          <a:graphicData uri="http://schemas.openxmlformats.org/presentationml/2006/ole">
            <mc:AlternateContent xmlns:mc="http://schemas.openxmlformats.org/markup-compatibility/2006">
              <mc:Choice xmlns:v="urn:schemas-microsoft-com:vml" Requires="v">
                <p:oleObj spid="_x0000_s50188" name="Document" r:id="rId3" imgW="3325940" imgH="476602" progId="Word.Document.12">
                  <p:embed/>
                </p:oleObj>
              </mc:Choice>
              <mc:Fallback>
                <p:oleObj name="Document" r:id="rId3" imgW="3325940" imgH="476602" progId="Word.Document.12">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73263" y="5399088"/>
                        <a:ext cx="4991100" cy="71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Content Placeholder 1"/>
          <p:cNvSpPr>
            <a:spLocks noGrp="1"/>
          </p:cNvSpPr>
          <p:nvPr>
            <p:ph idx="1"/>
          </p:nvPr>
        </p:nvSpPr>
        <p:spPr>
          <a:xfrm>
            <a:off x="655638" y="1042988"/>
            <a:ext cx="7772400" cy="4822825"/>
          </a:xfrm>
        </p:spPr>
        <p:txBody>
          <a:bodyPr/>
          <a:lstStyle/>
          <a:p>
            <a:pPr marL="0" indent="0">
              <a:spcAft>
                <a:spcPts val="1200"/>
              </a:spcAft>
            </a:pPr>
            <a:r>
              <a:rPr lang="en-CA" altLang="en-US" sz="1600" b="1" noProof="0" dirty="0" smtClean="0"/>
              <a:t>Example #2:</a:t>
            </a:r>
            <a:r>
              <a:rPr lang="en-CA" altLang="en-US" sz="1600" noProof="0" dirty="0" smtClean="0"/>
              <a:t> There are 10 girls and 15 boys in a junior class, and 4 girls and 10 boys in a senior class. A committee of 7 members is to be formed from these 2 classes. Find the number of ways this can be done if the committee must have exactly 4 senior students and exactly 5 boys. </a:t>
            </a:r>
            <a:r>
              <a:rPr lang="en-CA" altLang="en-US" sz="1600" b="1" noProof="0" dirty="0" smtClean="0"/>
              <a:t>[1]</a:t>
            </a:r>
          </a:p>
          <a:p>
            <a:pPr marL="0" indent="0">
              <a:spcAft>
                <a:spcPts val="600"/>
              </a:spcAft>
            </a:pPr>
            <a:r>
              <a:rPr lang="en-CA" altLang="en-US" sz="1600" b="1" noProof="0" dirty="0" smtClean="0"/>
              <a:t>Solution:</a:t>
            </a:r>
            <a:r>
              <a:rPr lang="en-CA" altLang="en-US" sz="1600" noProof="0" dirty="0" smtClean="0"/>
              <a:t> Since seniors and boys are a requirement and only 7 positions are available, we must prioritize those two groups. We have the following cases:</a:t>
            </a:r>
          </a:p>
          <a:p>
            <a:pPr marL="0" indent="0">
              <a:spcAft>
                <a:spcPts val="600"/>
              </a:spcAft>
            </a:pPr>
            <a:r>
              <a:rPr lang="en-CA" altLang="en-US" sz="1600" noProof="0" dirty="0" smtClean="0"/>
              <a:t>1) If 4 boys are selected from the senior group, we can only have 1 more junior boy. The rest are obtained from junior girls.</a:t>
            </a:r>
          </a:p>
          <a:p>
            <a:pPr marL="0" indent="0">
              <a:spcAft>
                <a:spcPts val="600"/>
              </a:spcAft>
            </a:pPr>
            <a:r>
              <a:rPr lang="en-CA" altLang="en-US" sz="1600" noProof="0" dirty="0" smtClean="0"/>
              <a:t>2) If 3 boys are selected from the senior group, we need 1 more seniors. Then we need 2 more boys from the juniors to get 5. The rest are obtained from junior girls.</a:t>
            </a:r>
          </a:p>
          <a:p>
            <a:pPr marL="0" indent="0">
              <a:spcAft>
                <a:spcPts val="600"/>
              </a:spcAft>
            </a:pPr>
            <a:r>
              <a:rPr lang="en-CA" altLang="en-US" sz="1600" noProof="0" dirty="0" smtClean="0"/>
              <a:t>3) If 2 boys are selected from the senior group, we need 2 more seniors. Then we need 3 more boys from the juniors to get 5. No more spaces available after this.</a:t>
            </a:r>
          </a:p>
          <a:p>
            <a:pPr marL="0" indent="0">
              <a:spcAft>
                <a:spcPts val="600"/>
              </a:spcAft>
            </a:pPr>
            <a:r>
              <a:rPr lang="en-CA" altLang="en-US" sz="1600" noProof="0" dirty="0" smtClean="0"/>
              <a:t>4) If 1 senior boy is picked, we would need 3 senior girls and 4 junior boys. This is not possible as the committee has max 7 members.</a:t>
            </a:r>
          </a:p>
        </p:txBody>
      </p:sp>
      <p:sp>
        <p:nvSpPr>
          <p:cNvPr id="51203" name="Title 2"/>
          <p:cNvSpPr>
            <a:spLocks noGrp="1"/>
          </p:cNvSpPr>
          <p:nvPr>
            <p:ph type="title"/>
          </p:nvPr>
        </p:nvSpPr>
        <p:spPr/>
        <p:txBody>
          <a:bodyPr/>
          <a:lstStyle/>
          <a:p>
            <a:r>
              <a:rPr lang="en-CA" altLang="en-US" noProof="0" dirty="0" smtClean="0"/>
              <a:t>COMBINATIONS, Example 2</a:t>
            </a:r>
          </a:p>
        </p:txBody>
      </p:sp>
      <p:sp>
        <p:nvSpPr>
          <p:cNvPr id="5"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graphicFrame>
        <p:nvGraphicFramePr>
          <p:cNvPr id="51205" name="Object 3"/>
          <p:cNvGraphicFramePr>
            <a:graphicFrameLocks noChangeAspect="1"/>
          </p:cNvGraphicFramePr>
          <p:nvPr/>
        </p:nvGraphicFramePr>
        <p:xfrm>
          <a:off x="1973263" y="5399088"/>
          <a:ext cx="4991100" cy="711200"/>
        </p:xfrm>
        <a:graphic>
          <a:graphicData uri="http://schemas.openxmlformats.org/presentationml/2006/ole">
            <mc:AlternateContent xmlns:mc="http://schemas.openxmlformats.org/markup-compatibility/2006">
              <mc:Choice xmlns:v="urn:schemas-microsoft-com:vml" Requires="v">
                <p:oleObj spid="_x0000_s51212" name="Documento" r:id="rId3" imgW="3319353" imgH="477040" progId="Word.Document.12">
                  <p:embed/>
                </p:oleObj>
              </mc:Choice>
              <mc:Fallback>
                <p:oleObj name="Documento" r:id="rId3" imgW="3319353" imgH="477040" progId="Word.Document.12">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73263" y="5399088"/>
                        <a:ext cx="4991100" cy="71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Content Placeholder 1"/>
          <p:cNvSpPr>
            <a:spLocks noGrp="1"/>
          </p:cNvSpPr>
          <p:nvPr>
            <p:ph idx="1"/>
          </p:nvPr>
        </p:nvSpPr>
        <p:spPr/>
        <p:txBody>
          <a:bodyPr/>
          <a:lstStyle/>
          <a:p>
            <a:pPr marL="0" indent="0">
              <a:defRPr/>
            </a:pPr>
            <a:r>
              <a:rPr lang="en-CA" sz="1600" b="1" noProof="0" dirty="0" smtClean="0"/>
              <a:t>Example #3: </a:t>
            </a:r>
            <a:r>
              <a:rPr lang="en-CA" sz="1600" noProof="0" dirty="0" smtClean="0"/>
              <a:t>Find the number of ways to choose a pair {</a:t>
            </a:r>
            <a:r>
              <a:rPr lang="en-CA" sz="1600" i="1" noProof="0" dirty="0" err="1" smtClean="0"/>
              <a:t>a</a:t>
            </a:r>
            <a:r>
              <a:rPr lang="en-CA" sz="1600" noProof="0" dirty="0" err="1" smtClean="0"/>
              <a:t>,</a:t>
            </a:r>
            <a:r>
              <a:rPr lang="en-CA" sz="1600" i="1" noProof="0" dirty="0" err="1" smtClean="0"/>
              <a:t>b</a:t>
            </a:r>
            <a:r>
              <a:rPr lang="en-CA" sz="1600" noProof="0" dirty="0" smtClean="0"/>
              <a:t>}, where </a:t>
            </a:r>
            <a:r>
              <a:rPr lang="en-CA" sz="1600" i="1" noProof="0" dirty="0" smtClean="0"/>
              <a:t>a</a:t>
            </a:r>
            <a:r>
              <a:rPr lang="en-CA" sz="1600" noProof="0" dirty="0" smtClean="0"/>
              <a:t> and </a:t>
            </a:r>
            <a:r>
              <a:rPr lang="en-CA" sz="1600" i="1" noProof="0" dirty="0" smtClean="0"/>
              <a:t>b</a:t>
            </a:r>
            <a:r>
              <a:rPr lang="en-CA" sz="1600" noProof="0" dirty="0" smtClean="0"/>
              <a:t> are elements of the set </a:t>
            </a:r>
            <a:r>
              <a:rPr lang="en-CA" sz="1600" i="1" noProof="0" dirty="0" smtClean="0"/>
              <a:t>X</a:t>
            </a:r>
            <a:r>
              <a:rPr lang="en-CA" sz="1600" noProof="0" dirty="0" smtClean="0"/>
              <a:t> = {1,2, …, 50}, such that |</a:t>
            </a:r>
            <a:r>
              <a:rPr lang="en-CA" sz="1600" i="1" noProof="0" dirty="0" smtClean="0"/>
              <a:t>a</a:t>
            </a:r>
            <a:r>
              <a:rPr lang="en-CA" sz="1600" noProof="0" dirty="0" smtClean="0"/>
              <a:t> – </a:t>
            </a:r>
            <a:r>
              <a:rPr lang="en-CA" sz="1600" i="1" noProof="0" dirty="0" smtClean="0"/>
              <a:t>b</a:t>
            </a:r>
            <a:r>
              <a:rPr lang="en-CA" sz="1600" noProof="0" dirty="0" smtClean="0"/>
              <a:t>| = 5. </a:t>
            </a:r>
            <a:r>
              <a:rPr lang="en-CA" sz="1600" b="1" noProof="0" dirty="0" smtClean="0"/>
              <a:t>[1]</a:t>
            </a:r>
            <a:endParaRPr lang="en-CA" sz="1600" noProof="0" dirty="0" smtClean="0"/>
          </a:p>
          <a:p>
            <a:pPr marL="0" indent="0">
              <a:defRPr/>
            </a:pPr>
            <a:endParaRPr lang="en-CA" sz="1600" noProof="0" dirty="0" smtClean="0"/>
          </a:p>
          <a:p>
            <a:pPr marL="0" indent="0">
              <a:spcAft>
                <a:spcPts val="600"/>
              </a:spcAft>
              <a:defRPr/>
            </a:pPr>
            <a:r>
              <a:rPr lang="en-CA" sz="1600" b="1" noProof="0" dirty="0" smtClean="0"/>
              <a:t>Solution:</a:t>
            </a:r>
            <a:r>
              <a:rPr lang="en-CA" sz="1600" noProof="0" dirty="0" smtClean="0"/>
              <a:t> This is a slightly modified version of the example seen previously. The wording does not mention ordered pairs, and hence we consider {</a:t>
            </a:r>
            <a:r>
              <a:rPr lang="en-CA" sz="1600" i="1" noProof="0" dirty="0" err="1" smtClean="0"/>
              <a:t>a</a:t>
            </a:r>
            <a:r>
              <a:rPr lang="en-CA" sz="1600" noProof="0" dirty="0" err="1" smtClean="0"/>
              <a:t>,</a:t>
            </a:r>
            <a:r>
              <a:rPr lang="en-CA" sz="1600" i="1" noProof="0" dirty="0" err="1" smtClean="0"/>
              <a:t>b</a:t>
            </a:r>
            <a:r>
              <a:rPr lang="en-CA" sz="1600" noProof="0" dirty="0" smtClean="0"/>
              <a:t>} and {</a:t>
            </a:r>
            <a:r>
              <a:rPr lang="en-CA" sz="1600" i="1" noProof="0" dirty="0" err="1" smtClean="0"/>
              <a:t>b</a:t>
            </a:r>
            <a:r>
              <a:rPr lang="en-CA" sz="1600" noProof="0" dirty="0" err="1" smtClean="0"/>
              <a:t>,</a:t>
            </a:r>
            <a:r>
              <a:rPr lang="en-CA" sz="1600" i="1" noProof="0" dirty="0" err="1" smtClean="0"/>
              <a:t>a</a:t>
            </a:r>
            <a:r>
              <a:rPr lang="en-CA" sz="1600" noProof="0" dirty="0" smtClean="0"/>
              <a:t>} to be the same pair.</a:t>
            </a:r>
            <a:endParaRPr lang="en-CA" sz="1600" b="1" noProof="0" dirty="0" smtClean="0"/>
          </a:p>
          <a:p>
            <a:pPr marL="0" indent="0">
              <a:defRPr/>
            </a:pPr>
            <a:r>
              <a:rPr lang="en-CA" sz="1600" noProof="0" dirty="0" smtClean="0"/>
              <a:t>We divided the problem into two different cases:</a:t>
            </a:r>
          </a:p>
          <a:p>
            <a:pPr marL="800100" lvl="1" indent="-400050">
              <a:spcAft>
                <a:spcPts val="1200"/>
              </a:spcAft>
              <a:buFont typeface="+mj-lt"/>
              <a:buAutoNum type="arabicParenR"/>
              <a:defRPr/>
            </a:pPr>
            <a:r>
              <a:rPr lang="en-CA" sz="1600" noProof="0" dirty="0" smtClean="0"/>
              <a:t/>
            </a:r>
            <a:br>
              <a:rPr lang="en-CA" sz="1600" noProof="0" dirty="0" smtClean="0"/>
            </a:br>
            <a:r>
              <a:rPr lang="en-CA" sz="1600" noProof="0" dirty="0" smtClean="0"/>
              <a:t> </a:t>
            </a:r>
          </a:p>
          <a:p>
            <a:pPr marL="800100" lvl="1" indent="-400050">
              <a:buFont typeface="+mj-lt"/>
              <a:buAutoNum type="arabicParenR"/>
              <a:defRPr/>
            </a:pPr>
            <a:r>
              <a:rPr lang="en-CA" sz="1600" noProof="0" dirty="0" smtClean="0"/>
              <a:t> </a:t>
            </a:r>
          </a:p>
          <a:p>
            <a:pPr marL="400050" indent="-400050">
              <a:defRPr/>
            </a:pPr>
            <a:endParaRPr lang="en-CA" sz="1600" noProof="0" dirty="0" smtClean="0"/>
          </a:p>
          <a:p>
            <a:pPr marL="0" indent="0">
              <a:defRPr/>
            </a:pPr>
            <a:endParaRPr lang="en-CA" sz="1600" noProof="0" dirty="0" smtClean="0"/>
          </a:p>
          <a:p>
            <a:pPr marL="0" indent="0">
              <a:defRPr/>
            </a:pPr>
            <a:r>
              <a:rPr lang="en-CA" sz="1600" noProof="0" dirty="0" smtClean="0"/>
              <a:t>It is evident that the pairs in </a:t>
            </a:r>
            <a:r>
              <a:rPr lang="en-CA" sz="1600" i="1" noProof="0" dirty="0" smtClean="0"/>
              <a:t>S</a:t>
            </a:r>
            <a:r>
              <a:rPr lang="en-CA" sz="1600" baseline="-25000" noProof="0" dirty="0" smtClean="0"/>
              <a:t>2</a:t>
            </a:r>
            <a:r>
              <a:rPr lang="en-CA" sz="1600" noProof="0" dirty="0" smtClean="0"/>
              <a:t> are simply a permuted version of the pairs from </a:t>
            </a:r>
            <a:r>
              <a:rPr lang="en-CA" sz="1600" i="1" noProof="0" dirty="0" smtClean="0"/>
              <a:t>S</a:t>
            </a:r>
            <a:r>
              <a:rPr lang="en-CA" sz="1600" baseline="-25000" noProof="0" dirty="0" smtClean="0"/>
              <a:t>1</a:t>
            </a:r>
            <a:r>
              <a:rPr lang="en-CA" sz="1600" noProof="0" dirty="0" smtClean="0"/>
              <a:t> (i.e., {</a:t>
            </a:r>
            <a:r>
              <a:rPr lang="en-CA" sz="1600" i="1" noProof="0" dirty="0" err="1" smtClean="0"/>
              <a:t>a</a:t>
            </a:r>
            <a:r>
              <a:rPr lang="en-CA" sz="1600" noProof="0" dirty="0" err="1" smtClean="0"/>
              <a:t>,</a:t>
            </a:r>
            <a:r>
              <a:rPr lang="en-CA" sz="1600" i="1" noProof="0" dirty="0" err="1" smtClean="0"/>
              <a:t>b</a:t>
            </a:r>
            <a:r>
              <a:rPr lang="en-CA" sz="1600" noProof="0" dirty="0" smtClean="0"/>
              <a:t>} </a:t>
            </a:r>
            <a:r>
              <a:rPr lang="en-CA" sz="1600" noProof="0" dirty="0" smtClean="0">
                <a:sym typeface="Wingdings" pitchFamily="2" charset="2"/>
              </a:rPr>
              <a:t> </a:t>
            </a:r>
            <a:r>
              <a:rPr lang="en-CA" sz="1600" noProof="0" dirty="0" smtClean="0"/>
              <a:t>{</a:t>
            </a:r>
            <a:r>
              <a:rPr lang="en-CA" sz="1600" i="1" noProof="0" dirty="0" err="1" smtClean="0"/>
              <a:t>b</a:t>
            </a:r>
            <a:r>
              <a:rPr lang="en-CA" sz="1600" noProof="0" dirty="0" err="1" smtClean="0"/>
              <a:t>,</a:t>
            </a:r>
            <a:r>
              <a:rPr lang="en-CA" sz="1600" i="1" noProof="0" dirty="0" err="1" smtClean="0"/>
              <a:t>a</a:t>
            </a:r>
            <a:r>
              <a:rPr lang="en-CA" sz="1600" noProof="0" dirty="0" smtClean="0"/>
              <a:t>}). Thus, we only need to count the pairs in </a:t>
            </a:r>
            <a:r>
              <a:rPr lang="en-CA" sz="1600" i="1" noProof="0" dirty="0" smtClean="0"/>
              <a:t>S</a:t>
            </a:r>
            <a:r>
              <a:rPr lang="en-CA" sz="1600" baseline="-25000" noProof="0" dirty="0" smtClean="0"/>
              <a:t>1</a:t>
            </a:r>
            <a:r>
              <a:rPr lang="en-CA" sz="1600" noProof="0" dirty="0" smtClean="0"/>
              <a:t>, giving us an answer of 45.</a:t>
            </a:r>
          </a:p>
          <a:p>
            <a:pPr marL="0" indent="0">
              <a:defRPr/>
            </a:pPr>
            <a:endParaRPr lang="en-CA" sz="1600" b="1" noProof="0" dirty="0" smtClean="0"/>
          </a:p>
        </p:txBody>
      </p:sp>
      <p:sp>
        <p:nvSpPr>
          <p:cNvPr id="52227" name="Title 2"/>
          <p:cNvSpPr>
            <a:spLocks noGrp="1"/>
          </p:cNvSpPr>
          <p:nvPr>
            <p:ph type="title"/>
          </p:nvPr>
        </p:nvSpPr>
        <p:spPr/>
        <p:txBody>
          <a:bodyPr/>
          <a:lstStyle/>
          <a:p>
            <a:r>
              <a:rPr lang="en-CA" altLang="en-US" noProof="0" dirty="0" smtClean="0"/>
              <a:t>COMBINATIONS, Example 3 </a:t>
            </a:r>
          </a:p>
        </p:txBody>
      </p:sp>
      <p:sp>
        <p:nvSpPr>
          <p:cNvPr id="5"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graphicFrame>
        <p:nvGraphicFramePr>
          <p:cNvPr id="52229" name="Object 12"/>
          <p:cNvGraphicFramePr>
            <a:graphicFrameLocks noChangeAspect="1"/>
          </p:cNvGraphicFramePr>
          <p:nvPr/>
        </p:nvGraphicFramePr>
        <p:xfrm>
          <a:off x="760413" y="3494088"/>
          <a:ext cx="5537200" cy="758825"/>
        </p:xfrm>
        <a:graphic>
          <a:graphicData uri="http://schemas.openxmlformats.org/presentationml/2006/ole">
            <mc:AlternateContent xmlns:mc="http://schemas.openxmlformats.org/markup-compatibility/2006">
              <mc:Choice xmlns:v="urn:schemas-microsoft-com:vml" Requires="v">
                <p:oleObj spid="_x0000_s52243" name="Document" r:id="rId3" imgW="3690091" imgH="508688" progId="Word.Document.12">
                  <p:embed/>
                </p:oleObj>
              </mc:Choice>
              <mc:Fallback>
                <p:oleObj name="Document" r:id="rId3" imgW="3690091" imgH="508688" progId="Word.Document.12">
                  <p:embed/>
                  <p:pic>
                    <p:nvPicPr>
                      <p:cNvPr id="0" name="Object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0413" y="3494088"/>
                        <a:ext cx="5537200" cy="758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2230" name="Object 13"/>
          <p:cNvGraphicFramePr>
            <a:graphicFrameLocks noChangeAspect="1"/>
          </p:cNvGraphicFramePr>
          <p:nvPr/>
        </p:nvGraphicFramePr>
        <p:xfrm>
          <a:off x="979488" y="4164013"/>
          <a:ext cx="5022850" cy="758825"/>
        </p:xfrm>
        <a:graphic>
          <a:graphicData uri="http://schemas.openxmlformats.org/presentationml/2006/ole">
            <mc:AlternateContent xmlns:mc="http://schemas.openxmlformats.org/markup-compatibility/2006">
              <mc:Choice xmlns:v="urn:schemas-microsoft-com:vml" Requires="v">
                <p:oleObj spid="_x0000_s52244" name="Document" r:id="rId5" imgW="3350048" imgH="508688" progId="Word.Document.12">
                  <p:embed/>
                </p:oleObj>
              </mc:Choice>
              <mc:Fallback>
                <p:oleObj name="Document" r:id="rId5" imgW="3350048" imgH="508688" progId="Word.Document.12">
                  <p:embed/>
                  <p:pic>
                    <p:nvPicPr>
                      <p:cNvPr id="0" name="Object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79488" y="4164013"/>
                        <a:ext cx="5022850" cy="758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0" y="927100"/>
            <a:ext cx="8524875" cy="2260600"/>
          </a:xfrm>
        </p:spPr>
        <p:txBody>
          <a:bodyPr/>
          <a:lstStyle/>
          <a:p>
            <a:pPr>
              <a:buFont typeface="Arial" panose="020B0604020202020204" pitchFamily="34" charset="0"/>
              <a:buChar char="•"/>
              <a:defRPr/>
            </a:pPr>
            <a:r>
              <a:rPr lang="en-CA" b="1" noProof="0" dirty="0" smtClean="0"/>
              <a:t>Permutations:</a:t>
            </a:r>
            <a:r>
              <a:rPr lang="en-CA" noProof="0" dirty="0" smtClean="0"/>
              <a:t> How many different arrangements of k elements of a set of n elements we can define ?</a:t>
            </a:r>
          </a:p>
          <a:p>
            <a:pPr marL="0" indent="0">
              <a:defRPr/>
            </a:pPr>
            <a:r>
              <a:rPr lang="en-CA" noProof="0" dirty="0" smtClean="0"/>
              <a:t>      (</a:t>
            </a:r>
            <a:r>
              <a:rPr lang="en-CA" noProof="0" dirty="0" err="1" smtClean="0"/>
              <a:t>Remeber</a:t>
            </a:r>
            <a:r>
              <a:rPr lang="en-CA" noProof="0" dirty="0" smtClean="0"/>
              <a:t> the ice hockey teams example: n(n-1)(n-2)(..)(n-k+1)</a:t>
            </a:r>
          </a:p>
          <a:p>
            <a:pPr marL="0" indent="0">
              <a:defRPr/>
            </a:pPr>
            <a:endParaRPr lang="en-CA" noProof="0" dirty="0" smtClean="0"/>
          </a:p>
          <a:p>
            <a:pPr marL="0" indent="0">
              <a:defRPr/>
            </a:pPr>
            <a:r>
              <a:rPr lang="en-CA" noProof="0" dirty="0" smtClean="0"/>
              <a:t>	That can be written as :</a:t>
            </a:r>
          </a:p>
          <a:p>
            <a:pPr marL="0" indent="0">
              <a:defRPr/>
            </a:pPr>
            <a:r>
              <a:rPr lang="en-CA" noProof="0" dirty="0" smtClean="0"/>
              <a:t>        Note: How many permutations we can have in a set of k elements? </a:t>
            </a:r>
            <a:endParaRPr lang="en-CA" noProof="0" dirty="0"/>
          </a:p>
        </p:txBody>
      </p:sp>
      <p:sp>
        <p:nvSpPr>
          <p:cNvPr id="53251" name="Titolo 2"/>
          <p:cNvSpPr>
            <a:spLocks noGrp="1"/>
          </p:cNvSpPr>
          <p:nvPr>
            <p:ph type="title"/>
          </p:nvPr>
        </p:nvSpPr>
        <p:spPr/>
        <p:txBody>
          <a:bodyPr/>
          <a:lstStyle/>
          <a:p>
            <a:r>
              <a:rPr lang="en-CA" altLang="en-US" noProof="0" dirty="0" smtClean="0"/>
              <a:t>Reminder:  PERMUTATIONS and COMBINATIONS</a:t>
            </a:r>
          </a:p>
        </p:txBody>
      </p:sp>
      <p:sp>
        <p:nvSpPr>
          <p:cNvPr id="7" name="Rettangolo 6"/>
          <p:cNvSpPr>
            <a:spLocks noRot="1" noChangeAspect="1" noMove="1" noResize="1" noEditPoints="1" noAdjustHandles="1" noChangeArrowheads="1" noChangeShapeType="1" noTextEdit="1"/>
          </p:cNvSpPr>
          <p:nvPr/>
        </p:nvSpPr>
        <p:spPr>
          <a:xfrm>
            <a:off x="3543256" y="1915934"/>
            <a:ext cx="1748299" cy="712054"/>
          </a:xfrm>
          <a:prstGeom prst="rect">
            <a:avLst/>
          </a:prstGeom>
          <a:blipFill rotWithShape="1">
            <a:blip r:embed="rId2"/>
            <a:stretch>
              <a:fillRect/>
            </a:stretch>
          </a:blipFill>
        </p:spPr>
        <p:txBody>
          <a:bodyPr/>
          <a:lstStyle/>
          <a:p>
            <a:pPr>
              <a:defRPr/>
            </a:pPr>
            <a:r>
              <a:rPr lang="en-US">
                <a:noFill/>
              </a:rPr>
              <a:t> </a:t>
            </a:r>
          </a:p>
        </p:txBody>
      </p:sp>
      <p:sp>
        <p:nvSpPr>
          <p:cNvPr id="9"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
        <p:nvSpPr>
          <p:cNvPr id="53254" name="Segnaposto contenuto 1"/>
          <p:cNvSpPr txBox="1">
            <a:spLocks/>
          </p:cNvSpPr>
          <p:nvPr/>
        </p:nvSpPr>
        <p:spPr bwMode="auto">
          <a:xfrm>
            <a:off x="0" y="3627438"/>
            <a:ext cx="7772400" cy="2262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chemeClr val="accent1"/>
              </a:buClr>
              <a:defRPr>
                <a:solidFill>
                  <a:schemeClr val="tx1"/>
                </a:solidFill>
                <a:latin typeface="Helvetica" pitchFamily="34" charset="0"/>
                <a:ea typeface="ＭＳ Ｐゴシック" pitchFamily="34" charset="-128"/>
              </a:defRPr>
            </a:lvl1pPr>
            <a:lvl2pPr marL="742950" indent="-285750">
              <a:spcBef>
                <a:spcPct val="20000"/>
              </a:spcBef>
              <a:buClr>
                <a:schemeClr val="accent1"/>
              </a:buClr>
              <a:buFont typeface="Wingdings" pitchFamily="2" charset="2"/>
              <a:buChar char="§"/>
              <a:defRPr>
                <a:solidFill>
                  <a:schemeClr val="tx1"/>
                </a:solidFill>
                <a:latin typeface="Helvetica" pitchFamily="34" charset="0"/>
                <a:ea typeface="ＭＳ Ｐゴシック" pitchFamily="34" charset="-128"/>
              </a:defRPr>
            </a:lvl2pPr>
            <a:lvl3pPr marL="1143000" indent="-228600">
              <a:spcBef>
                <a:spcPct val="20000"/>
              </a:spcBef>
              <a:buClr>
                <a:schemeClr val="accent2"/>
              </a:buClr>
              <a:buFont typeface="Wingdings" pitchFamily="2" charset="2"/>
              <a:buChar char="§"/>
              <a:defRPr>
                <a:solidFill>
                  <a:schemeClr val="tx1"/>
                </a:solidFill>
                <a:latin typeface="Helvetica" pitchFamily="34" charset="0"/>
                <a:ea typeface="ＭＳ Ｐゴシック" pitchFamily="34" charset="-128"/>
              </a:defRPr>
            </a:lvl3pPr>
            <a:lvl4pPr marL="1600200" indent="-228600">
              <a:spcBef>
                <a:spcPct val="20000"/>
              </a:spcBef>
              <a:buClr>
                <a:schemeClr val="accent1"/>
              </a:buClr>
              <a:buChar char="–"/>
              <a:defRPr>
                <a:solidFill>
                  <a:schemeClr val="tx1"/>
                </a:solidFill>
                <a:latin typeface="Helvetica" pitchFamily="34" charset="0"/>
                <a:ea typeface="ＭＳ Ｐゴシック" pitchFamily="34" charset="-128"/>
              </a:defRPr>
            </a:lvl4pPr>
            <a:lvl5pPr marL="2057400" indent="-228600">
              <a:spcBef>
                <a:spcPct val="20000"/>
              </a:spcBef>
              <a:buClr>
                <a:schemeClr val="accent2"/>
              </a:buClr>
              <a:buFont typeface="Times" pitchFamily="18" charset="0"/>
              <a:buChar char="–"/>
              <a:defRPr>
                <a:solidFill>
                  <a:schemeClr val="tx1"/>
                </a:solidFill>
                <a:latin typeface="Helvetica" pitchFamily="34" charset="0"/>
                <a:ea typeface="ＭＳ Ｐゴシック" pitchFamily="34" charset="-128"/>
              </a:defRPr>
            </a:lvl5pPr>
            <a:lvl6pPr marL="25146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6pPr>
            <a:lvl7pPr marL="29718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7pPr>
            <a:lvl8pPr marL="34290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8pPr>
            <a:lvl9pPr marL="38862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9pPr>
          </a:lstStyle>
          <a:p>
            <a:pPr>
              <a:buFontTx/>
              <a:buChar char="•"/>
            </a:pPr>
            <a:endParaRPr lang="it-IT" altLang="en-US" sz="1800" b="1"/>
          </a:p>
          <a:p>
            <a:pPr>
              <a:buFontTx/>
              <a:buChar char="•"/>
            </a:pPr>
            <a:r>
              <a:rPr lang="it-IT" altLang="en-US" sz="1800" b="1"/>
              <a:t>Combinations:</a:t>
            </a:r>
            <a:r>
              <a:rPr lang="it-IT" altLang="en-US" sz="1800"/>
              <a:t> How many different UNORDERED arrangements of k elements of an element of width n we can define ?</a:t>
            </a:r>
          </a:p>
          <a:p>
            <a:r>
              <a:rPr lang="it-IT" altLang="en-US" sz="1800"/>
              <a:t>      That will be, the number of possible Permutations of k of n elements, </a:t>
            </a:r>
          </a:p>
          <a:p>
            <a:r>
              <a:rPr lang="it-IT" altLang="en-US" sz="1800"/>
              <a:t>      divided by the possible permutation of 1 between those elements</a:t>
            </a:r>
          </a:p>
          <a:p>
            <a:endParaRPr lang="it-IT" altLang="en-US" sz="1800"/>
          </a:p>
          <a:p>
            <a:r>
              <a:rPr lang="it-IT" altLang="en-US" sz="1800"/>
              <a:t>	That can be written as N-Choose-K : </a:t>
            </a:r>
            <a:endParaRPr lang="en-US" altLang="en-US" sz="1800"/>
          </a:p>
        </p:txBody>
      </p:sp>
      <p:sp>
        <p:nvSpPr>
          <p:cNvPr id="11" name="Rettangolo 10"/>
          <p:cNvSpPr>
            <a:spLocks noRot="1" noChangeAspect="1" noMove="1" noResize="1" noEditPoints="1" noAdjustHandles="1" noChangeArrowheads="1" noChangeShapeType="1" noTextEdit="1"/>
          </p:cNvSpPr>
          <p:nvPr/>
        </p:nvSpPr>
        <p:spPr>
          <a:xfrm>
            <a:off x="5250737" y="5288327"/>
            <a:ext cx="3273460" cy="835998"/>
          </a:xfrm>
          <a:prstGeom prst="rect">
            <a:avLst/>
          </a:prstGeom>
          <a:blipFill rotWithShape="1">
            <a:blip r:embed="rId3"/>
            <a:stretch>
              <a:fillRect/>
            </a:stretch>
          </a:blipFill>
        </p:spPr>
        <p:txBody>
          <a:bodyPr/>
          <a:lstStyle/>
          <a:p>
            <a:pPr>
              <a:defRPr/>
            </a:pPr>
            <a:r>
              <a:rPr lang="en-US">
                <a:noFill/>
              </a:rPr>
              <a:t> </a:t>
            </a:r>
          </a:p>
        </p:txBody>
      </p:sp>
      <p:sp>
        <p:nvSpPr>
          <p:cNvPr id="12" name="Rettangolo 11"/>
          <p:cNvSpPr>
            <a:spLocks noRot="1" noChangeAspect="1" noMove="1" noResize="1" noEditPoints="1" noAdjustHandles="1" noChangeArrowheads="1" noChangeShapeType="1" noTextEdit="1"/>
          </p:cNvSpPr>
          <p:nvPr/>
        </p:nvSpPr>
        <p:spPr>
          <a:xfrm>
            <a:off x="2932281" y="2906921"/>
            <a:ext cx="2318455" cy="720197"/>
          </a:xfrm>
          <a:prstGeom prst="rect">
            <a:avLst/>
          </a:prstGeom>
          <a:blipFill rotWithShape="1">
            <a:blip r:embed="rId4"/>
            <a:stretch>
              <a:fillRect/>
            </a:stretch>
          </a:blipFill>
        </p:spPr>
        <p:txBody>
          <a:bodyPr/>
          <a:lstStyle/>
          <a:p>
            <a:pPr>
              <a:defRPr/>
            </a:pPr>
            <a:r>
              <a:rPr lang="en-US">
                <a:noFill/>
              </a:rPr>
              <a:t> </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Title 2"/>
          <p:cNvSpPr>
            <a:spLocks noGrp="1"/>
          </p:cNvSpPr>
          <p:nvPr>
            <p:ph type="title"/>
          </p:nvPr>
        </p:nvSpPr>
        <p:spPr/>
        <p:txBody>
          <a:bodyPr/>
          <a:lstStyle/>
          <a:p>
            <a:r>
              <a:rPr lang="en-CA" altLang="en-US" sz="2000" noProof="0" dirty="0" smtClean="0"/>
              <a:t>PERMUTATIONS &amp; COMBINATIONS WITH REPETITIONS</a:t>
            </a:r>
          </a:p>
        </p:txBody>
      </p:sp>
      <p:sp>
        <p:nvSpPr>
          <p:cNvPr id="5"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mc:AlternateContent xmlns:mc="http://schemas.openxmlformats.org/markup-compatibility/2006" xmlns:a14="http://schemas.microsoft.com/office/drawing/2010/main">
        <mc:Choice Requires="a14">
          <p:sp>
            <p:nvSpPr>
              <p:cNvPr id="6" name="Segnaposto contenuto 1"/>
              <p:cNvSpPr txBox="1">
                <a:spLocks/>
              </p:cNvSpPr>
              <p:nvPr/>
            </p:nvSpPr>
            <p:spPr bwMode="auto">
              <a:xfrm>
                <a:off x="88900" y="1099820"/>
                <a:ext cx="8699500" cy="2260600"/>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defRPr>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a:solidFill>
                      <a:schemeClr val="tx1"/>
                    </a:solidFill>
                    <a:latin typeface="+mn-lt"/>
                    <a:ea typeface="+mn-ea"/>
                  </a:defRPr>
                </a:lvl2pPr>
                <a:lvl3pPr marL="1143000" indent="-228600" algn="l" rtl="0" eaLnBrk="0" fontAlgn="base" hangingPunct="0">
                  <a:spcBef>
                    <a:spcPct val="20000"/>
                  </a:spcBef>
                  <a:spcAft>
                    <a:spcPct val="0"/>
                  </a:spcAft>
                  <a:buClr>
                    <a:schemeClr val="accent2"/>
                  </a:buClr>
                  <a:buFont typeface="Wingdings" pitchFamily="2" charset="2"/>
                  <a:buChar char="§"/>
                  <a:defRPr>
                    <a:solidFill>
                      <a:schemeClr val="tx1"/>
                    </a:solidFill>
                    <a:latin typeface="+mn-lt"/>
                    <a:ea typeface="+mn-ea"/>
                  </a:defRPr>
                </a:lvl3pPr>
                <a:lvl4pPr marL="1600200" indent="-228600" algn="l" rtl="0" eaLnBrk="0" fontAlgn="base" hangingPunct="0">
                  <a:spcBef>
                    <a:spcPct val="20000"/>
                  </a:spcBef>
                  <a:spcAft>
                    <a:spcPct val="0"/>
                  </a:spcAft>
                  <a:buClr>
                    <a:schemeClr val="accent1"/>
                  </a:buClr>
                  <a:buChar char="–"/>
                  <a:defRPr>
                    <a:solidFill>
                      <a:schemeClr val="tx1"/>
                    </a:solidFill>
                    <a:latin typeface="+mn-lt"/>
                    <a:ea typeface="+mn-ea"/>
                  </a:defRPr>
                </a:lvl4pPr>
                <a:lvl5pPr marL="2057400" indent="-228600" algn="l" rtl="0" eaLnBrk="0" fontAlgn="base" hangingPunct="0">
                  <a:spcBef>
                    <a:spcPct val="20000"/>
                  </a:spcBef>
                  <a:spcAft>
                    <a:spcPct val="0"/>
                  </a:spcAft>
                  <a:buClr>
                    <a:schemeClr val="accent2"/>
                  </a:buClr>
                  <a:buFont typeface="Times" pitchFamily="18" charset="0"/>
                  <a:buChar char="–"/>
                  <a:defRPr>
                    <a:solidFill>
                      <a:schemeClr val="tx1"/>
                    </a:solidFill>
                    <a:latin typeface="+mn-lt"/>
                    <a:ea typeface="+mn-ea"/>
                  </a:defRPr>
                </a:lvl5pPr>
                <a:lvl6pPr marL="2514600" indent="-228600" algn="l" rtl="0" fontAlgn="base">
                  <a:spcBef>
                    <a:spcPct val="20000"/>
                  </a:spcBef>
                  <a:spcAft>
                    <a:spcPct val="0"/>
                  </a:spcAft>
                  <a:buClr>
                    <a:schemeClr val="accent2"/>
                  </a:buClr>
                  <a:buFont typeface="Times" charset="0"/>
                  <a:buChar char="–"/>
                  <a:defRPr>
                    <a:solidFill>
                      <a:schemeClr val="tx1"/>
                    </a:solidFill>
                    <a:latin typeface="+mn-lt"/>
                    <a:ea typeface="+mn-ea"/>
                  </a:defRPr>
                </a:lvl6pPr>
                <a:lvl7pPr marL="2971800" indent="-228600" algn="l" rtl="0" fontAlgn="base">
                  <a:spcBef>
                    <a:spcPct val="20000"/>
                  </a:spcBef>
                  <a:spcAft>
                    <a:spcPct val="0"/>
                  </a:spcAft>
                  <a:buClr>
                    <a:schemeClr val="accent2"/>
                  </a:buClr>
                  <a:buFont typeface="Times" charset="0"/>
                  <a:buChar char="–"/>
                  <a:defRPr>
                    <a:solidFill>
                      <a:schemeClr val="tx1"/>
                    </a:solidFill>
                    <a:latin typeface="+mn-lt"/>
                    <a:ea typeface="+mn-ea"/>
                  </a:defRPr>
                </a:lvl7pPr>
                <a:lvl8pPr marL="3429000" indent="-228600" algn="l" rtl="0" fontAlgn="base">
                  <a:spcBef>
                    <a:spcPct val="20000"/>
                  </a:spcBef>
                  <a:spcAft>
                    <a:spcPct val="0"/>
                  </a:spcAft>
                  <a:buClr>
                    <a:schemeClr val="accent2"/>
                  </a:buClr>
                  <a:buFont typeface="Times" charset="0"/>
                  <a:buChar char="–"/>
                  <a:defRPr>
                    <a:solidFill>
                      <a:schemeClr val="tx1"/>
                    </a:solidFill>
                    <a:latin typeface="+mn-lt"/>
                    <a:ea typeface="+mn-ea"/>
                  </a:defRPr>
                </a:lvl8pPr>
                <a:lvl9pPr marL="3886200" indent="-228600" algn="l" rtl="0" fontAlgn="base">
                  <a:spcBef>
                    <a:spcPct val="20000"/>
                  </a:spcBef>
                  <a:spcAft>
                    <a:spcPct val="0"/>
                  </a:spcAft>
                  <a:buClr>
                    <a:schemeClr val="accent2"/>
                  </a:buClr>
                  <a:buFont typeface="Times" charset="0"/>
                  <a:buChar char="–"/>
                  <a:defRPr>
                    <a:solidFill>
                      <a:schemeClr val="tx1"/>
                    </a:solidFill>
                    <a:latin typeface="+mn-lt"/>
                    <a:ea typeface="+mn-ea"/>
                  </a:defRPr>
                </a:lvl9pPr>
              </a:lstStyle>
              <a:p>
                <a:pPr>
                  <a:buFont typeface="Arial" panose="020B0604020202020204" pitchFamily="34" charset="0"/>
                  <a:buChar char="•"/>
                  <a:defRPr/>
                </a:pPr>
                <a:r>
                  <a:rPr lang="en-CA" sz="1800" kern="0" dirty="0" smtClean="0"/>
                  <a:t>Suppose we have the string HAPPY; how many different permutations are there for these 5 letters? </a:t>
                </a:r>
              </a:p>
              <a:p>
                <a:pPr>
                  <a:buFont typeface="Arial" panose="020B0604020202020204" pitchFamily="34" charset="0"/>
                  <a:buChar char="•"/>
                  <a:defRPr/>
                </a:pPr>
                <a:r>
                  <a:rPr lang="en-CA" sz="1800" b="1" kern="0" dirty="0" smtClean="0"/>
                  <a:t>Note that switching the position of the Ps would not yield a new arrangement since Ps are not distinct </a:t>
                </a:r>
              </a:p>
              <a:p>
                <a:pPr>
                  <a:buFont typeface="Arial" panose="020B0604020202020204" pitchFamily="34" charset="0"/>
                  <a:buChar char="•"/>
                  <a:defRPr/>
                </a:pPr>
                <a:endParaRPr lang="en-CA" sz="1800" b="1" kern="0" dirty="0"/>
              </a:p>
              <a:p>
                <a:pPr>
                  <a:buFont typeface="Arial" panose="020B0604020202020204" pitchFamily="34" charset="0"/>
                  <a:buChar char="•"/>
                  <a:defRPr/>
                </a:pPr>
                <a:r>
                  <a:rPr lang="en-CA" sz="1800" kern="0" dirty="0" smtClean="0"/>
                  <a:t>Intuitively, we have </a:t>
                </a:r>
                <a14:m>
                  <m:oMath xmlns:m="http://schemas.openxmlformats.org/officeDocument/2006/math">
                    <m:d>
                      <m:dPr>
                        <m:ctrlPr>
                          <a:rPr lang="en-CA" sz="1800" i="1" kern="0" smtClean="0">
                            <a:latin typeface="Cambria Math" panose="02040503050406030204" pitchFamily="18" charset="0"/>
                          </a:rPr>
                        </m:ctrlPr>
                      </m:dPr>
                      <m:e>
                        <m:f>
                          <m:fPr>
                            <m:type m:val="noBar"/>
                            <m:ctrlPr>
                              <a:rPr lang="en-CA" sz="1800" i="1" kern="0" smtClean="0">
                                <a:latin typeface="Cambria Math" panose="02040503050406030204" pitchFamily="18" charset="0"/>
                              </a:rPr>
                            </m:ctrlPr>
                          </m:fPr>
                          <m:num>
                            <m:r>
                              <a:rPr lang="en-US" sz="1800" b="0" i="1" kern="0" smtClean="0">
                                <a:latin typeface="Cambria Math"/>
                              </a:rPr>
                              <m:t>5</m:t>
                            </m:r>
                          </m:num>
                          <m:den>
                            <m:r>
                              <a:rPr lang="en-US" sz="1800" b="0" i="1" kern="0" smtClean="0">
                                <a:latin typeface="Cambria Math"/>
                              </a:rPr>
                              <m:t>1</m:t>
                            </m:r>
                          </m:den>
                        </m:f>
                      </m:e>
                    </m:d>
                    <m:r>
                      <a:rPr lang="en-US" sz="1800" b="0" i="1" kern="0" smtClean="0">
                        <a:latin typeface="Cambria Math"/>
                      </a:rPr>
                      <m:t>=5!</m:t>
                    </m:r>
                  </m:oMath>
                </a14:m>
                <a:r>
                  <a:rPr lang="en-CA" sz="1800" kern="0" dirty="0" smtClean="0"/>
                  <a:t> Possible permutations if there are no repetitions, if we have repetitions that number shall be divided versus possible repetitions, that is  </a:t>
                </a:r>
                <a14:m>
                  <m:oMath xmlns:m="http://schemas.openxmlformats.org/officeDocument/2006/math">
                    <m:f>
                      <m:fPr>
                        <m:ctrlPr>
                          <a:rPr lang="en-US" sz="1800" b="0" i="1" kern="0" smtClean="0">
                            <a:latin typeface="Cambria Math" panose="02040503050406030204" pitchFamily="18" charset="0"/>
                          </a:rPr>
                        </m:ctrlPr>
                      </m:fPr>
                      <m:num>
                        <m:d>
                          <m:dPr>
                            <m:ctrlPr>
                              <a:rPr lang="en-CA" sz="1800" i="1" kern="0" smtClean="0">
                                <a:latin typeface="Cambria Math" panose="02040503050406030204" pitchFamily="18" charset="0"/>
                              </a:rPr>
                            </m:ctrlPr>
                          </m:dPr>
                          <m:e>
                            <m:f>
                              <m:fPr>
                                <m:type m:val="noBar"/>
                                <m:ctrlPr>
                                  <a:rPr lang="en-CA" sz="1800" i="1" kern="0" smtClean="0">
                                    <a:latin typeface="Cambria Math" panose="02040503050406030204" pitchFamily="18" charset="0"/>
                                  </a:rPr>
                                </m:ctrlPr>
                              </m:fPr>
                              <m:num>
                                <m:r>
                                  <a:rPr lang="en-US" sz="1800" b="0" i="1" kern="0" smtClean="0">
                                    <a:latin typeface="Cambria Math"/>
                                  </a:rPr>
                                  <m:t>5</m:t>
                                </m:r>
                              </m:num>
                              <m:den>
                                <m:r>
                                  <a:rPr lang="en-US" sz="1800" b="0" i="1" kern="0" smtClean="0">
                                    <a:latin typeface="Cambria Math"/>
                                  </a:rPr>
                                  <m:t>1</m:t>
                                </m:r>
                              </m:den>
                            </m:f>
                          </m:e>
                        </m:d>
                      </m:num>
                      <m:den>
                        <m:d>
                          <m:dPr>
                            <m:ctrlPr>
                              <a:rPr lang="en-US" sz="1800" b="0" i="1" kern="0" smtClean="0">
                                <a:latin typeface="Cambria Math" panose="02040503050406030204" pitchFamily="18" charset="0"/>
                              </a:rPr>
                            </m:ctrlPr>
                          </m:dPr>
                          <m:e>
                            <m:f>
                              <m:fPr>
                                <m:type m:val="noBar"/>
                                <m:ctrlPr>
                                  <a:rPr lang="en-US" sz="1800" b="0" i="1" kern="0" smtClean="0">
                                    <a:latin typeface="Cambria Math" panose="02040503050406030204" pitchFamily="18" charset="0"/>
                                  </a:rPr>
                                </m:ctrlPr>
                              </m:fPr>
                              <m:num>
                                <m:r>
                                  <a:rPr lang="en-US" sz="1800" b="0" i="1" kern="0" smtClean="0">
                                    <a:latin typeface="Cambria Math"/>
                                  </a:rPr>
                                  <m:t>2</m:t>
                                </m:r>
                              </m:num>
                              <m:den>
                                <m:r>
                                  <a:rPr lang="en-US" sz="1800" b="0" i="1" kern="0" smtClean="0">
                                    <a:latin typeface="Cambria Math"/>
                                  </a:rPr>
                                  <m:t>1</m:t>
                                </m:r>
                              </m:den>
                            </m:f>
                          </m:e>
                        </m:d>
                      </m:den>
                    </m:f>
                    <m:r>
                      <a:rPr lang="en-US" sz="1800" b="0" i="0" kern="0" smtClean="0">
                        <a:latin typeface="Cambria Math"/>
                      </a:rPr>
                      <m:t>=</m:t>
                    </m:r>
                    <m:f>
                      <m:fPr>
                        <m:ctrlPr>
                          <a:rPr lang="en-US" sz="1800" b="0" i="1" kern="0" smtClean="0">
                            <a:latin typeface="Cambria Math" panose="02040503050406030204" pitchFamily="18" charset="0"/>
                          </a:rPr>
                        </m:ctrlPr>
                      </m:fPr>
                      <m:num>
                        <m:r>
                          <a:rPr lang="en-US" sz="1800" b="0" i="0" kern="0" smtClean="0">
                            <a:latin typeface="Cambria Math"/>
                          </a:rPr>
                          <m:t>5!</m:t>
                        </m:r>
                      </m:num>
                      <m:den>
                        <m:r>
                          <a:rPr lang="en-US" sz="1800" b="0" i="0" kern="0" smtClean="0">
                            <a:latin typeface="Cambria Math"/>
                          </a:rPr>
                          <m:t>2!</m:t>
                        </m:r>
                      </m:den>
                    </m:f>
                  </m:oMath>
                </a14:m>
                <a:endParaRPr lang="en-US" sz="1800" b="0" kern="0" dirty="0" smtClean="0"/>
              </a:p>
              <a:p>
                <a:pPr>
                  <a:buFont typeface="Arial" panose="020B0604020202020204" pitchFamily="34" charset="0"/>
                  <a:buChar char="•"/>
                  <a:defRPr/>
                </a:pPr>
                <a:endParaRPr lang="en-CA" sz="1800" kern="0" dirty="0"/>
              </a:p>
              <a:p>
                <a:pPr marL="0" indent="0">
                  <a:defRPr/>
                </a:pPr>
                <a:r>
                  <a:rPr lang="en-CA" sz="1800" kern="0" dirty="0" smtClean="0"/>
                  <a:t>In general, in a permutation of </a:t>
                </a:r>
                <a:r>
                  <a:rPr lang="en-CA" sz="1800" i="1" kern="0" dirty="0" smtClean="0"/>
                  <a:t>r</a:t>
                </a:r>
                <a:r>
                  <a:rPr lang="en-CA" sz="1800" kern="0" dirty="0" smtClean="0"/>
                  <a:t> objects, if we have </a:t>
                </a:r>
                <a:r>
                  <a:rPr lang="en-CA" sz="1800" i="1" kern="0" dirty="0" err="1" smtClean="0"/>
                  <a:t>r</a:t>
                </a:r>
                <a:r>
                  <a:rPr lang="en-CA" sz="1800" i="1" kern="0" baseline="-25000" dirty="0" err="1" smtClean="0"/>
                  <a:t>i</a:t>
                </a:r>
                <a:r>
                  <a:rPr lang="en-CA" sz="1800" i="1" kern="0" dirty="0" smtClean="0"/>
                  <a:t> </a:t>
                </a:r>
                <a:r>
                  <a:rPr lang="en-CA" sz="1800" kern="0" dirty="0" smtClean="0"/>
                  <a:t>instances of type </a:t>
                </a:r>
                <a:r>
                  <a:rPr lang="en-CA" sz="1800" kern="0" dirty="0" err="1" smtClean="0"/>
                  <a:t>i</a:t>
                </a:r>
                <a:r>
                  <a:rPr lang="en-CA" sz="1800" kern="0" dirty="0" smtClean="0"/>
                  <a:t> , </a:t>
                </a:r>
              </a:p>
              <a:p>
                <a:pPr marL="0" indent="0">
                  <a:defRPr/>
                </a:pPr>
                <a:endParaRPr lang="en-CA" sz="1800" i="1" kern="0" dirty="0"/>
              </a:p>
              <a:p>
                <a:pPr marL="0" indent="0" algn="ctr">
                  <a:defRPr/>
                </a:pPr>
                <a:r>
                  <a:rPr lang="en-CA" sz="1800" i="1" kern="0" dirty="0" smtClean="0"/>
                  <a:t>Permutations with Repetitions = </a:t>
                </a:r>
                <a14:m>
                  <m:oMath xmlns:m="http://schemas.openxmlformats.org/officeDocument/2006/math">
                    <m:f>
                      <m:fPr>
                        <m:ctrlPr>
                          <a:rPr lang="en-US" sz="1800" b="0" i="1" kern="0" smtClean="0">
                            <a:latin typeface="Cambria Math" panose="02040503050406030204" pitchFamily="18" charset="0"/>
                          </a:rPr>
                        </m:ctrlPr>
                      </m:fPr>
                      <m:num>
                        <m:r>
                          <a:rPr lang="en-US" sz="1800" b="0" i="1" kern="0" smtClean="0">
                            <a:latin typeface="Cambria Math"/>
                          </a:rPr>
                          <m:t>𝑟</m:t>
                        </m:r>
                        <m:r>
                          <a:rPr lang="en-US" sz="1800" b="0" i="1" kern="0" smtClean="0">
                            <a:latin typeface="Cambria Math"/>
                          </a:rPr>
                          <m:t>!</m:t>
                        </m:r>
                      </m:num>
                      <m:den>
                        <m:sSub>
                          <m:sSubPr>
                            <m:ctrlPr>
                              <a:rPr lang="en-US" sz="1800" b="0" i="1" kern="0" smtClean="0">
                                <a:latin typeface="Cambria Math" panose="02040503050406030204" pitchFamily="18" charset="0"/>
                              </a:rPr>
                            </m:ctrlPr>
                          </m:sSubPr>
                          <m:e>
                            <m:r>
                              <a:rPr lang="en-US" sz="1800" b="0" i="1" kern="0" smtClean="0">
                                <a:latin typeface="Cambria Math"/>
                              </a:rPr>
                              <m:t>𝑟</m:t>
                            </m:r>
                          </m:e>
                          <m:sub>
                            <m:r>
                              <a:rPr lang="en-US" sz="1800" b="0" i="1" kern="0" smtClean="0">
                                <a:latin typeface="Cambria Math"/>
                              </a:rPr>
                              <m:t>1</m:t>
                            </m:r>
                          </m:sub>
                        </m:sSub>
                        <m:r>
                          <a:rPr lang="en-US" sz="1800" b="0" i="1" kern="0" smtClean="0">
                            <a:latin typeface="Cambria Math"/>
                          </a:rPr>
                          <m:t>!</m:t>
                        </m:r>
                        <m:sSub>
                          <m:sSubPr>
                            <m:ctrlPr>
                              <a:rPr lang="en-US" sz="1800" b="0" i="1" kern="0" smtClean="0">
                                <a:latin typeface="Cambria Math" panose="02040503050406030204" pitchFamily="18" charset="0"/>
                              </a:rPr>
                            </m:ctrlPr>
                          </m:sSubPr>
                          <m:e>
                            <m:r>
                              <a:rPr lang="en-US" sz="1800" b="0" i="1" kern="0" smtClean="0">
                                <a:latin typeface="Cambria Math"/>
                              </a:rPr>
                              <m:t>𝑟</m:t>
                            </m:r>
                          </m:e>
                          <m:sub>
                            <m:r>
                              <a:rPr lang="en-US" sz="1800" b="0" i="1" kern="0" smtClean="0">
                                <a:latin typeface="Cambria Math"/>
                              </a:rPr>
                              <m:t>2!</m:t>
                            </m:r>
                          </m:sub>
                        </m:sSub>
                        <m:r>
                          <a:rPr lang="en-US" sz="1800" b="0" i="1" kern="0" smtClean="0">
                            <a:latin typeface="Cambria Math"/>
                          </a:rPr>
                          <m:t>….</m:t>
                        </m:r>
                        <m:sSub>
                          <m:sSubPr>
                            <m:ctrlPr>
                              <a:rPr lang="en-US" sz="1800" b="0" i="1" kern="0" smtClean="0">
                                <a:latin typeface="Cambria Math" panose="02040503050406030204" pitchFamily="18" charset="0"/>
                              </a:rPr>
                            </m:ctrlPr>
                          </m:sSubPr>
                          <m:e>
                            <m:r>
                              <a:rPr lang="en-US" sz="1800" b="0" i="1" kern="0" smtClean="0">
                                <a:latin typeface="Cambria Math"/>
                              </a:rPr>
                              <m:t>𝑟</m:t>
                            </m:r>
                          </m:e>
                          <m:sub>
                            <m:r>
                              <a:rPr lang="en-US" sz="1800" b="0" i="1" kern="0" smtClean="0">
                                <a:latin typeface="Cambria Math"/>
                              </a:rPr>
                              <m:t>𝑛</m:t>
                            </m:r>
                            <m:r>
                              <a:rPr lang="en-US" sz="1800" b="0" i="1" kern="0" smtClean="0">
                                <a:latin typeface="Cambria Math"/>
                              </a:rPr>
                              <m:t>!</m:t>
                            </m:r>
                          </m:sub>
                        </m:sSub>
                      </m:den>
                    </m:f>
                  </m:oMath>
                </a14:m>
                <a:r>
                  <a:rPr lang="en-CA" sz="1800" i="1" kern="0" dirty="0" smtClean="0"/>
                  <a:t>      </a:t>
                </a:r>
              </a:p>
              <a:p>
                <a:pPr marL="0" indent="0" algn="ctr">
                  <a:defRPr/>
                </a:pPr>
                <a:endParaRPr lang="en-CA" sz="1800" i="1" kern="0" dirty="0" smtClean="0"/>
              </a:p>
              <a:p>
                <a:pPr marL="0" indent="0">
                  <a:defRPr/>
                </a:pPr>
                <a:r>
                  <a:rPr lang="en-CA" sz="1800" i="1" kern="0" dirty="0" smtClean="0"/>
                  <a:t>(In the </a:t>
                </a:r>
                <a:r>
                  <a:rPr lang="en-CA" sz="1800" i="1" kern="0" dirty="0" err="1" smtClean="0"/>
                  <a:t>exampleabove</a:t>
                </a:r>
                <a:r>
                  <a:rPr lang="en-CA" sz="1800" i="1" kern="0" dirty="0" smtClean="0"/>
                  <a:t>, type 1 is “P” so r</a:t>
                </a:r>
                <a:r>
                  <a:rPr lang="en-CA" sz="1800" i="1" kern="0" baseline="-25000" dirty="0" smtClean="0"/>
                  <a:t>1</a:t>
                </a:r>
                <a:r>
                  <a:rPr lang="en-CA" sz="1800" i="1" kern="0" dirty="0" smtClean="0"/>
                  <a:t>=2, r=5) </a:t>
                </a:r>
                <a:endParaRPr lang="en-CA" sz="1800" kern="0" dirty="0" smtClean="0"/>
              </a:p>
              <a:p>
                <a:pPr>
                  <a:buFont typeface="Arial" panose="020B0604020202020204" pitchFamily="34" charset="0"/>
                  <a:buChar char="•"/>
                  <a:defRPr/>
                </a:pPr>
                <a:endParaRPr lang="en-CA" sz="1800" kern="0" dirty="0" smtClean="0"/>
              </a:p>
            </p:txBody>
          </p:sp>
        </mc:Choice>
        <mc:Fallback xmlns="">
          <p:sp>
            <p:nvSpPr>
              <p:cNvPr id="6" name="Segnaposto contenuto 1"/>
              <p:cNvSpPr txBox="1">
                <a:spLocks noRot="1" noChangeAspect="1" noMove="1" noResize="1" noEditPoints="1" noAdjustHandles="1" noChangeArrowheads="1" noChangeShapeType="1" noTextEdit="1"/>
              </p:cNvSpPr>
              <p:nvPr/>
            </p:nvSpPr>
            <p:spPr bwMode="auto">
              <a:xfrm>
                <a:off x="88900" y="1099820"/>
                <a:ext cx="8699500" cy="2260600"/>
              </a:xfrm>
              <a:prstGeom prst="rect">
                <a:avLst/>
              </a:prstGeom>
              <a:blipFill rotWithShape="1">
                <a:blip r:embed="rId2"/>
                <a:stretch>
                  <a:fillRect l="-631" t="-1348" r="-1051" b="-122372"/>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olo 2"/>
          <p:cNvSpPr>
            <a:spLocks noGrp="1"/>
          </p:cNvSpPr>
          <p:nvPr>
            <p:ph type="title"/>
          </p:nvPr>
        </p:nvSpPr>
        <p:spPr/>
        <p:txBody>
          <a:bodyPr/>
          <a:lstStyle/>
          <a:p>
            <a:r>
              <a:rPr lang="en-CA" altLang="en-US" noProof="0" dirty="0" smtClean="0"/>
              <a:t>Example:</a:t>
            </a:r>
          </a:p>
        </p:txBody>
      </p:sp>
      <p:sp>
        <p:nvSpPr>
          <p:cNvPr id="5" name="Content Placeholder 1"/>
          <p:cNvSpPr txBox="1">
            <a:spLocks/>
          </p:cNvSpPr>
          <p:nvPr/>
        </p:nvSpPr>
        <p:spPr bwMode="auto">
          <a:xfrm>
            <a:off x="503238" y="728663"/>
            <a:ext cx="7772400" cy="1884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Clr>
                <a:schemeClr val="accent1"/>
              </a:buClr>
              <a:defRPr>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a:solidFill>
                  <a:schemeClr val="tx1"/>
                </a:solidFill>
                <a:latin typeface="+mn-lt"/>
                <a:ea typeface="+mn-ea"/>
              </a:defRPr>
            </a:lvl2pPr>
            <a:lvl3pPr marL="1143000" indent="-228600" algn="l" rtl="0" eaLnBrk="0" fontAlgn="base" hangingPunct="0">
              <a:spcBef>
                <a:spcPct val="20000"/>
              </a:spcBef>
              <a:spcAft>
                <a:spcPct val="0"/>
              </a:spcAft>
              <a:buClr>
                <a:schemeClr val="accent2"/>
              </a:buClr>
              <a:buFont typeface="Wingdings" pitchFamily="2" charset="2"/>
              <a:buChar char="§"/>
              <a:defRPr>
                <a:solidFill>
                  <a:schemeClr val="tx1"/>
                </a:solidFill>
                <a:latin typeface="+mn-lt"/>
                <a:ea typeface="+mn-ea"/>
              </a:defRPr>
            </a:lvl3pPr>
            <a:lvl4pPr marL="1600200" indent="-228600" algn="l" rtl="0" eaLnBrk="0" fontAlgn="base" hangingPunct="0">
              <a:spcBef>
                <a:spcPct val="20000"/>
              </a:spcBef>
              <a:spcAft>
                <a:spcPct val="0"/>
              </a:spcAft>
              <a:buClr>
                <a:schemeClr val="accent1"/>
              </a:buClr>
              <a:buChar char="–"/>
              <a:defRPr>
                <a:solidFill>
                  <a:schemeClr val="tx1"/>
                </a:solidFill>
                <a:latin typeface="+mn-lt"/>
                <a:ea typeface="+mn-ea"/>
              </a:defRPr>
            </a:lvl4pPr>
            <a:lvl5pPr marL="2057400" indent="-228600" algn="l" rtl="0" eaLnBrk="0" fontAlgn="base" hangingPunct="0">
              <a:spcBef>
                <a:spcPct val="20000"/>
              </a:spcBef>
              <a:spcAft>
                <a:spcPct val="0"/>
              </a:spcAft>
              <a:buClr>
                <a:schemeClr val="accent2"/>
              </a:buClr>
              <a:buFont typeface="Times" pitchFamily="18" charset="0"/>
              <a:buChar char="–"/>
              <a:defRPr>
                <a:solidFill>
                  <a:schemeClr val="tx1"/>
                </a:solidFill>
                <a:latin typeface="+mn-lt"/>
                <a:ea typeface="+mn-ea"/>
              </a:defRPr>
            </a:lvl5pPr>
            <a:lvl6pPr marL="2514600" indent="-228600" algn="l" rtl="0" fontAlgn="base">
              <a:spcBef>
                <a:spcPct val="20000"/>
              </a:spcBef>
              <a:spcAft>
                <a:spcPct val="0"/>
              </a:spcAft>
              <a:buClr>
                <a:schemeClr val="accent2"/>
              </a:buClr>
              <a:buFont typeface="Times" charset="0"/>
              <a:buChar char="–"/>
              <a:defRPr>
                <a:solidFill>
                  <a:schemeClr val="tx1"/>
                </a:solidFill>
                <a:latin typeface="+mn-lt"/>
                <a:ea typeface="+mn-ea"/>
              </a:defRPr>
            </a:lvl6pPr>
            <a:lvl7pPr marL="2971800" indent="-228600" algn="l" rtl="0" fontAlgn="base">
              <a:spcBef>
                <a:spcPct val="20000"/>
              </a:spcBef>
              <a:spcAft>
                <a:spcPct val="0"/>
              </a:spcAft>
              <a:buClr>
                <a:schemeClr val="accent2"/>
              </a:buClr>
              <a:buFont typeface="Times" charset="0"/>
              <a:buChar char="–"/>
              <a:defRPr>
                <a:solidFill>
                  <a:schemeClr val="tx1"/>
                </a:solidFill>
                <a:latin typeface="+mn-lt"/>
                <a:ea typeface="+mn-ea"/>
              </a:defRPr>
            </a:lvl7pPr>
            <a:lvl8pPr marL="3429000" indent="-228600" algn="l" rtl="0" fontAlgn="base">
              <a:spcBef>
                <a:spcPct val="20000"/>
              </a:spcBef>
              <a:spcAft>
                <a:spcPct val="0"/>
              </a:spcAft>
              <a:buClr>
                <a:schemeClr val="accent2"/>
              </a:buClr>
              <a:buFont typeface="Times" charset="0"/>
              <a:buChar char="–"/>
              <a:defRPr>
                <a:solidFill>
                  <a:schemeClr val="tx1"/>
                </a:solidFill>
                <a:latin typeface="+mn-lt"/>
                <a:ea typeface="+mn-ea"/>
              </a:defRPr>
            </a:lvl8pPr>
            <a:lvl9pPr marL="3886200" indent="-228600" algn="l" rtl="0" fontAlgn="base">
              <a:spcBef>
                <a:spcPct val="20000"/>
              </a:spcBef>
              <a:spcAft>
                <a:spcPct val="0"/>
              </a:spcAft>
              <a:buClr>
                <a:schemeClr val="accent2"/>
              </a:buClr>
              <a:buFont typeface="Times" charset="0"/>
              <a:buChar char="–"/>
              <a:defRPr>
                <a:solidFill>
                  <a:schemeClr val="tx1"/>
                </a:solidFill>
                <a:latin typeface="+mn-lt"/>
                <a:ea typeface="+mn-ea"/>
              </a:defRPr>
            </a:lvl9pPr>
          </a:lstStyle>
          <a:p>
            <a:pPr marL="0" indent="0">
              <a:buFontTx/>
              <a:buChar char="•"/>
              <a:defRPr/>
            </a:pPr>
            <a:endParaRPr lang="en-US" altLang="en-US" sz="1600" kern="0" dirty="0" smtClean="0"/>
          </a:p>
          <a:p>
            <a:pPr marL="0" indent="0">
              <a:buFontTx/>
              <a:buChar char="•"/>
              <a:defRPr/>
            </a:pPr>
            <a:r>
              <a:rPr lang="en-US" altLang="en-US" sz="1600" kern="0" dirty="0" smtClean="0"/>
              <a:t> Therefore, simply calculate the number of permutations as if each object was distinct and then divide by the number of permutations that can be made by permuting identical objects.</a:t>
            </a:r>
          </a:p>
          <a:p>
            <a:pPr marL="0" indent="0">
              <a:buFontTx/>
              <a:buChar char="•"/>
              <a:defRPr/>
            </a:pPr>
            <a:endParaRPr lang="en-US" altLang="en-US" sz="1600" kern="0" dirty="0" smtClean="0"/>
          </a:p>
          <a:p>
            <a:pPr marL="0" indent="0">
              <a:buFontTx/>
              <a:buChar char="•"/>
              <a:defRPr/>
            </a:pPr>
            <a:r>
              <a:rPr lang="en-US" altLang="en-US" sz="1600" kern="0" dirty="0" smtClean="0"/>
              <a:t> Example: the letters in the string “MISSISSIPPI” have</a:t>
            </a:r>
          </a:p>
          <a:p>
            <a:pPr marL="0" indent="0">
              <a:buFontTx/>
              <a:buChar char="•"/>
              <a:defRPr/>
            </a:pPr>
            <a:endParaRPr lang="en-US" altLang="en-US" sz="1600" kern="0" dirty="0"/>
          </a:p>
          <a:p>
            <a:pPr marL="0" indent="0">
              <a:defRPr/>
            </a:pPr>
            <a:r>
              <a:rPr lang="en-US" altLang="en-US" sz="1600" kern="0" dirty="0" smtClean="0"/>
              <a:t> </a:t>
            </a:r>
            <a:endParaRPr lang="en-US" altLang="en-US" sz="1600" kern="0" dirty="0"/>
          </a:p>
          <a:p>
            <a:pPr>
              <a:buFont typeface="+mj-lt"/>
              <a:buAutoNum type="alphaUcPeriod"/>
              <a:defRPr/>
            </a:pPr>
            <a:endParaRPr lang="en-US" altLang="en-US" sz="1600" kern="0" dirty="0" smtClean="0"/>
          </a:p>
        </p:txBody>
      </p:sp>
      <p:sp>
        <p:nvSpPr>
          <p:cNvPr id="7"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graphicFrame>
        <p:nvGraphicFramePr>
          <p:cNvPr id="55301" name="Oggetto 7"/>
          <p:cNvGraphicFramePr>
            <a:graphicFrameLocks noChangeAspect="1"/>
          </p:cNvGraphicFramePr>
          <p:nvPr/>
        </p:nvGraphicFramePr>
        <p:xfrm>
          <a:off x="1176338" y="3552825"/>
          <a:ext cx="4806950" cy="692150"/>
        </p:xfrm>
        <a:graphic>
          <a:graphicData uri="http://schemas.openxmlformats.org/presentationml/2006/ole">
            <mc:AlternateContent xmlns:mc="http://schemas.openxmlformats.org/markup-compatibility/2006">
              <mc:Choice xmlns:v="urn:schemas-microsoft-com:vml" Requires="v">
                <p:oleObj spid="_x0000_s55341" name="Documento" r:id="rId3" imgW="3220954" imgH="467304" progId="Word.Document.12">
                  <p:embed/>
                </p:oleObj>
              </mc:Choice>
              <mc:Fallback>
                <p:oleObj name="Documento" r:id="rId3" imgW="3220954" imgH="467304" progId="Word.Document.12">
                  <p:embed/>
                  <p:pic>
                    <p:nvPicPr>
                      <p:cNvPr id="0" name="Oggetto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76338" y="3552825"/>
                        <a:ext cx="480695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5302" name="Oggetto 8"/>
          <p:cNvGraphicFramePr>
            <a:graphicFrameLocks noChangeAspect="1"/>
          </p:cNvGraphicFramePr>
          <p:nvPr/>
        </p:nvGraphicFramePr>
        <p:xfrm>
          <a:off x="1201738" y="4232275"/>
          <a:ext cx="4806950" cy="692150"/>
        </p:xfrm>
        <a:graphic>
          <a:graphicData uri="http://schemas.openxmlformats.org/presentationml/2006/ole">
            <mc:AlternateContent xmlns:mc="http://schemas.openxmlformats.org/markup-compatibility/2006">
              <mc:Choice xmlns:v="urn:schemas-microsoft-com:vml" Requires="v">
                <p:oleObj spid="_x0000_s55342" name="Documento" r:id="rId5" imgW="3220954" imgH="467304" progId="Word.Document.12">
                  <p:embed/>
                </p:oleObj>
              </mc:Choice>
              <mc:Fallback>
                <p:oleObj name="Documento" r:id="rId5" imgW="3220954" imgH="467304" progId="Word.Document.12">
                  <p:embed/>
                  <p:pic>
                    <p:nvPicPr>
                      <p:cNvPr id="0" name="Oggetto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01738" y="4232275"/>
                        <a:ext cx="480695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5303" name="Oggetto 9"/>
          <p:cNvGraphicFramePr>
            <a:graphicFrameLocks noChangeAspect="1"/>
          </p:cNvGraphicFramePr>
          <p:nvPr/>
        </p:nvGraphicFramePr>
        <p:xfrm>
          <a:off x="1177925" y="4911725"/>
          <a:ext cx="4838700" cy="698500"/>
        </p:xfrm>
        <a:graphic>
          <a:graphicData uri="http://schemas.openxmlformats.org/presentationml/2006/ole">
            <mc:AlternateContent xmlns:mc="http://schemas.openxmlformats.org/markup-compatibility/2006">
              <mc:Choice xmlns:v="urn:schemas-microsoft-com:vml" Requires="v">
                <p:oleObj spid="_x0000_s55343" name="Documento" r:id="rId7" imgW="3220954" imgH="467304" progId="Word.Document.12">
                  <p:embed/>
                </p:oleObj>
              </mc:Choice>
              <mc:Fallback>
                <p:oleObj name="Documento" r:id="rId7" imgW="3220954" imgH="467304" progId="Word.Document.12">
                  <p:embed/>
                  <p:pic>
                    <p:nvPicPr>
                      <p:cNvPr id="0" name="Oggetto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77925" y="4911725"/>
                        <a:ext cx="4838700" cy="69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5304" name="Oggetto 10"/>
          <p:cNvGraphicFramePr>
            <a:graphicFrameLocks noChangeAspect="1"/>
          </p:cNvGraphicFramePr>
          <p:nvPr/>
        </p:nvGraphicFramePr>
        <p:xfrm>
          <a:off x="1185863" y="5611813"/>
          <a:ext cx="4838700" cy="698500"/>
        </p:xfrm>
        <a:graphic>
          <a:graphicData uri="http://schemas.openxmlformats.org/presentationml/2006/ole">
            <mc:AlternateContent xmlns:mc="http://schemas.openxmlformats.org/markup-compatibility/2006">
              <mc:Choice xmlns:v="urn:schemas-microsoft-com:vml" Requires="v">
                <p:oleObj spid="_x0000_s55344" name="Documento" r:id="rId9" imgW="3220954" imgH="467304" progId="Word.Document.12">
                  <p:embed/>
                </p:oleObj>
              </mc:Choice>
              <mc:Fallback>
                <p:oleObj name="Documento" r:id="rId9" imgW="3220954" imgH="467304" progId="Word.Document.12">
                  <p:embed/>
                  <p:pic>
                    <p:nvPicPr>
                      <p:cNvPr id="0" name="Oggetto 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185863" y="5611813"/>
                        <a:ext cx="4838700" cy="69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5305" name="Oggetto 11"/>
          <p:cNvGraphicFramePr>
            <a:graphicFrameLocks noChangeAspect="1"/>
          </p:cNvGraphicFramePr>
          <p:nvPr/>
        </p:nvGraphicFramePr>
        <p:xfrm>
          <a:off x="1155700" y="2755900"/>
          <a:ext cx="4838700" cy="698500"/>
        </p:xfrm>
        <a:graphic>
          <a:graphicData uri="http://schemas.openxmlformats.org/presentationml/2006/ole">
            <mc:AlternateContent xmlns:mc="http://schemas.openxmlformats.org/markup-compatibility/2006">
              <mc:Choice xmlns:v="urn:schemas-microsoft-com:vml" Requires="v">
                <p:oleObj spid="_x0000_s55345" name="Documento" r:id="rId11" imgW="3220954" imgH="467304" progId="Word.Document.12">
                  <p:embed/>
                </p:oleObj>
              </mc:Choice>
              <mc:Fallback>
                <p:oleObj name="Documento" r:id="rId11" imgW="3220954" imgH="467304" progId="Word.Document.12">
                  <p:embed/>
                  <p:pic>
                    <p:nvPicPr>
                      <p:cNvPr id="0" name="Oggetto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155700" y="2755900"/>
                        <a:ext cx="4838700" cy="69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5" name="Content Placeholder 1"/>
          <p:cNvSpPr txBox="1">
            <a:spLocks/>
          </p:cNvSpPr>
          <p:nvPr/>
        </p:nvSpPr>
        <p:spPr bwMode="auto">
          <a:xfrm>
            <a:off x="1608138" y="2795588"/>
            <a:ext cx="482600"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Clr>
                <a:schemeClr val="accent1"/>
              </a:buClr>
              <a:defRPr>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a:solidFill>
                  <a:schemeClr val="tx1"/>
                </a:solidFill>
                <a:latin typeface="+mn-lt"/>
                <a:ea typeface="+mn-ea"/>
              </a:defRPr>
            </a:lvl2pPr>
            <a:lvl3pPr marL="1143000" indent="-228600" algn="l" rtl="0" eaLnBrk="0" fontAlgn="base" hangingPunct="0">
              <a:spcBef>
                <a:spcPct val="20000"/>
              </a:spcBef>
              <a:spcAft>
                <a:spcPct val="0"/>
              </a:spcAft>
              <a:buClr>
                <a:schemeClr val="accent2"/>
              </a:buClr>
              <a:buFont typeface="Wingdings" pitchFamily="2" charset="2"/>
              <a:buChar char="§"/>
              <a:defRPr>
                <a:solidFill>
                  <a:schemeClr val="tx1"/>
                </a:solidFill>
                <a:latin typeface="+mn-lt"/>
                <a:ea typeface="+mn-ea"/>
              </a:defRPr>
            </a:lvl3pPr>
            <a:lvl4pPr marL="1600200" indent="-228600" algn="l" rtl="0" eaLnBrk="0" fontAlgn="base" hangingPunct="0">
              <a:spcBef>
                <a:spcPct val="20000"/>
              </a:spcBef>
              <a:spcAft>
                <a:spcPct val="0"/>
              </a:spcAft>
              <a:buClr>
                <a:schemeClr val="accent1"/>
              </a:buClr>
              <a:buChar char="–"/>
              <a:defRPr>
                <a:solidFill>
                  <a:schemeClr val="tx1"/>
                </a:solidFill>
                <a:latin typeface="+mn-lt"/>
                <a:ea typeface="+mn-ea"/>
              </a:defRPr>
            </a:lvl4pPr>
            <a:lvl5pPr marL="2057400" indent="-228600" algn="l" rtl="0" eaLnBrk="0" fontAlgn="base" hangingPunct="0">
              <a:spcBef>
                <a:spcPct val="20000"/>
              </a:spcBef>
              <a:spcAft>
                <a:spcPct val="0"/>
              </a:spcAft>
              <a:buClr>
                <a:schemeClr val="accent2"/>
              </a:buClr>
              <a:buFont typeface="Times" pitchFamily="18" charset="0"/>
              <a:buChar char="–"/>
              <a:defRPr>
                <a:solidFill>
                  <a:schemeClr val="tx1"/>
                </a:solidFill>
                <a:latin typeface="+mn-lt"/>
                <a:ea typeface="+mn-ea"/>
              </a:defRPr>
            </a:lvl5pPr>
            <a:lvl6pPr marL="2514600" indent="-228600" algn="l" rtl="0" fontAlgn="base">
              <a:spcBef>
                <a:spcPct val="20000"/>
              </a:spcBef>
              <a:spcAft>
                <a:spcPct val="0"/>
              </a:spcAft>
              <a:buClr>
                <a:schemeClr val="accent2"/>
              </a:buClr>
              <a:buFont typeface="Times" charset="0"/>
              <a:buChar char="–"/>
              <a:defRPr>
                <a:solidFill>
                  <a:schemeClr val="tx1"/>
                </a:solidFill>
                <a:latin typeface="+mn-lt"/>
                <a:ea typeface="+mn-ea"/>
              </a:defRPr>
            </a:lvl6pPr>
            <a:lvl7pPr marL="2971800" indent="-228600" algn="l" rtl="0" fontAlgn="base">
              <a:spcBef>
                <a:spcPct val="20000"/>
              </a:spcBef>
              <a:spcAft>
                <a:spcPct val="0"/>
              </a:spcAft>
              <a:buClr>
                <a:schemeClr val="accent2"/>
              </a:buClr>
              <a:buFont typeface="Times" charset="0"/>
              <a:buChar char="–"/>
              <a:defRPr>
                <a:solidFill>
                  <a:schemeClr val="tx1"/>
                </a:solidFill>
                <a:latin typeface="+mn-lt"/>
                <a:ea typeface="+mn-ea"/>
              </a:defRPr>
            </a:lvl7pPr>
            <a:lvl8pPr marL="3429000" indent="-228600" algn="l" rtl="0" fontAlgn="base">
              <a:spcBef>
                <a:spcPct val="20000"/>
              </a:spcBef>
              <a:spcAft>
                <a:spcPct val="0"/>
              </a:spcAft>
              <a:buClr>
                <a:schemeClr val="accent2"/>
              </a:buClr>
              <a:buFont typeface="Times" charset="0"/>
              <a:buChar char="–"/>
              <a:defRPr>
                <a:solidFill>
                  <a:schemeClr val="tx1"/>
                </a:solidFill>
                <a:latin typeface="+mn-lt"/>
                <a:ea typeface="+mn-ea"/>
              </a:defRPr>
            </a:lvl8pPr>
            <a:lvl9pPr marL="3886200" indent="-228600" algn="l" rtl="0" fontAlgn="base">
              <a:spcBef>
                <a:spcPct val="20000"/>
              </a:spcBef>
              <a:spcAft>
                <a:spcPct val="0"/>
              </a:spcAft>
              <a:buClr>
                <a:schemeClr val="accent2"/>
              </a:buClr>
              <a:buFont typeface="Times" charset="0"/>
              <a:buChar char="–"/>
              <a:defRPr>
                <a:solidFill>
                  <a:schemeClr val="tx1"/>
                </a:solidFill>
                <a:latin typeface="+mn-lt"/>
                <a:ea typeface="+mn-ea"/>
              </a:defRPr>
            </a:lvl9pPr>
          </a:lstStyle>
          <a:p>
            <a:pPr marL="0" indent="0">
              <a:defRPr/>
            </a:pPr>
            <a:r>
              <a:rPr lang="en-US" altLang="en-US" sz="1800" kern="0" dirty="0" smtClean="0">
                <a:solidFill>
                  <a:srgbClr val="C00000"/>
                </a:solidFill>
              </a:rPr>
              <a:t>A</a:t>
            </a:r>
          </a:p>
          <a:p>
            <a:pPr marL="0" indent="0">
              <a:buFontTx/>
              <a:buChar char="•"/>
              <a:defRPr/>
            </a:pPr>
            <a:endParaRPr lang="en-US" altLang="en-US" sz="1600" kern="0" dirty="0"/>
          </a:p>
          <a:p>
            <a:pPr marL="0" indent="0">
              <a:defRPr/>
            </a:pPr>
            <a:r>
              <a:rPr lang="en-US" altLang="en-US" sz="1600" kern="0" dirty="0" smtClean="0"/>
              <a:t> </a:t>
            </a:r>
            <a:endParaRPr lang="en-US" altLang="en-US" sz="1600" kern="0" dirty="0"/>
          </a:p>
          <a:p>
            <a:pPr>
              <a:buFont typeface="+mj-lt"/>
              <a:buAutoNum type="alphaUcPeriod"/>
              <a:defRPr/>
            </a:pPr>
            <a:endParaRPr lang="en-US" altLang="en-US" sz="1600" kern="0" dirty="0" smtClean="0"/>
          </a:p>
        </p:txBody>
      </p:sp>
      <p:sp>
        <p:nvSpPr>
          <p:cNvPr id="16" name="Content Placeholder 1"/>
          <p:cNvSpPr txBox="1">
            <a:spLocks/>
          </p:cNvSpPr>
          <p:nvPr/>
        </p:nvSpPr>
        <p:spPr bwMode="auto">
          <a:xfrm>
            <a:off x="1595438" y="3400425"/>
            <a:ext cx="481012"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Clr>
                <a:schemeClr val="accent1"/>
              </a:buClr>
              <a:defRPr>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a:solidFill>
                  <a:schemeClr val="tx1"/>
                </a:solidFill>
                <a:latin typeface="+mn-lt"/>
                <a:ea typeface="+mn-ea"/>
              </a:defRPr>
            </a:lvl2pPr>
            <a:lvl3pPr marL="1143000" indent="-228600" algn="l" rtl="0" eaLnBrk="0" fontAlgn="base" hangingPunct="0">
              <a:spcBef>
                <a:spcPct val="20000"/>
              </a:spcBef>
              <a:spcAft>
                <a:spcPct val="0"/>
              </a:spcAft>
              <a:buClr>
                <a:schemeClr val="accent2"/>
              </a:buClr>
              <a:buFont typeface="Wingdings" pitchFamily="2" charset="2"/>
              <a:buChar char="§"/>
              <a:defRPr>
                <a:solidFill>
                  <a:schemeClr val="tx1"/>
                </a:solidFill>
                <a:latin typeface="+mn-lt"/>
                <a:ea typeface="+mn-ea"/>
              </a:defRPr>
            </a:lvl3pPr>
            <a:lvl4pPr marL="1600200" indent="-228600" algn="l" rtl="0" eaLnBrk="0" fontAlgn="base" hangingPunct="0">
              <a:spcBef>
                <a:spcPct val="20000"/>
              </a:spcBef>
              <a:spcAft>
                <a:spcPct val="0"/>
              </a:spcAft>
              <a:buClr>
                <a:schemeClr val="accent1"/>
              </a:buClr>
              <a:buChar char="–"/>
              <a:defRPr>
                <a:solidFill>
                  <a:schemeClr val="tx1"/>
                </a:solidFill>
                <a:latin typeface="+mn-lt"/>
                <a:ea typeface="+mn-ea"/>
              </a:defRPr>
            </a:lvl4pPr>
            <a:lvl5pPr marL="2057400" indent="-228600" algn="l" rtl="0" eaLnBrk="0" fontAlgn="base" hangingPunct="0">
              <a:spcBef>
                <a:spcPct val="20000"/>
              </a:spcBef>
              <a:spcAft>
                <a:spcPct val="0"/>
              </a:spcAft>
              <a:buClr>
                <a:schemeClr val="accent2"/>
              </a:buClr>
              <a:buFont typeface="Times" pitchFamily="18" charset="0"/>
              <a:buChar char="–"/>
              <a:defRPr>
                <a:solidFill>
                  <a:schemeClr val="tx1"/>
                </a:solidFill>
                <a:latin typeface="+mn-lt"/>
                <a:ea typeface="+mn-ea"/>
              </a:defRPr>
            </a:lvl5pPr>
            <a:lvl6pPr marL="2514600" indent="-228600" algn="l" rtl="0" fontAlgn="base">
              <a:spcBef>
                <a:spcPct val="20000"/>
              </a:spcBef>
              <a:spcAft>
                <a:spcPct val="0"/>
              </a:spcAft>
              <a:buClr>
                <a:schemeClr val="accent2"/>
              </a:buClr>
              <a:buFont typeface="Times" charset="0"/>
              <a:buChar char="–"/>
              <a:defRPr>
                <a:solidFill>
                  <a:schemeClr val="tx1"/>
                </a:solidFill>
                <a:latin typeface="+mn-lt"/>
                <a:ea typeface="+mn-ea"/>
              </a:defRPr>
            </a:lvl6pPr>
            <a:lvl7pPr marL="2971800" indent="-228600" algn="l" rtl="0" fontAlgn="base">
              <a:spcBef>
                <a:spcPct val="20000"/>
              </a:spcBef>
              <a:spcAft>
                <a:spcPct val="0"/>
              </a:spcAft>
              <a:buClr>
                <a:schemeClr val="accent2"/>
              </a:buClr>
              <a:buFont typeface="Times" charset="0"/>
              <a:buChar char="–"/>
              <a:defRPr>
                <a:solidFill>
                  <a:schemeClr val="tx1"/>
                </a:solidFill>
                <a:latin typeface="+mn-lt"/>
                <a:ea typeface="+mn-ea"/>
              </a:defRPr>
            </a:lvl7pPr>
            <a:lvl8pPr marL="3429000" indent="-228600" algn="l" rtl="0" fontAlgn="base">
              <a:spcBef>
                <a:spcPct val="20000"/>
              </a:spcBef>
              <a:spcAft>
                <a:spcPct val="0"/>
              </a:spcAft>
              <a:buClr>
                <a:schemeClr val="accent2"/>
              </a:buClr>
              <a:buFont typeface="Times" charset="0"/>
              <a:buChar char="–"/>
              <a:defRPr>
                <a:solidFill>
                  <a:schemeClr val="tx1"/>
                </a:solidFill>
                <a:latin typeface="+mn-lt"/>
                <a:ea typeface="+mn-ea"/>
              </a:defRPr>
            </a:lvl8pPr>
            <a:lvl9pPr marL="3886200" indent="-228600" algn="l" rtl="0" fontAlgn="base">
              <a:spcBef>
                <a:spcPct val="20000"/>
              </a:spcBef>
              <a:spcAft>
                <a:spcPct val="0"/>
              </a:spcAft>
              <a:buClr>
                <a:schemeClr val="accent2"/>
              </a:buClr>
              <a:buFont typeface="Times" charset="0"/>
              <a:buChar char="–"/>
              <a:defRPr>
                <a:solidFill>
                  <a:schemeClr val="tx1"/>
                </a:solidFill>
                <a:latin typeface="+mn-lt"/>
                <a:ea typeface="+mn-ea"/>
              </a:defRPr>
            </a:lvl9pPr>
          </a:lstStyle>
          <a:p>
            <a:pPr marL="0" indent="0">
              <a:defRPr/>
            </a:pPr>
            <a:r>
              <a:rPr lang="en-US" altLang="en-US" sz="1800" kern="0" dirty="0">
                <a:solidFill>
                  <a:srgbClr val="C00000"/>
                </a:solidFill>
              </a:rPr>
              <a:t>B</a:t>
            </a:r>
            <a:endParaRPr lang="en-US" altLang="en-US" sz="1800" kern="0" dirty="0" smtClean="0">
              <a:solidFill>
                <a:srgbClr val="C00000"/>
              </a:solidFill>
            </a:endParaRPr>
          </a:p>
          <a:p>
            <a:pPr marL="0" indent="0">
              <a:buFontTx/>
              <a:buChar char="•"/>
              <a:defRPr/>
            </a:pPr>
            <a:endParaRPr lang="en-US" altLang="en-US" sz="1600" kern="0" dirty="0"/>
          </a:p>
          <a:p>
            <a:pPr marL="0" indent="0">
              <a:defRPr/>
            </a:pPr>
            <a:r>
              <a:rPr lang="en-US" altLang="en-US" sz="1600" kern="0" dirty="0" smtClean="0"/>
              <a:t> </a:t>
            </a:r>
            <a:endParaRPr lang="en-US" altLang="en-US" sz="1600" kern="0" dirty="0"/>
          </a:p>
          <a:p>
            <a:pPr>
              <a:buFont typeface="+mj-lt"/>
              <a:buAutoNum type="alphaUcPeriod"/>
              <a:defRPr/>
            </a:pPr>
            <a:endParaRPr lang="en-US" altLang="en-US" sz="1600" kern="0" dirty="0" smtClean="0"/>
          </a:p>
        </p:txBody>
      </p:sp>
      <p:sp>
        <p:nvSpPr>
          <p:cNvPr id="17" name="Content Placeholder 1"/>
          <p:cNvSpPr txBox="1">
            <a:spLocks/>
          </p:cNvSpPr>
          <p:nvPr/>
        </p:nvSpPr>
        <p:spPr bwMode="auto">
          <a:xfrm>
            <a:off x="1608138" y="4140200"/>
            <a:ext cx="482600"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Clr>
                <a:schemeClr val="accent1"/>
              </a:buClr>
              <a:defRPr>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a:solidFill>
                  <a:schemeClr val="tx1"/>
                </a:solidFill>
                <a:latin typeface="+mn-lt"/>
                <a:ea typeface="+mn-ea"/>
              </a:defRPr>
            </a:lvl2pPr>
            <a:lvl3pPr marL="1143000" indent="-228600" algn="l" rtl="0" eaLnBrk="0" fontAlgn="base" hangingPunct="0">
              <a:spcBef>
                <a:spcPct val="20000"/>
              </a:spcBef>
              <a:spcAft>
                <a:spcPct val="0"/>
              </a:spcAft>
              <a:buClr>
                <a:schemeClr val="accent2"/>
              </a:buClr>
              <a:buFont typeface="Wingdings" pitchFamily="2" charset="2"/>
              <a:buChar char="§"/>
              <a:defRPr>
                <a:solidFill>
                  <a:schemeClr val="tx1"/>
                </a:solidFill>
                <a:latin typeface="+mn-lt"/>
                <a:ea typeface="+mn-ea"/>
              </a:defRPr>
            </a:lvl3pPr>
            <a:lvl4pPr marL="1600200" indent="-228600" algn="l" rtl="0" eaLnBrk="0" fontAlgn="base" hangingPunct="0">
              <a:spcBef>
                <a:spcPct val="20000"/>
              </a:spcBef>
              <a:spcAft>
                <a:spcPct val="0"/>
              </a:spcAft>
              <a:buClr>
                <a:schemeClr val="accent1"/>
              </a:buClr>
              <a:buChar char="–"/>
              <a:defRPr>
                <a:solidFill>
                  <a:schemeClr val="tx1"/>
                </a:solidFill>
                <a:latin typeface="+mn-lt"/>
                <a:ea typeface="+mn-ea"/>
              </a:defRPr>
            </a:lvl4pPr>
            <a:lvl5pPr marL="2057400" indent="-228600" algn="l" rtl="0" eaLnBrk="0" fontAlgn="base" hangingPunct="0">
              <a:spcBef>
                <a:spcPct val="20000"/>
              </a:spcBef>
              <a:spcAft>
                <a:spcPct val="0"/>
              </a:spcAft>
              <a:buClr>
                <a:schemeClr val="accent2"/>
              </a:buClr>
              <a:buFont typeface="Times" pitchFamily="18" charset="0"/>
              <a:buChar char="–"/>
              <a:defRPr>
                <a:solidFill>
                  <a:schemeClr val="tx1"/>
                </a:solidFill>
                <a:latin typeface="+mn-lt"/>
                <a:ea typeface="+mn-ea"/>
              </a:defRPr>
            </a:lvl5pPr>
            <a:lvl6pPr marL="2514600" indent="-228600" algn="l" rtl="0" fontAlgn="base">
              <a:spcBef>
                <a:spcPct val="20000"/>
              </a:spcBef>
              <a:spcAft>
                <a:spcPct val="0"/>
              </a:spcAft>
              <a:buClr>
                <a:schemeClr val="accent2"/>
              </a:buClr>
              <a:buFont typeface="Times" charset="0"/>
              <a:buChar char="–"/>
              <a:defRPr>
                <a:solidFill>
                  <a:schemeClr val="tx1"/>
                </a:solidFill>
                <a:latin typeface="+mn-lt"/>
                <a:ea typeface="+mn-ea"/>
              </a:defRPr>
            </a:lvl6pPr>
            <a:lvl7pPr marL="2971800" indent="-228600" algn="l" rtl="0" fontAlgn="base">
              <a:spcBef>
                <a:spcPct val="20000"/>
              </a:spcBef>
              <a:spcAft>
                <a:spcPct val="0"/>
              </a:spcAft>
              <a:buClr>
                <a:schemeClr val="accent2"/>
              </a:buClr>
              <a:buFont typeface="Times" charset="0"/>
              <a:buChar char="–"/>
              <a:defRPr>
                <a:solidFill>
                  <a:schemeClr val="tx1"/>
                </a:solidFill>
                <a:latin typeface="+mn-lt"/>
                <a:ea typeface="+mn-ea"/>
              </a:defRPr>
            </a:lvl7pPr>
            <a:lvl8pPr marL="3429000" indent="-228600" algn="l" rtl="0" fontAlgn="base">
              <a:spcBef>
                <a:spcPct val="20000"/>
              </a:spcBef>
              <a:spcAft>
                <a:spcPct val="0"/>
              </a:spcAft>
              <a:buClr>
                <a:schemeClr val="accent2"/>
              </a:buClr>
              <a:buFont typeface="Times" charset="0"/>
              <a:buChar char="–"/>
              <a:defRPr>
                <a:solidFill>
                  <a:schemeClr val="tx1"/>
                </a:solidFill>
                <a:latin typeface="+mn-lt"/>
                <a:ea typeface="+mn-ea"/>
              </a:defRPr>
            </a:lvl8pPr>
            <a:lvl9pPr marL="3886200" indent="-228600" algn="l" rtl="0" fontAlgn="base">
              <a:spcBef>
                <a:spcPct val="20000"/>
              </a:spcBef>
              <a:spcAft>
                <a:spcPct val="0"/>
              </a:spcAft>
              <a:buClr>
                <a:schemeClr val="accent2"/>
              </a:buClr>
              <a:buFont typeface="Times" charset="0"/>
              <a:buChar char="–"/>
              <a:defRPr>
                <a:solidFill>
                  <a:schemeClr val="tx1"/>
                </a:solidFill>
                <a:latin typeface="+mn-lt"/>
                <a:ea typeface="+mn-ea"/>
              </a:defRPr>
            </a:lvl9pPr>
          </a:lstStyle>
          <a:p>
            <a:pPr marL="0" indent="0">
              <a:defRPr/>
            </a:pPr>
            <a:r>
              <a:rPr lang="en-US" altLang="en-US" sz="1800" kern="0" dirty="0" smtClean="0">
                <a:solidFill>
                  <a:srgbClr val="C00000"/>
                </a:solidFill>
              </a:rPr>
              <a:t>C</a:t>
            </a:r>
          </a:p>
          <a:p>
            <a:pPr marL="0" indent="0">
              <a:buFontTx/>
              <a:buChar char="•"/>
              <a:defRPr/>
            </a:pPr>
            <a:endParaRPr lang="en-US" altLang="en-US" sz="1600" kern="0" dirty="0"/>
          </a:p>
          <a:p>
            <a:pPr marL="0" indent="0">
              <a:defRPr/>
            </a:pPr>
            <a:r>
              <a:rPr lang="en-US" altLang="en-US" sz="1600" kern="0" dirty="0" smtClean="0"/>
              <a:t> </a:t>
            </a:r>
            <a:endParaRPr lang="en-US" altLang="en-US" sz="1600" kern="0" dirty="0"/>
          </a:p>
          <a:p>
            <a:pPr>
              <a:buFont typeface="+mj-lt"/>
              <a:buAutoNum type="alphaUcPeriod"/>
              <a:defRPr/>
            </a:pPr>
            <a:endParaRPr lang="en-US" altLang="en-US" sz="1600" kern="0" dirty="0" smtClean="0"/>
          </a:p>
        </p:txBody>
      </p:sp>
      <p:sp>
        <p:nvSpPr>
          <p:cNvPr id="18" name="Content Placeholder 1"/>
          <p:cNvSpPr txBox="1">
            <a:spLocks/>
          </p:cNvSpPr>
          <p:nvPr/>
        </p:nvSpPr>
        <p:spPr bwMode="auto">
          <a:xfrm>
            <a:off x="1608138" y="4881563"/>
            <a:ext cx="482600"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Clr>
                <a:schemeClr val="accent1"/>
              </a:buClr>
              <a:defRPr>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a:solidFill>
                  <a:schemeClr val="tx1"/>
                </a:solidFill>
                <a:latin typeface="+mn-lt"/>
                <a:ea typeface="+mn-ea"/>
              </a:defRPr>
            </a:lvl2pPr>
            <a:lvl3pPr marL="1143000" indent="-228600" algn="l" rtl="0" eaLnBrk="0" fontAlgn="base" hangingPunct="0">
              <a:spcBef>
                <a:spcPct val="20000"/>
              </a:spcBef>
              <a:spcAft>
                <a:spcPct val="0"/>
              </a:spcAft>
              <a:buClr>
                <a:schemeClr val="accent2"/>
              </a:buClr>
              <a:buFont typeface="Wingdings" pitchFamily="2" charset="2"/>
              <a:buChar char="§"/>
              <a:defRPr>
                <a:solidFill>
                  <a:schemeClr val="tx1"/>
                </a:solidFill>
                <a:latin typeface="+mn-lt"/>
                <a:ea typeface="+mn-ea"/>
              </a:defRPr>
            </a:lvl3pPr>
            <a:lvl4pPr marL="1600200" indent="-228600" algn="l" rtl="0" eaLnBrk="0" fontAlgn="base" hangingPunct="0">
              <a:spcBef>
                <a:spcPct val="20000"/>
              </a:spcBef>
              <a:spcAft>
                <a:spcPct val="0"/>
              </a:spcAft>
              <a:buClr>
                <a:schemeClr val="accent1"/>
              </a:buClr>
              <a:buChar char="–"/>
              <a:defRPr>
                <a:solidFill>
                  <a:schemeClr val="tx1"/>
                </a:solidFill>
                <a:latin typeface="+mn-lt"/>
                <a:ea typeface="+mn-ea"/>
              </a:defRPr>
            </a:lvl4pPr>
            <a:lvl5pPr marL="2057400" indent="-228600" algn="l" rtl="0" eaLnBrk="0" fontAlgn="base" hangingPunct="0">
              <a:spcBef>
                <a:spcPct val="20000"/>
              </a:spcBef>
              <a:spcAft>
                <a:spcPct val="0"/>
              </a:spcAft>
              <a:buClr>
                <a:schemeClr val="accent2"/>
              </a:buClr>
              <a:buFont typeface="Times" pitchFamily="18" charset="0"/>
              <a:buChar char="–"/>
              <a:defRPr>
                <a:solidFill>
                  <a:schemeClr val="tx1"/>
                </a:solidFill>
                <a:latin typeface="+mn-lt"/>
                <a:ea typeface="+mn-ea"/>
              </a:defRPr>
            </a:lvl5pPr>
            <a:lvl6pPr marL="2514600" indent="-228600" algn="l" rtl="0" fontAlgn="base">
              <a:spcBef>
                <a:spcPct val="20000"/>
              </a:spcBef>
              <a:spcAft>
                <a:spcPct val="0"/>
              </a:spcAft>
              <a:buClr>
                <a:schemeClr val="accent2"/>
              </a:buClr>
              <a:buFont typeface="Times" charset="0"/>
              <a:buChar char="–"/>
              <a:defRPr>
                <a:solidFill>
                  <a:schemeClr val="tx1"/>
                </a:solidFill>
                <a:latin typeface="+mn-lt"/>
                <a:ea typeface="+mn-ea"/>
              </a:defRPr>
            </a:lvl6pPr>
            <a:lvl7pPr marL="2971800" indent="-228600" algn="l" rtl="0" fontAlgn="base">
              <a:spcBef>
                <a:spcPct val="20000"/>
              </a:spcBef>
              <a:spcAft>
                <a:spcPct val="0"/>
              </a:spcAft>
              <a:buClr>
                <a:schemeClr val="accent2"/>
              </a:buClr>
              <a:buFont typeface="Times" charset="0"/>
              <a:buChar char="–"/>
              <a:defRPr>
                <a:solidFill>
                  <a:schemeClr val="tx1"/>
                </a:solidFill>
                <a:latin typeface="+mn-lt"/>
                <a:ea typeface="+mn-ea"/>
              </a:defRPr>
            </a:lvl7pPr>
            <a:lvl8pPr marL="3429000" indent="-228600" algn="l" rtl="0" fontAlgn="base">
              <a:spcBef>
                <a:spcPct val="20000"/>
              </a:spcBef>
              <a:spcAft>
                <a:spcPct val="0"/>
              </a:spcAft>
              <a:buClr>
                <a:schemeClr val="accent2"/>
              </a:buClr>
              <a:buFont typeface="Times" charset="0"/>
              <a:buChar char="–"/>
              <a:defRPr>
                <a:solidFill>
                  <a:schemeClr val="tx1"/>
                </a:solidFill>
                <a:latin typeface="+mn-lt"/>
                <a:ea typeface="+mn-ea"/>
              </a:defRPr>
            </a:lvl8pPr>
            <a:lvl9pPr marL="3886200" indent="-228600" algn="l" rtl="0" fontAlgn="base">
              <a:spcBef>
                <a:spcPct val="20000"/>
              </a:spcBef>
              <a:spcAft>
                <a:spcPct val="0"/>
              </a:spcAft>
              <a:buClr>
                <a:schemeClr val="accent2"/>
              </a:buClr>
              <a:buFont typeface="Times" charset="0"/>
              <a:buChar char="–"/>
              <a:defRPr>
                <a:solidFill>
                  <a:schemeClr val="tx1"/>
                </a:solidFill>
                <a:latin typeface="+mn-lt"/>
                <a:ea typeface="+mn-ea"/>
              </a:defRPr>
            </a:lvl9pPr>
          </a:lstStyle>
          <a:p>
            <a:pPr marL="0" indent="0">
              <a:defRPr/>
            </a:pPr>
            <a:r>
              <a:rPr lang="en-US" altLang="en-US" sz="1800" kern="0" dirty="0" smtClean="0">
                <a:solidFill>
                  <a:srgbClr val="C00000"/>
                </a:solidFill>
              </a:rPr>
              <a:t>D</a:t>
            </a:r>
          </a:p>
          <a:p>
            <a:pPr marL="0" indent="0">
              <a:buFontTx/>
              <a:buChar char="•"/>
              <a:defRPr/>
            </a:pPr>
            <a:endParaRPr lang="en-US" altLang="en-US" sz="1600" kern="0" dirty="0"/>
          </a:p>
          <a:p>
            <a:pPr marL="0" indent="0">
              <a:defRPr/>
            </a:pPr>
            <a:r>
              <a:rPr lang="en-US" altLang="en-US" sz="1600" kern="0" dirty="0" smtClean="0"/>
              <a:t> </a:t>
            </a:r>
            <a:endParaRPr lang="en-US" altLang="en-US" sz="1600" kern="0" dirty="0"/>
          </a:p>
          <a:p>
            <a:pPr>
              <a:buFont typeface="+mj-lt"/>
              <a:buAutoNum type="alphaUcPeriod"/>
              <a:defRPr/>
            </a:pPr>
            <a:endParaRPr lang="en-US" altLang="en-US" sz="1600" kern="0" dirty="0" smtClean="0"/>
          </a:p>
        </p:txBody>
      </p:sp>
      <p:sp>
        <p:nvSpPr>
          <p:cNvPr id="19" name="Content Placeholder 1"/>
          <p:cNvSpPr txBox="1">
            <a:spLocks/>
          </p:cNvSpPr>
          <p:nvPr/>
        </p:nvSpPr>
        <p:spPr bwMode="auto">
          <a:xfrm>
            <a:off x="1595438" y="5561013"/>
            <a:ext cx="481012" cy="442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Clr>
                <a:schemeClr val="accent1"/>
              </a:buClr>
              <a:defRPr>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a:solidFill>
                  <a:schemeClr val="tx1"/>
                </a:solidFill>
                <a:latin typeface="+mn-lt"/>
                <a:ea typeface="+mn-ea"/>
              </a:defRPr>
            </a:lvl2pPr>
            <a:lvl3pPr marL="1143000" indent="-228600" algn="l" rtl="0" eaLnBrk="0" fontAlgn="base" hangingPunct="0">
              <a:spcBef>
                <a:spcPct val="20000"/>
              </a:spcBef>
              <a:spcAft>
                <a:spcPct val="0"/>
              </a:spcAft>
              <a:buClr>
                <a:schemeClr val="accent2"/>
              </a:buClr>
              <a:buFont typeface="Wingdings" pitchFamily="2" charset="2"/>
              <a:buChar char="§"/>
              <a:defRPr>
                <a:solidFill>
                  <a:schemeClr val="tx1"/>
                </a:solidFill>
                <a:latin typeface="+mn-lt"/>
                <a:ea typeface="+mn-ea"/>
              </a:defRPr>
            </a:lvl3pPr>
            <a:lvl4pPr marL="1600200" indent="-228600" algn="l" rtl="0" eaLnBrk="0" fontAlgn="base" hangingPunct="0">
              <a:spcBef>
                <a:spcPct val="20000"/>
              </a:spcBef>
              <a:spcAft>
                <a:spcPct val="0"/>
              </a:spcAft>
              <a:buClr>
                <a:schemeClr val="accent1"/>
              </a:buClr>
              <a:buChar char="–"/>
              <a:defRPr>
                <a:solidFill>
                  <a:schemeClr val="tx1"/>
                </a:solidFill>
                <a:latin typeface="+mn-lt"/>
                <a:ea typeface="+mn-ea"/>
              </a:defRPr>
            </a:lvl4pPr>
            <a:lvl5pPr marL="2057400" indent="-228600" algn="l" rtl="0" eaLnBrk="0" fontAlgn="base" hangingPunct="0">
              <a:spcBef>
                <a:spcPct val="20000"/>
              </a:spcBef>
              <a:spcAft>
                <a:spcPct val="0"/>
              </a:spcAft>
              <a:buClr>
                <a:schemeClr val="accent2"/>
              </a:buClr>
              <a:buFont typeface="Times" pitchFamily="18" charset="0"/>
              <a:buChar char="–"/>
              <a:defRPr>
                <a:solidFill>
                  <a:schemeClr val="tx1"/>
                </a:solidFill>
                <a:latin typeface="+mn-lt"/>
                <a:ea typeface="+mn-ea"/>
              </a:defRPr>
            </a:lvl5pPr>
            <a:lvl6pPr marL="2514600" indent="-228600" algn="l" rtl="0" fontAlgn="base">
              <a:spcBef>
                <a:spcPct val="20000"/>
              </a:spcBef>
              <a:spcAft>
                <a:spcPct val="0"/>
              </a:spcAft>
              <a:buClr>
                <a:schemeClr val="accent2"/>
              </a:buClr>
              <a:buFont typeface="Times" charset="0"/>
              <a:buChar char="–"/>
              <a:defRPr>
                <a:solidFill>
                  <a:schemeClr val="tx1"/>
                </a:solidFill>
                <a:latin typeface="+mn-lt"/>
                <a:ea typeface="+mn-ea"/>
              </a:defRPr>
            </a:lvl6pPr>
            <a:lvl7pPr marL="2971800" indent="-228600" algn="l" rtl="0" fontAlgn="base">
              <a:spcBef>
                <a:spcPct val="20000"/>
              </a:spcBef>
              <a:spcAft>
                <a:spcPct val="0"/>
              </a:spcAft>
              <a:buClr>
                <a:schemeClr val="accent2"/>
              </a:buClr>
              <a:buFont typeface="Times" charset="0"/>
              <a:buChar char="–"/>
              <a:defRPr>
                <a:solidFill>
                  <a:schemeClr val="tx1"/>
                </a:solidFill>
                <a:latin typeface="+mn-lt"/>
                <a:ea typeface="+mn-ea"/>
              </a:defRPr>
            </a:lvl7pPr>
            <a:lvl8pPr marL="3429000" indent="-228600" algn="l" rtl="0" fontAlgn="base">
              <a:spcBef>
                <a:spcPct val="20000"/>
              </a:spcBef>
              <a:spcAft>
                <a:spcPct val="0"/>
              </a:spcAft>
              <a:buClr>
                <a:schemeClr val="accent2"/>
              </a:buClr>
              <a:buFont typeface="Times" charset="0"/>
              <a:buChar char="–"/>
              <a:defRPr>
                <a:solidFill>
                  <a:schemeClr val="tx1"/>
                </a:solidFill>
                <a:latin typeface="+mn-lt"/>
                <a:ea typeface="+mn-ea"/>
              </a:defRPr>
            </a:lvl8pPr>
            <a:lvl9pPr marL="3886200" indent="-228600" algn="l" rtl="0" fontAlgn="base">
              <a:spcBef>
                <a:spcPct val="20000"/>
              </a:spcBef>
              <a:spcAft>
                <a:spcPct val="0"/>
              </a:spcAft>
              <a:buClr>
                <a:schemeClr val="accent2"/>
              </a:buClr>
              <a:buFont typeface="Times" charset="0"/>
              <a:buChar char="–"/>
              <a:defRPr>
                <a:solidFill>
                  <a:schemeClr val="tx1"/>
                </a:solidFill>
                <a:latin typeface="+mn-lt"/>
                <a:ea typeface="+mn-ea"/>
              </a:defRPr>
            </a:lvl9pPr>
          </a:lstStyle>
          <a:p>
            <a:pPr marL="0" indent="0">
              <a:defRPr/>
            </a:pPr>
            <a:r>
              <a:rPr lang="en-US" altLang="en-US" sz="1800" kern="0" dirty="0">
                <a:solidFill>
                  <a:srgbClr val="C00000"/>
                </a:solidFill>
              </a:rPr>
              <a:t>E</a:t>
            </a:r>
            <a:endParaRPr lang="en-US" altLang="en-US" sz="1800" kern="0" dirty="0" smtClean="0">
              <a:solidFill>
                <a:srgbClr val="C00000"/>
              </a:solidFill>
            </a:endParaRPr>
          </a:p>
          <a:p>
            <a:pPr marL="0" indent="0">
              <a:buFontTx/>
              <a:buChar char="•"/>
              <a:defRPr/>
            </a:pPr>
            <a:endParaRPr lang="en-US" altLang="en-US" sz="1600" kern="0" dirty="0"/>
          </a:p>
          <a:p>
            <a:pPr marL="0" indent="0">
              <a:defRPr/>
            </a:pPr>
            <a:r>
              <a:rPr lang="en-US" altLang="en-US" sz="1600" kern="0" dirty="0" smtClean="0"/>
              <a:t> </a:t>
            </a:r>
            <a:endParaRPr lang="en-US" altLang="en-US" sz="1600" kern="0" dirty="0"/>
          </a:p>
          <a:p>
            <a:pPr>
              <a:buFont typeface="+mj-lt"/>
              <a:buAutoNum type="alphaUcPeriod"/>
              <a:defRPr/>
            </a:pPr>
            <a:endParaRPr lang="en-US" altLang="en-US" sz="1600" kern="0" dirty="0" smtClean="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olo 2"/>
          <p:cNvSpPr>
            <a:spLocks noGrp="1"/>
          </p:cNvSpPr>
          <p:nvPr>
            <p:ph type="title"/>
          </p:nvPr>
        </p:nvSpPr>
        <p:spPr/>
        <p:txBody>
          <a:bodyPr/>
          <a:lstStyle/>
          <a:p>
            <a:r>
              <a:rPr lang="en-CA" altLang="en-US" noProof="0" dirty="0" smtClean="0"/>
              <a:t>Example:</a:t>
            </a:r>
          </a:p>
        </p:txBody>
      </p:sp>
      <p:sp>
        <p:nvSpPr>
          <p:cNvPr id="5" name="Content Placeholder 1"/>
          <p:cNvSpPr txBox="1">
            <a:spLocks/>
          </p:cNvSpPr>
          <p:nvPr/>
        </p:nvSpPr>
        <p:spPr bwMode="auto">
          <a:xfrm>
            <a:off x="268288" y="1135063"/>
            <a:ext cx="7772400" cy="482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Clr>
                <a:schemeClr val="accent1"/>
              </a:buClr>
              <a:defRPr>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a:solidFill>
                  <a:schemeClr val="tx1"/>
                </a:solidFill>
                <a:latin typeface="+mn-lt"/>
                <a:ea typeface="+mn-ea"/>
              </a:defRPr>
            </a:lvl2pPr>
            <a:lvl3pPr marL="1143000" indent="-228600" algn="l" rtl="0" eaLnBrk="0" fontAlgn="base" hangingPunct="0">
              <a:spcBef>
                <a:spcPct val="20000"/>
              </a:spcBef>
              <a:spcAft>
                <a:spcPct val="0"/>
              </a:spcAft>
              <a:buClr>
                <a:schemeClr val="accent2"/>
              </a:buClr>
              <a:buFont typeface="Wingdings" pitchFamily="2" charset="2"/>
              <a:buChar char="§"/>
              <a:defRPr>
                <a:solidFill>
                  <a:schemeClr val="tx1"/>
                </a:solidFill>
                <a:latin typeface="+mn-lt"/>
                <a:ea typeface="+mn-ea"/>
              </a:defRPr>
            </a:lvl3pPr>
            <a:lvl4pPr marL="1600200" indent="-228600" algn="l" rtl="0" eaLnBrk="0" fontAlgn="base" hangingPunct="0">
              <a:spcBef>
                <a:spcPct val="20000"/>
              </a:spcBef>
              <a:spcAft>
                <a:spcPct val="0"/>
              </a:spcAft>
              <a:buClr>
                <a:schemeClr val="accent1"/>
              </a:buClr>
              <a:buChar char="–"/>
              <a:defRPr>
                <a:solidFill>
                  <a:schemeClr val="tx1"/>
                </a:solidFill>
                <a:latin typeface="+mn-lt"/>
                <a:ea typeface="+mn-ea"/>
              </a:defRPr>
            </a:lvl4pPr>
            <a:lvl5pPr marL="2057400" indent="-228600" algn="l" rtl="0" eaLnBrk="0" fontAlgn="base" hangingPunct="0">
              <a:spcBef>
                <a:spcPct val="20000"/>
              </a:spcBef>
              <a:spcAft>
                <a:spcPct val="0"/>
              </a:spcAft>
              <a:buClr>
                <a:schemeClr val="accent2"/>
              </a:buClr>
              <a:buFont typeface="Times" pitchFamily="18" charset="0"/>
              <a:buChar char="–"/>
              <a:defRPr>
                <a:solidFill>
                  <a:schemeClr val="tx1"/>
                </a:solidFill>
                <a:latin typeface="+mn-lt"/>
                <a:ea typeface="+mn-ea"/>
              </a:defRPr>
            </a:lvl5pPr>
            <a:lvl6pPr marL="2514600" indent="-228600" algn="l" rtl="0" fontAlgn="base">
              <a:spcBef>
                <a:spcPct val="20000"/>
              </a:spcBef>
              <a:spcAft>
                <a:spcPct val="0"/>
              </a:spcAft>
              <a:buClr>
                <a:schemeClr val="accent2"/>
              </a:buClr>
              <a:buFont typeface="Times" charset="0"/>
              <a:buChar char="–"/>
              <a:defRPr>
                <a:solidFill>
                  <a:schemeClr val="tx1"/>
                </a:solidFill>
                <a:latin typeface="+mn-lt"/>
                <a:ea typeface="+mn-ea"/>
              </a:defRPr>
            </a:lvl6pPr>
            <a:lvl7pPr marL="2971800" indent="-228600" algn="l" rtl="0" fontAlgn="base">
              <a:spcBef>
                <a:spcPct val="20000"/>
              </a:spcBef>
              <a:spcAft>
                <a:spcPct val="0"/>
              </a:spcAft>
              <a:buClr>
                <a:schemeClr val="accent2"/>
              </a:buClr>
              <a:buFont typeface="Times" charset="0"/>
              <a:buChar char="–"/>
              <a:defRPr>
                <a:solidFill>
                  <a:schemeClr val="tx1"/>
                </a:solidFill>
                <a:latin typeface="+mn-lt"/>
                <a:ea typeface="+mn-ea"/>
              </a:defRPr>
            </a:lvl7pPr>
            <a:lvl8pPr marL="3429000" indent="-228600" algn="l" rtl="0" fontAlgn="base">
              <a:spcBef>
                <a:spcPct val="20000"/>
              </a:spcBef>
              <a:spcAft>
                <a:spcPct val="0"/>
              </a:spcAft>
              <a:buClr>
                <a:schemeClr val="accent2"/>
              </a:buClr>
              <a:buFont typeface="Times" charset="0"/>
              <a:buChar char="–"/>
              <a:defRPr>
                <a:solidFill>
                  <a:schemeClr val="tx1"/>
                </a:solidFill>
                <a:latin typeface="+mn-lt"/>
                <a:ea typeface="+mn-ea"/>
              </a:defRPr>
            </a:lvl8pPr>
            <a:lvl9pPr marL="3886200" indent="-228600" algn="l" rtl="0" fontAlgn="base">
              <a:spcBef>
                <a:spcPct val="20000"/>
              </a:spcBef>
              <a:spcAft>
                <a:spcPct val="0"/>
              </a:spcAft>
              <a:buClr>
                <a:schemeClr val="accent2"/>
              </a:buClr>
              <a:buFont typeface="Times" charset="0"/>
              <a:buChar char="–"/>
              <a:defRPr>
                <a:solidFill>
                  <a:schemeClr val="tx1"/>
                </a:solidFill>
                <a:latin typeface="+mn-lt"/>
                <a:ea typeface="+mn-ea"/>
              </a:defRPr>
            </a:lvl9pPr>
          </a:lstStyle>
          <a:p>
            <a:pPr marL="0" indent="0">
              <a:buFontTx/>
              <a:buChar char="•"/>
              <a:defRPr/>
            </a:pPr>
            <a:endParaRPr lang="en-US" altLang="en-US" sz="1600" kern="0" dirty="0" smtClean="0"/>
          </a:p>
          <a:p>
            <a:pPr marL="0" indent="0">
              <a:buFontTx/>
              <a:buChar char="•"/>
              <a:defRPr/>
            </a:pPr>
            <a:r>
              <a:rPr lang="en-US" altLang="en-US" sz="1600" kern="0" dirty="0" smtClean="0"/>
              <a:t> Therefore, simply calculate the number of permutations as if each object was distinct and then divide by the number of permutations that can be made by permuting identical objects.</a:t>
            </a:r>
          </a:p>
          <a:p>
            <a:pPr marL="0" indent="0">
              <a:buFontTx/>
              <a:buChar char="•"/>
              <a:defRPr/>
            </a:pPr>
            <a:endParaRPr lang="en-US" altLang="en-US" sz="1600" kern="0" dirty="0" smtClean="0"/>
          </a:p>
          <a:p>
            <a:pPr marL="0" indent="0">
              <a:buFontTx/>
              <a:buChar char="•"/>
              <a:defRPr/>
            </a:pPr>
            <a:r>
              <a:rPr lang="en-US" altLang="en-US" sz="1600" kern="0" dirty="0" smtClean="0"/>
              <a:t> Example: the letters in the string “MISSISSIPPI” have </a:t>
            </a:r>
          </a:p>
          <a:p>
            <a:pPr marL="0" indent="0">
              <a:buFontTx/>
              <a:buChar char="•"/>
              <a:defRPr/>
            </a:pPr>
            <a:endParaRPr lang="en-US" altLang="en-US" sz="1600" kern="0" dirty="0"/>
          </a:p>
          <a:p>
            <a:pPr marL="0" indent="0">
              <a:buFontTx/>
              <a:buChar char="•"/>
              <a:defRPr/>
            </a:pPr>
            <a:endParaRPr lang="en-US" altLang="en-US" sz="1600" kern="0" dirty="0" smtClean="0"/>
          </a:p>
          <a:p>
            <a:pPr marL="0" indent="0">
              <a:buFontTx/>
              <a:buChar char="•"/>
              <a:defRPr/>
            </a:pPr>
            <a:endParaRPr lang="en-US" altLang="en-US" sz="1600" kern="0" dirty="0"/>
          </a:p>
          <a:p>
            <a:pPr marL="0" indent="0">
              <a:defRPr/>
            </a:pPr>
            <a:r>
              <a:rPr lang="en-US" altLang="en-US" sz="1600" kern="0" dirty="0" smtClean="0"/>
              <a:t>Option D:</a:t>
            </a:r>
          </a:p>
        </p:txBody>
      </p:sp>
      <p:graphicFrame>
        <p:nvGraphicFramePr>
          <p:cNvPr id="56324" name="Object 8"/>
          <p:cNvGraphicFramePr>
            <a:graphicFrameLocks noChangeAspect="1"/>
          </p:cNvGraphicFramePr>
          <p:nvPr/>
        </p:nvGraphicFramePr>
        <p:xfrm>
          <a:off x="1735138" y="4403725"/>
          <a:ext cx="4838700" cy="698500"/>
        </p:xfrm>
        <a:graphic>
          <a:graphicData uri="http://schemas.openxmlformats.org/presentationml/2006/ole">
            <mc:AlternateContent xmlns:mc="http://schemas.openxmlformats.org/markup-compatibility/2006">
              <mc:Choice xmlns:v="urn:schemas-microsoft-com:vml" Requires="v">
                <p:oleObj spid="_x0000_s56332" name="Document" r:id="rId3" imgW="3227345" imgH="466147" progId="Word.Document.12">
                  <p:embed/>
                </p:oleObj>
              </mc:Choice>
              <mc:Fallback>
                <p:oleObj name="Document" r:id="rId3" imgW="3227345" imgH="466147" progId="Word.Document.12">
                  <p:embed/>
                  <p:pic>
                    <p:nvPicPr>
                      <p:cNvPr id="0"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35138" y="4403725"/>
                        <a:ext cx="4838700" cy="698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Content Placeholder 1"/>
          <p:cNvSpPr>
            <a:spLocks noGrp="1"/>
          </p:cNvSpPr>
          <p:nvPr>
            <p:ph idx="1"/>
          </p:nvPr>
        </p:nvSpPr>
        <p:spPr/>
        <p:txBody>
          <a:bodyPr/>
          <a:lstStyle/>
          <a:p>
            <a:pPr marL="287338" indent="-287338"/>
            <a:r>
              <a:rPr lang="en-CA" altLang="en-US" sz="1600" b="1" noProof="0" dirty="0" smtClean="0"/>
              <a:t>[1] </a:t>
            </a:r>
            <a:r>
              <a:rPr lang="en-CA" altLang="en-US" sz="1600" noProof="0" dirty="0" smtClean="0"/>
              <a:t>Chen </a:t>
            </a:r>
            <a:r>
              <a:rPr lang="en-CA" altLang="en-US" sz="1600" noProof="0" dirty="0" err="1" smtClean="0"/>
              <a:t>Chuan</a:t>
            </a:r>
            <a:r>
              <a:rPr lang="en-CA" altLang="en-US" sz="1600" noProof="0" dirty="0" smtClean="0"/>
              <a:t>-Chong &amp; </a:t>
            </a:r>
            <a:r>
              <a:rPr lang="en-CA" altLang="en-US" sz="1600" noProof="0" dirty="0" err="1" smtClean="0"/>
              <a:t>Koh</a:t>
            </a:r>
            <a:r>
              <a:rPr lang="en-CA" altLang="en-US" sz="1600" noProof="0" dirty="0" smtClean="0"/>
              <a:t> </a:t>
            </a:r>
            <a:r>
              <a:rPr lang="en-CA" altLang="en-US" sz="1600" noProof="0" dirty="0" err="1" smtClean="0"/>
              <a:t>Khee-Meng</a:t>
            </a:r>
            <a:r>
              <a:rPr lang="en-CA" altLang="en-US" sz="1600" noProof="0" dirty="0" smtClean="0"/>
              <a:t>. “Permutations and combinations”, in </a:t>
            </a:r>
            <a:r>
              <a:rPr lang="en-CA" altLang="en-US" sz="1600" i="1" noProof="0" dirty="0" smtClean="0"/>
              <a:t>Principles and Techniques in </a:t>
            </a:r>
            <a:r>
              <a:rPr lang="en-CA" altLang="en-US" sz="1600" i="1" noProof="0" dirty="0" err="1" smtClean="0"/>
              <a:t>Combinatorics</a:t>
            </a:r>
            <a:r>
              <a:rPr lang="en-CA" altLang="en-US" sz="1600" noProof="0" dirty="0" smtClean="0"/>
              <a:t>, Singapore: World Scientific Publishing, 2004.</a:t>
            </a:r>
            <a:endParaRPr lang="en-CA" altLang="en-US" sz="1600" b="1" noProof="0" dirty="0" smtClean="0"/>
          </a:p>
          <a:p>
            <a:pPr marL="287338" indent="-287338"/>
            <a:r>
              <a:rPr lang="en-CA" altLang="en-US" sz="1600" b="1" noProof="0" dirty="0" smtClean="0"/>
              <a:t>[2] </a:t>
            </a:r>
            <a:r>
              <a:rPr lang="en-CA" altLang="en-US" sz="1600" noProof="0" dirty="0" smtClean="0"/>
              <a:t>Sutherland, Andrew. </a:t>
            </a:r>
            <a:r>
              <a:rPr lang="en-CA" altLang="en-US" sz="1600" i="1" noProof="0" dirty="0" err="1" smtClean="0"/>
              <a:t>Combinatorics</a:t>
            </a:r>
            <a:r>
              <a:rPr lang="en-CA" altLang="en-US" sz="1600" i="1" noProof="0" dirty="0" smtClean="0"/>
              <a:t>: The Fine Art of Counting, Summer 2007</a:t>
            </a:r>
            <a:r>
              <a:rPr lang="en-CA" altLang="en-US" sz="1600" noProof="0" dirty="0" smtClean="0"/>
              <a:t>. (MIT </a:t>
            </a:r>
            <a:r>
              <a:rPr lang="en-CA" altLang="en-US" sz="1600" noProof="0" dirty="0" err="1" smtClean="0"/>
              <a:t>OpenCourseWare</a:t>
            </a:r>
            <a:r>
              <a:rPr lang="en-CA" altLang="en-US" sz="1600" noProof="0" dirty="0" smtClean="0"/>
              <a:t>: Massachusetts Institute of Technology), </a:t>
            </a:r>
            <a:r>
              <a:rPr lang="en-CA" altLang="en-US" sz="1600" noProof="0" dirty="0" smtClean="0">
                <a:hlinkClick r:id="rId2"/>
              </a:rPr>
              <a:t>http://ocw.mit.edu/high-school/mathematics/combinatorics-the-fine-art-of-counting</a:t>
            </a:r>
            <a:r>
              <a:rPr lang="en-CA" altLang="en-US" sz="1600" noProof="0" dirty="0" smtClean="0"/>
              <a:t> [Accessed 3 Oct, 2013]. License: Creative Commons BY-NC-SA.</a:t>
            </a:r>
          </a:p>
          <a:p>
            <a:pPr marL="287338" indent="-287338"/>
            <a:r>
              <a:rPr lang="en-CA" altLang="en-US" sz="1600" b="1" noProof="0" dirty="0" smtClean="0"/>
              <a:t>[3]</a:t>
            </a:r>
            <a:r>
              <a:rPr lang="en-CA" altLang="en-US" sz="1600" noProof="0" dirty="0" smtClean="0"/>
              <a:t> Richard A. </a:t>
            </a:r>
            <a:r>
              <a:rPr lang="en-CA" altLang="en-US" sz="1600" noProof="0" dirty="0" err="1" smtClean="0"/>
              <a:t>Brualdi</a:t>
            </a:r>
            <a:r>
              <a:rPr lang="en-CA" altLang="en-US" sz="1600" noProof="0" dirty="0" smtClean="0"/>
              <a:t>. “Permutations &amp; combinations”, in </a:t>
            </a:r>
            <a:r>
              <a:rPr lang="en-CA" altLang="en-US" sz="1600" i="1" noProof="0" dirty="0" smtClean="0"/>
              <a:t>Introductory </a:t>
            </a:r>
            <a:r>
              <a:rPr lang="en-CA" altLang="en-US" sz="1600" i="1" noProof="0" dirty="0" err="1" smtClean="0"/>
              <a:t>Combinatorics</a:t>
            </a:r>
            <a:r>
              <a:rPr lang="en-CA" altLang="en-US" sz="1600" i="1" noProof="0" dirty="0" smtClean="0"/>
              <a:t> 5e</a:t>
            </a:r>
            <a:r>
              <a:rPr lang="en-CA" altLang="en-US" sz="1600" noProof="0" dirty="0" smtClean="0"/>
              <a:t>, Upper Saddle River, NJ: Pearson Education, 2008.</a:t>
            </a:r>
            <a:endParaRPr lang="en-CA" altLang="en-US" sz="1600" b="1" noProof="0" dirty="0" smtClean="0"/>
          </a:p>
          <a:p>
            <a:pPr marL="287338" indent="-287338"/>
            <a:r>
              <a:rPr lang="en-CA" altLang="en-US" sz="1600" b="1" noProof="0" dirty="0" smtClean="0"/>
              <a:t>[4] </a:t>
            </a:r>
            <a:r>
              <a:rPr lang="en-CA" altLang="en-US" sz="1600" noProof="0" dirty="0" smtClean="0"/>
              <a:t>Drexel University. (2013). “Pascal’s Triangle” [Online]. Available: </a:t>
            </a:r>
            <a:r>
              <a:rPr lang="en-CA" altLang="en-US" sz="1600" noProof="0" dirty="0" smtClean="0">
                <a:hlinkClick r:id="rId3"/>
              </a:rPr>
              <a:t>http://mathforum.org/workshops/usi/pascal/pascal_handouts.html</a:t>
            </a:r>
            <a:r>
              <a:rPr lang="en-CA" altLang="en-US" sz="1600" noProof="0" dirty="0" smtClean="0"/>
              <a:t> [Accessed Sep. 30, 2013].</a:t>
            </a:r>
          </a:p>
          <a:p>
            <a:pPr marL="287338" indent="-287338"/>
            <a:r>
              <a:rPr lang="en-CA" altLang="en-US" sz="1600" b="1" noProof="0" dirty="0" smtClean="0"/>
              <a:t>[5] </a:t>
            </a:r>
            <a:r>
              <a:rPr lang="en-CA" altLang="en-US" sz="1600" noProof="0" dirty="0" smtClean="0"/>
              <a:t>Chen </a:t>
            </a:r>
            <a:r>
              <a:rPr lang="en-CA" altLang="en-US" sz="1600" noProof="0" dirty="0" err="1" smtClean="0"/>
              <a:t>Chuan</a:t>
            </a:r>
            <a:r>
              <a:rPr lang="en-CA" altLang="en-US" sz="1600" noProof="0" dirty="0" smtClean="0"/>
              <a:t>-Chong &amp; </a:t>
            </a:r>
            <a:r>
              <a:rPr lang="en-CA" altLang="en-US" sz="1600" noProof="0" dirty="0" err="1" smtClean="0"/>
              <a:t>Koh</a:t>
            </a:r>
            <a:r>
              <a:rPr lang="en-CA" altLang="en-US" sz="1600" noProof="0" dirty="0" smtClean="0"/>
              <a:t> </a:t>
            </a:r>
            <a:r>
              <a:rPr lang="en-CA" altLang="en-US" sz="1600" noProof="0" dirty="0" err="1" smtClean="0"/>
              <a:t>Khee-Meng</a:t>
            </a:r>
            <a:r>
              <a:rPr lang="en-CA" altLang="en-US" sz="1600" noProof="0" dirty="0" smtClean="0"/>
              <a:t>. “Binomial coefficients and multinomial coefficients”, in </a:t>
            </a:r>
            <a:r>
              <a:rPr lang="en-CA" altLang="en-US" sz="1600" i="1" noProof="0" dirty="0" smtClean="0"/>
              <a:t>Principles and Techniques in </a:t>
            </a:r>
            <a:r>
              <a:rPr lang="en-CA" altLang="en-US" sz="1600" i="1" noProof="0" dirty="0" err="1" smtClean="0"/>
              <a:t>Combinatorics</a:t>
            </a:r>
            <a:r>
              <a:rPr lang="en-CA" altLang="en-US" sz="1600" noProof="0" dirty="0" smtClean="0"/>
              <a:t>, Singapore: World Scientific Publishing, 2004.</a:t>
            </a:r>
            <a:endParaRPr lang="en-CA" altLang="en-US" sz="1600" b="1" noProof="0" dirty="0" smtClean="0"/>
          </a:p>
          <a:p>
            <a:pPr marL="287338" indent="-287338"/>
            <a:endParaRPr lang="en-CA" altLang="en-US" sz="1600" noProof="0" dirty="0" smtClean="0"/>
          </a:p>
        </p:txBody>
      </p:sp>
      <p:sp>
        <p:nvSpPr>
          <p:cNvPr id="67587" name="Title 2"/>
          <p:cNvSpPr>
            <a:spLocks noGrp="1"/>
          </p:cNvSpPr>
          <p:nvPr>
            <p:ph type="title"/>
          </p:nvPr>
        </p:nvSpPr>
        <p:spPr/>
        <p:txBody>
          <a:bodyPr/>
          <a:lstStyle/>
          <a:p>
            <a:r>
              <a:rPr lang="en-CA" altLang="en-US" noProof="0" dirty="0" smtClean="0"/>
              <a:t>BIBLIOGRAPHY</a:t>
            </a:r>
          </a:p>
        </p:txBody>
      </p:sp>
      <p:sp>
        <p:nvSpPr>
          <p:cNvPr id="5"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1"/>
          <p:cNvSpPr>
            <a:spLocks noGrp="1"/>
          </p:cNvSpPr>
          <p:nvPr>
            <p:ph idx="1"/>
          </p:nvPr>
        </p:nvSpPr>
        <p:spPr/>
        <p:txBody>
          <a:bodyPr/>
          <a:lstStyle/>
          <a:p>
            <a:pPr marL="0" indent="0">
              <a:buFontTx/>
              <a:buChar char="•"/>
            </a:pPr>
            <a:r>
              <a:rPr lang="en-CA" altLang="en-US" sz="1600" noProof="0" dirty="0" smtClean="0"/>
              <a:t> Given sets </a:t>
            </a:r>
            <a:r>
              <a:rPr lang="en-CA" altLang="en-US" sz="1600" i="1" noProof="0" dirty="0" smtClean="0"/>
              <a:t>A</a:t>
            </a:r>
            <a:r>
              <a:rPr lang="en-CA" altLang="en-US" sz="1600" noProof="0" dirty="0" smtClean="0"/>
              <a:t> and </a:t>
            </a:r>
            <a:r>
              <a:rPr lang="en-CA" altLang="en-US" sz="1600" i="1" noProof="0" dirty="0" smtClean="0"/>
              <a:t>B</a:t>
            </a:r>
            <a:r>
              <a:rPr lang="en-CA" altLang="en-US" sz="1600" noProof="0" dirty="0" smtClean="0"/>
              <a:t>, we define their cartesian product </a:t>
            </a:r>
            <a:r>
              <a:rPr lang="en-CA" altLang="en-US" sz="1600" i="1" noProof="0" dirty="0" smtClean="0"/>
              <a:t>A</a:t>
            </a:r>
            <a:r>
              <a:rPr lang="en-CA" altLang="en-US" sz="1600" noProof="0" dirty="0" smtClean="0"/>
              <a:t>×</a:t>
            </a:r>
            <a:r>
              <a:rPr lang="en-CA" altLang="en-US" sz="1600" i="1" noProof="0" dirty="0" smtClean="0"/>
              <a:t>B</a:t>
            </a:r>
            <a:r>
              <a:rPr lang="en-CA" altLang="en-US" sz="1600" noProof="0" dirty="0" smtClean="0"/>
              <a:t> to be the set of all ordered pairs (</a:t>
            </a:r>
            <a:r>
              <a:rPr lang="en-CA" altLang="en-US" sz="1600" i="1" noProof="0" dirty="0" err="1" smtClean="0"/>
              <a:t>a</a:t>
            </a:r>
            <a:r>
              <a:rPr lang="en-CA" altLang="en-US" sz="1600" noProof="0" dirty="0" err="1" smtClean="0"/>
              <a:t>,</a:t>
            </a:r>
            <a:r>
              <a:rPr lang="en-CA" altLang="en-US" sz="1600" i="1" noProof="0" dirty="0" err="1" smtClean="0"/>
              <a:t>b</a:t>
            </a:r>
            <a:r>
              <a:rPr lang="en-CA" altLang="en-US" sz="1600" noProof="0" dirty="0" smtClean="0"/>
              <a:t>) for which </a:t>
            </a:r>
            <a:r>
              <a:rPr lang="en-CA" altLang="en-US" sz="1600" i="1" noProof="0" dirty="0" smtClean="0"/>
              <a:t>a</a:t>
            </a:r>
            <a:r>
              <a:rPr lang="en-CA" altLang="en-US" sz="1600" noProof="0" dirty="0" smtClean="0"/>
              <a:t> is an element of </a:t>
            </a:r>
            <a:r>
              <a:rPr lang="en-CA" altLang="en-US" sz="1600" i="1" noProof="0" dirty="0" smtClean="0"/>
              <a:t>A</a:t>
            </a:r>
            <a:r>
              <a:rPr lang="en-CA" altLang="en-US" sz="1600" noProof="0" dirty="0" smtClean="0"/>
              <a:t> and b is an element of </a:t>
            </a:r>
            <a:r>
              <a:rPr lang="en-CA" altLang="en-US" sz="1600" i="1" noProof="0" dirty="0" smtClean="0"/>
              <a:t>B</a:t>
            </a:r>
            <a:r>
              <a:rPr lang="en-CA" altLang="en-US" sz="1600" noProof="0" dirty="0" smtClean="0"/>
              <a:t>.</a:t>
            </a:r>
          </a:p>
          <a:p>
            <a:pPr marL="0" indent="0">
              <a:buFontTx/>
              <a:buChar char="•"/>
            </a:pPr>
            <a:endParaRPr lang="en-CA" altLang="en-US" sz="1600" i="1" noProof="0" dirty="0" smtClean="0"/>
          </a:p>
          <a:p>
            <a:pPr marL="0" indent="0">
              <a:buFontTx/>
              <a:buChar char="•"/>
            </a:pPr>
            <a:endParaRPr lang="en-CA" altLang="en-US" sz="1600" i="1" noProof="0" dirty="0" smtClean="0"/>
          </a:p>
          <a:p>
            <a:pPr marL="0" indent="0">
              <a:buFontTx/>
              <a:buChar char="•"/>
            </a:pPr>
            <a:r>
              <a:rPr lang="en-CA" altLang="en-US" sz="1600" noProof="0" dirty="0" smtClean="0"/>
              <a:t> For example, the “</a:t>
            </a:r>
            <a:r>
              <a:rPr lang="en-CA" altLang="en-US" sz="1600" i="1" noProof="0" dirty="0" smtClean="0"/>
              <a:t>x</a:t>
            </a:r>
            <a:r>
              <a:rPr lang="en-CA" altLang="en-US" sz="1600" noProof="0" dirty="0" smtClean="0"/>
              <a:t>-</a:t>
            </a:r>
            <a:r>
              <a:rPr lang="en-CA" altLang="en-US" sz="1600" i="1" noProof="0" dirty="0" smtClean="0"/>
              <a:t>y</a:t>
            </a:r>
            <a:r>
              <a:rPr lang="en-CA" altLang="en-US" sz="1600" noProof="0" dirty="0" smtClean="0"/>
              <a:t> plane” that we are all familiar with can be defined as the cartesian product of the set of all real numbers with itself:            .</a:t>
            </a:r>
          </a:p>
          <a:p>
            <a:pPr marL="0" indent="0">
              <a:buFontTx/>
              <a:buChar char="•"/>
            </a:pPr>
            <a:r>
              <a:rPr lang="en-CA" altLang="en-US" sz="1600" noProof="0" dirty="0" smtClean="0"/>
              <a:t> Then, the plane is defined as the set of all ordered pairs (</a:t>
            </a:r>
            <a:r>
              <a:rPr lang="en-CA" altLang="en-US" sz="1600" i="1" noProof="0" dirty="0" err="1" smtClean="0"/>
              <a:t>x</a:t>
            </a:r>
            <a:r>
              <a:rPr lang="en-CA" altLang="en-US" sz="1600" noProof="0" dirty="0" err="1" smtClean="0"/>
              <a:t>,</a:t>
            </a:r>
            <a:r>
              <a:rPr lang="en-CA" altLang="en-US" sz="1600" i="1" noProof="0" dirty="0" err="1" smtClean="0"/>
              <a:t>y</a:t>
            </a:r>
            <a:r>
              <a:rPr lang="en-CA" altLang="en-US" sz="1600" noProof="0" dirty="0" smtClean="0"/>
              <a:t>) of real numbers.</a:t>
            </a:r>
          </a:p>
          <a:p>
            <a:pPr marL="0" indent="0">
              <a:buFontTx/>
              <a:buChar char="•"/>
            </a:pPr>
            <a:endParaRPr lang="en-CA" altLang="en-US" sz="1600" noProof="0" dirty="0" smtClean="0"/>
          </a:p>
          <a:p>
            <a:pPr marL="0" indent="0">
              <a:buFontTx/>
              <a:buChar char="•"/>
            </a:pPr>
            <a:r>
              <a:rPr lang="en-CA" altLang="en-US" sz="1600" noProof="0" dirty="0" smtClean="0"/>
              <a:t> Another example: define the following sets:</a:t>
            </a:r>
          </a:p>
          <a:p>
            <a:pPr marL="0" indent="0">
              <a:buFontTx/>
              <a:buChar char="•"/>
            </a:pPr>
            <a:endParaRPr lang="en-CA" altLang="en-US" sz="1600" noProof="0" dirty="0" smtClean="0"/>
          </a:p>
          <a:p>
            <a:pPr marL="0" indent="0">
              <a:buFontTx/>
              <a:buChar char="•"/>
            </a:pPr>
            <a:endParaRPr lang="en-CA" altLang="en-US" sz="1600" noProof="0" dirty="0" smtClean="0"/>
          </a:p>
          <a:p>
            <a:pPr marL="0" indent="0">
              <a:buFontTx/>
              <a:buChar char="•"/>
            </a:pPr>
            <a:endParaRPr lang="en-CA" altLang="en-US" sz="1600" noProof="0" dirty="0" smtClean="0"/>
          </a:p>
          <a:p>
            <a:pPr marL="0" indent="0"/>
            <a:endParaRPr lang="en-CA" altLang="en-US" sz="1600" noProof="0" dirty="0" smtClean="0"/>
          </a:p>
          <a:p>
            <a:pPr marL="0" indent="0"/>
            <a:r>
              <a:rPr lang="en-CA" altLang="en-US" sz="1600" noProof="0" dirty="0" smtClean="0"/>
              <a:t>Then the set </a:t>
            </a:r>
            <a:r>
              <a:rPr lang="en-CA" altLang="en-US" sz="1600" i="1" noProof="0" dirty="0" smtClean="0"/>
              <a:t>X</a:t>
            </a:r>
            <a:r>
              <a:rPr lang="en-CA" altLang="en-US" sz="1600" noProof="0" dirty="0" smtClean="0"/>
              <a:t>×</a:t>
            </a:r>
            <a:r>
              <a:rPr lang="en-CA" altLang="en-US" sz="1600" i="1" noProof="0" dirty="0" smtClean="0"/>
              <a:t>Y</a:t>
            </a:r>
            <a:r>
              <a:rPr lang="en-CA" altLang="en-US" sz="1600" noProof="0" dirty="0" smtClean="0"/>
              <a:t>×</a:t>
            </a:r>
            <a:r>
              <a:rPr lang="en-CA" altLang="en-US" sz="1600" i="1" noProof="0" dirty="0" smtClean="0"/>
              <a:t>Z</a:t>
            </a:r>
            <a:r>
              <a:rPr lang="en-CA" altLang="en-US" sz="1600" noProof="0" dirty="0" smtClean="0"/>
              <a:t> can be</a:t>
            </a:r>
            <a:br>
              <a:rPr lang="en-CA" altLang="en-US" sz="1600" noProof="0" dirty="0" smtClean="0"/>
            </a:br>
            <a:r>
              <a:rPr lang="en-CA" altLang="en-US" sz="1600" noProof="0" dirty="0" smtClean="0"/>
              <a:t>visualized as shown on the right.</a:t>
            </a:r>
            <a:endParaRPr lang="en-CA" altLang="en-US" sz="1600" i="1" noProof="0" dirty="0" smtClean="0"/>
          </a:p>
          <a:p>
            <a:pPr marL="0" indent="0">
              <a:buFontTx/>
              <a:buChar char="•"/>
            </a:pPr>
            <a:endParaRPr lang="en-CA" altLang="en-US" sz="1600" noProof="0" dirty="0" smtClean="0"/>
          </a:p>
          <a:p>
            <a:pPr marL="0" indent="0"/>
            <a:endParaRPr lang="en-CA" altLang="en-US" sz="1600" noProof="0" dirty="0" smtClean="0"/>
          </a:p>
        </p:txBody>
      </p:sp>
      <p:sp>
        <p:nvSpPr>
          <p:cNvPr id="10243" name="Title 2"/>
          <p:cNvSpPr>
            <a:spLocks noGrp="1"/>
          </p:cNvSpPr>
          <p:nvPr>
            <p:ph type="title"/>
          </p:nvPr>
        </p:nvSpPr>
        <p:spPr/>
        <p:txBody>
          <a:bodyPr/>
          <a:lstStyle/>
          <a:p>
            <a:r>
              <a:rPr lang="en-CA" altLang="en-US" noProof="0" dirty="0" smtClean="0"/>
              <a:t>CARTESIAN PRODUCTS</a:t>
            </a:r>
          </a:p>
        </p:txBody>
      </p:sp>
      <p:sp>
        <p:nvSpPr>
          <p:cNvPr id="5"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graphicFrame>
        <p:nvGraphicFramePr>
          <p:cNvPr id="10245" name="Object 1"/>
          <p:cNvGraphicFramePr>
            <a:graphicFrameLocks noChangeAspect="1"/>
          </p:cNvGraphicFramePr>
          <p:nvPr/>
        </p:nvGraphicFramePr>
        <p:xfrm>
          <a:off x="2311400" y="2133600"/>
          <a:ext cx="4635500" cy="469900"/>
        </p:xfrm>
        <a:graphic>
          <a:graphicData uri="http://schemas.openxmlformats.org/presentationml/2006/ole">
            <mc:AlternateContent xmlns:mc="http://schemas.openxmlformats.org/markup-compatibility/2006">
              <mc:Choice xmlns:v="urn:schemas-microsoft-com:vml" Requires="v">
                <p:oleObj spid="_x0000_s10267" name="Document" r:id="rId3" imgW="3098165" imgH="316533" progId="Word.Document.12">
                  <p:embed/>
                </p:oleObj>
              </mc:Choice>
              <mc:Fallback>
                <p:oleObj name="Document" r:id="rId3" imgW="3098165" imgH="316533" progId="Word.Document.12">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11400" y="2133600"/>
                        <a:ext cx="4635500" cy="46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246" name="Object 2"/>
          <p:cNvGraphicFramePr>
            <a:graphicFrameLocks noChangeAspect="1"/>
          </p:cNvGraphicFramePr>
          <p:nvPr/>
        </p:nvGraphicFramePr>
        <p:xfrm>
          <a:off x="5803900" y="2870200"/>
          <a:ext cx="914400" cy="469900"/>
        </p:xfrm>
        <a:graphic>
          <a:graphicData uri="http://schemas.openxmlformats.org/presentationml/2006/ole">
            <mc:AlternateContent xmlns:mc="http://schemas.openxmlformats.org/markup-compatibility/2006">
              <mc:Choice xmlns:v="urn:schemas-microsoft-com:vml" Requires="v">
                <p:oleObj spid="_x0000_s10268" name="Document" r:id="rId5" imgW="609198" imgH="315812" progId="Word.Document.12">
                  <p:embed/>
                </p:oleObj>
              </mc:Choice>
              <mc:Fallback>
                <p:oleObj name="Document" r:id="rId5" imgW="609198" imgH="315812" progId="Word.Document.12">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03900" y="2870200"/>
                        <a:ext cx="914400" cy="46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247" name="Object 3"/>
          <p:cNvGraphicFramePr>
            <a:graphicFrameLocks noChangeAspect="1"/>
          </p:cNvGraphicFramePr>
          <p:nvPr/>
        </p:nvGraphicFramePr>
        <p:xfrm>
          <a:off x="419100" y="4152900"/>
          <a:ext cx="3670300" cy="1041400"/>
        </p:xfrm>
        <a:graphic>
          <a:graphicData uri="http://schemas.openxmlformats.org/presentationml/2006/ole">
            <mc:AlternateContent xmlns:mc="http://schemas.openxmlformats.org/markup-compatibility/2006">
              <mc:Choice xmlns:v="urn:schemas-microsoft-com:vml" Requires="v">
                <p:oleObj spid="_x0000_s10269" name="Document" r:id="rId7" imgW="2462699" imgH="701204" progId="Word.Document.12">
                  <p:embed/>
                </p:oleObj>
              </mc:Choice>
              <mc:Fallback>
                <p:oleObj name="Document" r:id="rId7" imgW="2462699" imgH="701204" progId="Word.Document.12">
                  <p:embed/>
                  <p:pic>
                    <p:nvPicPr>
                      <p:cNvPr id="0" name="Object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9100" y="4152900"/>
                        <a:ext cx="3670300" cy="104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10248" name="Picture 8" descr="D:\SFU\Work &amp; Co-op\ENSC180 - Course development\Combinatorics\cartesian_product_example.eps"/>
          <p:cNvPicPr>
            <a:picLocks noChangeAspect="1" noChangeArrowheads="1"/>
          </p:cNvPicPr>
          <p:nvPr/>
        </p:nvPicPr>
        <p:blipFill>
          <a:blip r:embed="rId9">
            <a:extLst>
              <a:ext uri="{28A0092B-C50C-407E-A947-70E740481C1C}">
                <a14:useLocalDpi xmlns:a14="http://schemas.microsoft.com/office/drawing/2010/main" val="0"/>
              </a:ext>
            </a:extLst>
          </a:blip>
          <a:srcRect l="3149" t="7982"/>
          <a:stretch>
            <a:fillRect/>
          </a:stretch>
        </p:blipFill>
        <p:spPr bwMode="auto">
          <a:xfrm>
            <a:off x="5045075" y="3502025"/>
            <a:ext cx="3429000" cy="268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egnaposto contenuto 1"/>
          <p:cNvSpPr>
            <a:spLocks noGrp="1"/>
          </p:cNvSpPr>
          <p:nvPr>
            <p:ph idx="1"/>
          </p:nvPr>
        </p:nvSpPr>
        <p:spPr/>
        <p:txBody>
          <a:bodyPr/>
          <a:lstStyle/>
          <a:p>
            <a:r>
              <a:rPr lang="en-CA" altLang="en-US" noProof="0" dirty="0" smtClean="0"/>
              <a:t>Suppose now we are organizing a grand ensc180 ball.</a:t>
            </a:r>
          </a:p>
          <a:p>
            <a:endParaRPr lang="en-CA" altLang="en-US" noProof="0" dirty="0" smtClean="0"/>
          </a:p>
          <a:p>
            <a:r>
              <a:rPr lang="en-CA" altLang="en-US" noProof="0" dirty="0" smtClean="0"/>
              <a:t>You are going to have to dance Austrian Waltz in pairs, one male and one female. The set of all possible Male/female combination in this class is </a:t>
            </a:r>
          </a:p>
          <a:p>
            <a:endParaRPr lang="en-CA" altLang="en-US" noProof="0" dirty="0" smtClean="0"/>
          </a:p>
          <a:p>
            <a:r>
              <a:rPr lang="en-CA" altLang="en-US" noProof="0" dirty="0" smtClean="0"/>
              <a:t>Set A = { Students : ENSC180 Students whose gender is ‘F’ }</a:t>
            </a:r>
          </a:p>
          <a:p>
            <a:r>
              <a:rPr lang="en-CA" altLang="en-US" noProof="0" dirty="0" smtClean="0"/>
              <a:t>Set B = { Students : ENSC180 Students whose gender is ‘M’ }</a:t>
            </a:r>
          </a:p>
          <a:p>
            <a:endParaRPr lang="en-CA" altLang="en-US" noProof="0" dirty="0" smtClean="0"/>
          </a:p>
          <a:p>
            <a:r>
              <a:rPr lang="en-CA" altLang="en-US" i="1" noProof="0" dirty="0" smtClean="0"/>
              <a:t>A</a:t>
            </a:r>
            <a:r>
              <a:rPr lang="en-CA" altLang="en-US" noProof="0" dirty="0" smtClean="0"/>
              <a:t> X </a:t>
            </a:r>
            <a:r>
              <a:rPr lang="en-CA" altLang="en-US" i="1" noProof="0" dirty="0" smtClean="0"/>
              <a:t>B = </a:t>
            </a:r>
            <a:r>
              <a:rPr lang="en-CA" altLang="en-US" noProof="0" dirty="0" smtClean="0"/>
              <a:t>a</a:t>
            </a:r>
            <a:r>
              <a:rPr lang="en-CA" altLang="en-US" baseline="-25000" noProof="0" dirty="0" smtClean="0"/>
              <a:t>1</a:t>
            </a:r>
            <a:r>
              <a:rPr lang="en-CA" altLang="en-US" noProof="0" dirty="0" smtClean="0"/>
              <a:t>b</a:t>
            </a:r>
            <a:r>
              <a:rPr lang="en-CA" altLang="en-US" baseline="-25000" noProof="0" dirty="0" smtClean="0"/>
              <a:t>1</a:t>
            </a:r>
            <a:r>
              <a:rPr lang="en-CA" altLang="en-US" noProof="0" dirty="0" smtClean="0"/>
              <a:t>, …, a</a:t>
            </a:r>
            <a:r>
              <a:rPr lang="en-CA" altLang="en-US" baseline="-25000" noProof="0" dirty="0" smtClean="0"/>
              <a:t>1</a:t>
            </a:r>
            <a:r>
              <a:rPr lang="en-CA" altLang="en-US" noProof="0" dirty="0" smtClean="0"/>
              <a:t>b</a:t>
            </a:r>
            <a:r>
              <a:rPr lang="en-CA" altLang="en-US" baseline="-25000" noProof="0" dirty="0" smtClean="0"/>
              <a:t>m</a:t>
            </a:r>
            <a:r>
              <a:rPr lang="en-CA" altLang="en-US" noProof="0" dirty="0" smtClean="0"/>
              <a:t>, …., a</a:t>
            </a:r>
            <a:r>
              <a:rPr lang="en-CA" altLang="en-US" baseline="-25000" noProof="0" dirty="0" smtClean="0"/>
              <a:t>n</a:t>
            </a:r>
            <a:r>
              <a:rPr lang="en-CA" altLang="en-US" noProof="0" dirty="0" smtClean="0"/>
              <a:t>b</a:t>
            </a:r>
            <a:r>
              <a:rPr lang="en-CA" altLang="en-US" baseline="-25000" noProof="0" dirty="0" smtClean="0"/>
              <a:t>1</a:t>
            </a:r>
            <a:r>
              <a:rPr lang="en-CA" altLang="en-US" noProof="0" dirty="0" smtClean="0"/>
              <a:t>, …. , </a:t>
            </a:r>
            <a:r>
              <a:rPr lang="en-CA" altLang="en-US" noProof="0" dirty="0" err="1" smtClean="0"/>
              <a:t>a</a:t>
            </a:r>
            <a:r>
              <a:rPr lang="en-CA" altLang="en-US" baseline="-25000" noProof="0" dirty="0" err="1" smtClean="0"/>
              <a:t>m</a:t>
            </a:r>
            <a:r>
              <a:rPr lang="en-CA" altLang="en-US" noProof="0" dirty="0" err="1" smtClean="0"/>
              <a:t>b</a:t>
            </a:r>
            <a:r>
              <a:rPr lang="en-CA" altLang="en-US" baseline="-25000" noProof="0" dirty="0" err="1" smtClean="0"/>
              <a:t>n</a:t>
            </a:r>
            <a:r>
              <a:rPr lang="en-CA" altLang="en-US" baseline="-25000" noProof="0" dirty="0" smtClean="0"/>
              <a:t> </a:t>
            </a:r>
            <a:r>
              <a:rPr lang="en-CA" altLang="en-US" noProof="0" dirty="0" smtClean="0"/>
              <a:t>= Cartesian Product A,B</a:t>
            </a:r>
          </a:p>
        </p:txBody>
      </p:sp>
      <p:sp>
        <p:nvSpPr>
          <p:cNvPr id="11267" name="Titolo 2"/>
          <p:cNvSpPr>
            <a:spLocks noGrp="1"/>
          </p:cNvSpPr>
          <p:nvPr>
            <p:ph type="title"/>
          </p:nvPr>
        </p:nvSpPr>
        <p:spPr/>
        <p:txBody>
          <a:bodyPr/>
          <a:lstStyle/>
          <a:p>
            <a:r>
              <a:rPr lang="en-CA" altLang="en-US" noProof="0" dirty="0" smtClean="0"/>
              <a:t>Example:</a:t>
            </a:r>
          </a:p>
        </p:txBody>
      </p:sp>
      <p:sp>
        <p:nvSpPr>
          <p:cNvPr id="6"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
        <p:nvSpPr>
          <p:cNvPr id="12291" name="Rectangle 2"/>
          <p:cNvSpPr>
            <a:spLocks noGrp="1" noChangeArrowheads="1"/>
          </p:cNvSpPr>
          <p:nvPr>
            <p:ph type="title"/>
          </p:nvPr>
        </p:nvSpPr>
        <p:spPr/>
        <p:txBody>
          <a:bodyPr/>
          <a:lstStyle/>
          <a:p>
            <a:pPr eaLnBrk="1" hangingPunct="1"/>
            <a:r>
              <a:rPr lang="en-CA" altLang="en-US" noProof="0" dirty="0" smtClean="0"/>
              <a:t>THE ADDITION PRINCIPLE (AP)</a:t>
            </a:r>
          </a:p>
        </p:txBody>
      </p:sp>
      <p:sp>
        <p:nvSpPr>
          <p:cNvPr id="12292" name="Rectangle 3"/>
          <p:cNvSpPr>
            <a:spLocks noGrp="1" noChangeArrowheads="1"/>
          </p:cNvSpPr>
          <p:nvPr>
            <p:ph type="body" sz="half" idx="1"/>
          </p:nvPr>
        </p:nvSpPr>
        <p:spPr>
          <a:xfrm>
            <a:off x="292100" y="1447800"/>
            <a:ext cx="8166100" cy="4822825"/>
          </a:xfrm>
        </p:spPr>
        <p:txBody>
          <a:bodyPr/>
          <a:lstStyle/>
          <a:p>
            <a:pPr marL="0" indent="0" eaLnBrk="1" hangingPunct="1">
              <a:buFontTx/>
              <a:buChar char="•"/>
            </a:pPr>
            <a:r>
              <a:rPr lang="en-CA" altLang="en-US" sz="1600" noProof="0" dirty="0" smtClean="0"/>
              <a:t> The Addition Principle (AP) is a fundamental counting principle which states that we may add mutually exclusive options.</a:t>
            </a:r>
          </a:p>
          <a:p>
            <a:pPr marL="0" indent="0" eaLnBrk="1" hangingPunct="1">
              <a:buFontTx/>
              <a:buChar char="•"/>
            </a:pPr>
            <a:r>
              <a:rPr lang="en-CA" altLang="en-US" sz="1600" noProof="0" dirty="0" smtClean="0"/>
              <a:t> Stated simply: If we have </a:t>
            </a:r>
            <a:r>
              <a:rPr lang="en-CA" altLang="en-US" sz="1600" i="1" noProof="0" dirty="0" smtClean="0"/>
              <a:t>m</a:t>
            </a:r>
            <a:r>
              <a:rPr lang="en-CA" altLang="en-US" sz="1600" noProof="0" dirty="0" smtClean="0"/>
              <a:t> ways of doing something and </a:t>
            </a:r>
            <a:r>
              <a:rPr lang="en-CA" altLang="en-US" sz="1600" i="1" noProof="0" dirty="0" smtClean="0"/>
              <a:t>n</a:t>
            </a:r>
            <a:r>
              <a:rPr lang="en-CA" altLang="en-US" sz="1600" noProof="0" dirty="0" smtClean="0"/>
              <a:t> ways of doing something else, without being able to do both, then either task can be done in </a:t>
            </a:r>
            <a:br>
              <a:rPr lang="en-CA" altLang="en-US" sz="1600" noProof="0" dirty="0" smtClean="0"/>
            </a:br>
            <a:r>
              <a:rPr lang="en-CA" altLang="en-US" sz="1600" i="1" noProof="0" dirty="0" smtClean="0"/>
              <a:t>m</a:t>
            </a:r>
            <a:r>
              <a:rPr lang="en-CA" altLang="en-US" sz="1600" noProof="0" dirty="0" smtClean="0"/>
              <a:t> + </a:t>
            </a:r>
            <a:r>
              <a:rPr lang="en-CA" altLang="en-US" sz="1600" i="1" noProof="0" dirty="0" smtClean="0"/>
              <a:t>n</a:t>
            </a:r>
            <a:r>
              <a:rPr lang="en-CA" altLang="en-US" sz="1600" noProof="0" dirty="0" smtClean="0"/>
              <a:t> ways.</a:t>
            </a:r>
          </a:p>
          <a:p>
            <a:pPr marL="0" indent="0" eaLnBrk="1" hangingPunct="1">
              <a:buFontTx/>
              <a:buChar char="•"/>
            </a:pPr>
            <a:r>
              <a:rPr lang="en-CA" altLang="en-US" sz="1600" noProof="0" dirty="0" smtClean="0"/>
              <a:t> In general: If there are </a:t>
            </a:r>
            <a:r>
              <a:rPr lang="en-CA" altLang="en-US" sz="1600" i="1" noProof="0" dirty="0" smtClean="0"/>
              <a:t>r</a:t>
            </a:r>
            <a:r>
              <a:rPr lang="en-CA" altLang="en-US" sz="1600" noProof="0" dirty="0" smtClean="0"/>
              <a:t> ≥ 1 events that cannot occur at the same time </a:t>
            </a:r>
            <a:r>
              <a:rPr lang="en-CA" altLang="en-US" sz="1600" i="1" noProof="0" dirty="0" smtClean="0"/>
              <a:t>E</a:t>
            </a:r>
            <a:r>
              <a:rPr lang="en-CA" altLang="en-US" sz="1600" baseline="-25000" noProof="0" dirty="0" smtClean="0"/>
              <a:t>1</a:t>
            </a:r>
            <a:r>
              <a:rPr lang="en-CA" altLang="en-US" sz="1600" noProof="0" dirty="0" smtClean="0"/>
              <a:t>, </a:t>
            </a:r>
            <a:r>
              <a:rPr lang="en-CA" altLang="en-US" sz="1600" i="1" noProof="0" dirty="0" smtClean="0"/>
              <a:t>E</a:t>
            </a:r>
            <a:r>
              <a:rPr lang="en-CA" altLang="en-US" sz="1600" baseline="-25000" noProof="0" dirty="0" smtClean="0"/>
              <a:t>2</a:t>
            </a:r>
            <a:r>
              <a:rPr lang="en-CA" altLang="en-US" sz="1600" noProof="0" dirty="0" smtClean="0"/>
              <a:t>, …, </a:t>
            </a:r>
            <a:r>
              <a:rPr lang="en-CA" altLang="en-US" sz="1600" i="1" noProof="0" dirty="0" err="1" smtClean="0"/>
              <a:t>E</a:t>
            </a:r>
            <a:r>
              <a:rPr lang="en-CA" altLang="en-US" sz="1600" baseline="-25000" noProof="0" dirty="0" err="1" smtClean="0"/>
              <a:t>r</a:t>
            </a:r>
            <a:r>
              <a:rPr lang="en-CA" altLang="en-US" sz="1600" noProof="0" dirty="0" smtClean="0"/>
              <a:t>, such that </a:t>
            </a:r>
            <a:r>
              <a:rPr lang="en-CA" altLang="en-US" sz="1600" i="1" noProof="0" dirty="0" smtClean="0"/>
              <a:t>E</a:t>
            </a:r>
            <a:r>
              <a:rPr lang="en-CA" altLang="en-US" sz="1600" i="1" baseline="-25000" noProof="0" dirty="0" smtClean="0"/>
              <a:t>1</a:t>
            </a:r>
            <a:r>
              <a:rPr lang="en-CA" altLang="en-US" sz="1600" noProof="0" dirty="0" smtClean="0"/>
              <a:t> can occur in </a:t>
            </a:r>
            <a:r>
              <a:rPr lang="en-CA" altLang="en-US" sz="1600" i="1" noProof="0" dirty="0" smtClean="0"/>
              <a:t>n</a:t>
            </a:r>
            <a:r>
              <a:rPr lang="en-CA" altLang="en-US" sz="1600" i="1" baseline="-25000" noProof="0" dirty="0" smtClean="0"/>
              <a:t>1</a:t>
            </a:r>
            <a:r>
              <a:rPr lang="en-CA" altLang="en-US" sz="1600" noProof="0" dirty="0" smtClean="0"/>
              <a:t> ways, </a:t>
            </a:r>
            <a:r>
              <a:rPr lang="en-CA" altLang="en-US" sz="1600" i="1" noProof="0" dirty="0" smtClean="0"/>
              <a:t>E</a:t>
            </a:r>
            <a:r>
              <a:rPr lang="en-CA" altLang="en-US" sz="1600" i="1" baseline="-25000" noProof="0" dirty="0" smtClean="0"/>
              <a:t>2</a:t>
            </a:r>
            <a:r>
              <a:rPr lang="en-CA" altLang="en-US" sz="1600" noProof="0" dirty="0" smtClean="0"/>
              <a:t> can occur in </a:t>
            </a:r>
            <a:r>
              <a:rPr lang="en-CA" altLang="en-US" sz="1600" i="1" noProof="0" dirty="0" smtClean="0"/>
              <a:t>n</a:t>
            </a:r>
            <a:r>
              <a:rPr lang="en-CA" altLang="en-US" sz="1600" i="1" baseline="-25000" noProof="0" dirty="0" smtClean="0"/>
              <a:t>2</a:t>
            </a:r>
            <a:r>
              <a:rPr lang="en-CA" altLang="en-US" sz="1600" noProof="0" dirty="0" smtClean="0"/>
              <a:t> ways, etc. then the number of ways for at least one of these events to occur is:</a:t>
            </a:r>
            <a:br>
              <a:rPr lang="en-CA" altLang="en-US" sz="1600" noProof="0" dirty="0" smtClean="0"/>
            </a:br>
            <a:endParaRPr lang="en-CA" altLang="en-US" sz="1600" noProof="0" dirty="0" smtClean="0"/>
          </a:p>
          <a:p>
            <a:pPr marL="0" indent="0" algn="ctr" eaLnBrk="1" hangingPunct="1"/>
            <a:r>
              <a:rPr lang="en-CA" altLang="en-US" sz="1600" noProof="0" dirty="0" smtClean="0"/>
              <a:t/>
            </a:r>
            <a:br>
              <a:rPr lang="en-CA" altLang="en-US" sz="1600" noProof="0" dirty="0" smtClean="0"/>
            </a:br>
            <a:endParaRPr lang="en-CA" altLang="en-US" sz="1600" noProof="0" dirty="0" smtClean="0"/>
          </a:p>
          <a:p>
            <a:pPr marL="0" indent="0" eaLnBrk="1" hangingPunct="1"/>
            <a:endParaRPr lang="en-CA" altLang="en-US" sz="1600" noProof="0" dirty="0" smtClean="0"/>
          </a:p>
          <a:p>
            <a:pPr marL="0" indent="0" eaLnBrk="1" hangingPunct="1"/>
            <a:endParaRPr lang="en-CA" altLang="en-US" sz="1600" noProof="0" dirty="0" smtClean="0"/>
          </a:p>
          <a:p>
            <a:pPr marL="0" indent="0" algn="ctr" eaLnBrk="1" hangingPunct="1"/>
            <a:r>
              <a:rPr lang="en-CA" altLang="en-US" sz="1600" noProof="0" dirty="0" smtClean="0">
                <a:solidFill>
                  <a:srgbClr val="7030A0"/>
                </a:solidFill>
              </a:rPr>
              <a:t> </a:t>
            </a:r>
            <a:r>
              <a:rPr lang="en-CA" altLang="en-US" sz="1600" i="1" noProof="0" dirty="0" smtClean="0">
                <a:solidFill>
                  <a:srgbClr val="7030A0"/>
                </a:solidFill>
              </a:rPr>
              <a:t>For example: This evening, you have the option of either going for dinner or seeing a movie (but not both). There are 3 restaurants to pick from and 5 different movies currently playing. Then by (AP), you have 3 + 5 = 8 possible ways of spending your evening.</a:t>
            </a:r>
          </a:p>
          <a:p>
            <a:pPr lvl="4" eaLnBrk="1" hangingPunct="1"/>
            <a:endParaRPr lang="en-CA" altLang="en-US" sz="1600" noProof="0" dirty="0" smtClean="0"/>
          </a:p>
        </p:txBody>
      </p:sp>
      <p:sp>
        <p:nvSpPr>
          <p:cNvPr id="12293" name="Rectangle 14"/>
          <p:cNvSpPr>
            <a:spLocks noChangeArrowheads="1"/>
          </p:cNvSpPr>
          <p:nvPr/>
        </p:nvSpPr>
        <p:spPr bwMode="auto">
          <a:xfrm>
            <a:off x="1165225" y="-76200"/>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defRPr>
                <a:solidFill>
                  <a:schemeClr val="tx1"/>
                </a:solidFill>
                <a:latin typeface="Helvetica" pitchFamily="34" charset="0"/>
                <a:ea typeface="ＭＳ Ｐゴシック" pitchFamily="34" charset="-128"/>
              </a:defRPr>
            </a:lvl1pPr>
            <a:lvl2pPr marL="742950" indent="-285750">
              <a:spcBef>
                <a:spcPct val="20000"/>
              </a:spcBef>
              <a:buClr>
                <a:schemeClr val="accent1"/>
              </a:buClr>
              <a:buFont typeface="Wingdings" pitchFamily="2" charset="2"/>
              <a:buChar char="§"/>
              <a:defRPr>
                <a:solidFill>
                  <a:schemeClr val="tx1"/>
                </a:solidFill>
                <a:latin typeface="Helvetica" pitchFamily="34" charset="0"/>
                <a:ea typeface="ＭＳ Ｐゴシック" pitchFamily="34" charset="-128"/>
              </a:defRPr>
            </a:lvl2pPr>
            <a:lvl3pPr marL="1143000" indent="-228600">
              <a:spcBef>
                <a:spcPct val="20000"/>
              </a:spcBef>
              <a:buClr>
                <a:schemeClr val="accent2"/>
              </a:buClr>
              <a:buFont typeface="Wingdings" pitchFamily="2" charset="2"/>
              <a:buChar char="§"/>
              <a:defRPr>
                <a:solidFill>
                  <a:schemeClr val="tx1"/>
                </a:solidFill>
                <a:latin typeface="Helvetica" pitchFamily="34" charset="0"/>
                <a:ea typeface="ＭＳ Ｐゴシック" pitchFamily="34" charset="-128"/>
              </a:defRPr>
            </a:lvl3pPr>
            <a:lvl4pPr marL="1600200" indent="-228600">
              <a:spcBef>
                <a:spcPct val="20000"/>
              </a:spcBef>
              <a:buClr>
                <a:schemeClr val="accent1"/>
              </a:buClr>
              <a:buChar char="–"/>
              <a:defRPr>
                <a:solidFill>
                  <a:schemeClr val="tx1"/>
                </a:solidFill>
                <a:latin typeface="Helvetica" pitchFamily="34" charset="0"/>
                <a:ea typeface="ＭＳ Ｐゴシック" pitchFamily="34" charset="-128"/>
              </a:defRPr>
            </a:lvl4pPr>
            <a:lvl5pPr marL="2057400" indent="-228600">
              <a:spcBef>
                <a:spcPct val="20000"/>
              </a:spcBef>
              <a:buClr>
                <a:schemeClr val="accent2"/>
              </a:buClr>
              <a:buFont typeface="Times" pitchFamily="18" charset="0"/>
              <a:buChar char="–"/>
              <a:defRPr>
                <a:solidFill>
                  <a:schemeClr val="tx1"/>
                </a:solidFill>
                <a:latin typeface="Helvetica" pitchFamily="34" charset="0"/>
                <a:ea typeface="ＭＳ Ｐゴシック" pitchFamily="34" charset="-128"/>
              </a:defRPr>
            </a:lvl5pPr>
            <a:lvl6pPr marL="25146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6pPr>
            <a:lvl7pPr marL="29718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7pPr>
            <a:lvl8pPr marL="34290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8pPr>
            <a:lvl9pPr marL="3886200" indent="-228600" eaLnBrk="0" fontAlgn="base" hangingPunct="0">
              <a:spcBef>
                <a:spcPct val="20000"/>
              </a:spcBef>
              <a:spcAft>
                <a:spcPct val="0"/>
              </a:spcAft>
              <a:buClr>
                <a:schemeClr val="accent2"/>
              </a:buClr>
              <a:buFont typeface="Times" pitchFamily="18" charset="0"/>
              <a:buChar char="–"/>
              <a:defRPr>
                <a:solidFill>
                  <a:schemeClr val="tx1"/>
                </a:solidFill>
                <a:latin typeface="Helvetica" pitchFamily="34" charset="0"/>
                <a:ea typeface="ＭＳ Ｐゴシック" pitchFamily="34" charset="-128"/>
              </a:defRPr>
            </a:lvl9pPr>
          </a:lstStyle>
          <a:p>
            <a:pPr>
              <a:spcBef>
                <a:spcPct val="0"/>
              </a:spcBef>
              <a:buClrTx/>
            </a:pPr>
            <a:endParaRPr lang="en-US" altLang="en-US">
              <a:latin typeface="Arial" pitchFamily="34" charset="0"/>
            </a:endParaRPr>
          </a:p>
        </p:txBody>
      </p:sp>
      <p:graphicFrame>
        <p:nvGraphicFramePr>
          <p:cNvPr id="12294" name="Object 6"/>
          <p:cNvGraphicFramePr>
            <a:graphicFrameLocks noChangeAspect="1"/>
          </p:cNvGraphicFramePr>
          <p:nvPr/>
        </p:nvGraphicFramePr>
        <p:xfrm>
          <a:off x="2949575" y="3797300"/>
          <a:ext cx="3438525" cy="939800"/>
        </p:xfrm>
        <a:graphic>
          <a:graphicData uri="http://schemas.openxmlformats.org/presentationml/2006/ole">
            <mc:AlternateContent xmlns:mc="http://schemas.openxmlformats.org/markup-compatibility/2006">
              <mc:Choice xmlns:v="urn:schemas-microsoft-com:vml" Requires="v">
                <p:oleObj spid="_x0000_s12301" name="Document" r:id="rId4" imgW="2286381" imgH="627659" progId="Word.Document.12">
                  <p:embed/>
                </p:oleObj>
              </mc:Choice>
              <mc:Fallback>
                <p:oleObj name="Document" r:id="rId4" imgW="2286381" imgH="627659" progId="Word.Document.12">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49575" y="3797300"/>
                        <a:ext cx="3438525" cy="93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ontent Placeholder 1"/>
          <p:cNvSpPr>
            <a:spLocks noGrp="1"/>
          </p:cNvSpPr>
          <p:nvPr>
            <p:ph idx="1"/>
          </p:nvPr>
        </p:nvSpPr>
        <p:spPr/>
        <p:txBody>
          <a:bodyPr/>
          <a:lstStyle/>
          <a:p>
            <a:pPr marL="0" indent="0">
              <a:spcAft>
                <a:spcPts val="1200"/>
              </a:spcAft>
              <a:buFontTx/>
              <a:buChar char="•"/>
            </a:pPr>
            <a:r>
              <a:rPr lang="en-CA" altLang="en-US" sz="1600" noProof="0" dirty="0" smtClean="0"/>
              <a:t> More formally, (AP) can also be described using set theory:</a:t>
            </a:r>
          </a:p>
          <a:p>
            <a:pPr marL="0" indent="0"/>
            <a:r>
              <a:rPr lang="en-CA" altLang="en-US" sz="1600" noProof="0" dirty="0" smtClean="0"/>
              <a:t>Let </a:t>
            </a:r>
            <a:r>
              <a:rPr lang="en-CA" altLang="en-US" sz="1600" i="1" noProof="0" dirty="0" smtClean="0"/>
              <a:t>A</a:t>
            </a:r>
            <a:r>
              <a:rPr lang="en-CA" altLang="en-US" sz="1600" baseline="-25000" noProof="0" dirty="0" smtClean="0"/>
              <a:t>1</a:t>
            </a:r>
            <a:r>
              <a:rPr lang="en-CA" altLang="en-US" sz="1600" noProof="0" dirty="0" smtClean="0"/>
              <a:t>, </a:t>
            </a:r>
            <a:r>
              <a:rPr lang="en-CA" altLang="en-US" sz="1600" i="1" noProof="0" dirty="0" smtClean="0"/>
              <a:t>A</a:t>
            </a:r>
            <a:r>
              <a:rPr lang="en-CA" altLang="en-US" sz="1600" baseline="-25000" noProof="0" dirty="0" smtClean="0"/>
              <a:t>2</a:t>
            </a:r>
            <a:r>
              <a:rPr lang="en-CA" altLang="en-US" sz="1600" noProof="0" dirty="0" smtClean="0"/>
              <a:t>, …, </a:t>
            </a:r>
            <a:r>
              <a:rPr lang="en-CA" altLang="en-US" sz="1600" i="1" noProof="0" dirty="0" err="1" smtClean="0"/>
              <a:t>A</a:t>
            </a:r>
            <a:r>
              <a:rPr lang="en-CA" altLang="en-US" sz="1600" i="1" baseline="-25000" noProof="0" dirty="0" err="1" smtClean="0"/>
              <a:t>k</a:t>
            </a:r>
            <a:r>
              <a:rPr lang="en-CA" altLang="en-US" sz="1600" noProof="0" dirty="0" smtClean="0"/>
              <a:t> be any k finite sets, where </a:t>
            </a:r>
            <a:r>
              <a:rPr lang="en-CA" altLang="en-US" sz="1600" i="1" noProof="0" dirty="0" smtClean="0"/>
              <a:t>k</a:t>
            </a:r>
            <a:r>
              <a:rPr lang="en-CA" altLang="en-US" sz="1600" noProof="0" dirty="0" smtClean="0"/>
              <a:t> ≥ 1. If the given sets are pairwise disjoint, i.e., </a:t>
            </a:r>
            <a:r>
              <a:rPr lang="en-CA" altLang="en-US" sz="1600" i="1" noProof="0" dirty="0" smtClean="0"/>
              <a:t>A</a:t>
            </a:r>
            <a:r>
              <a:rPr lang="en-CA" altLang="en-US" sz="1600" i="1" baseline="-25000" noProof="0" dirty="0" smtClean="0"/>
              <a:t>i</a:t>
            </a:r>
            <a:r>
              <a:rPr lang="en-CA" altLang="en-US" sz="1600" noProof="0" dirty="0" smtClean="0"/>
              <a:t> ∩ </a:t>
            </a:r>
            <a:r>
              <a:rPr lang="en-CA" altLang="en-US" sz="1600" i="1" noProof="0" dirty="0" err="1" smtClean="0"/>
              <a:t>A</a:t>
            </a:r>
            <a:r>
              <a:rPr lang="en-CA" altLang="en-US" sz="1600" i="1" baseline="-25000" noProof="0" dirty="0" err="1" smtClean="0"/>
              <a:t>j</a:t>
            </a:r>
            <a:r>
              <a:rPr lang="en-CA" altLang="en-US" sz="1600" noProof="0" dirty="0" smtClean="0"/>
              <a:t> = Ø for </a:t>
            </a:r>
            <a:r>
              <a:rPr lang="en-CA" altLang="en-US" sz="1600" noProof="0" dirty="0" err="1" smtClean="0"/>
              <a:t>i,j</a:t>
            </a:r>
            <a:r>
              <a:rPr lang="en-CA" altLang="en-US" sz="1600" noProof="0" dirty="0" smtClean="0"/>
              <a:t> = 1,2, …, </a:t>
            </a:r>
            <a:r>
              <a:rPr lang="en-CA" altLang="en-US" sz="1600" i="1" noProof="0" dirty="0" smtClean="0"/>
              <a:t>k</a:t>
            </a:r>
            <a:r>
              <a:rPr lang="en-CA" altLang="en-US" sz="1600" noProof="0" dirty="0" smtClean="0"/>
              <a:t>, </a:t>
            </a:r>
            <a:r>
              <a:rPr lang="en-CA" altLang="en-US" sz="1600" i="1" noProof="0" dirty="0" err="1" smtClean="0"/>
              <a:t>i</a:t>
            </a:r>
            <a:r>
              <a:rPr lang="en-CA" altLang="en-US" sz="1600" noProof="0" dirty="0" smtClean="0"/>
              <a:t> ≠ </a:t>
            </a:r>
            <a:r>
              <a:rPr lang="en-CA" altLang="en-US" sz="1600" i="1" noProof="0" dirty="0" smtClean="0"/>
              <a:t>j</a:t>
            </a:r>
            <a:r>
              <a:rPr lang="en-CA" altLang="en-US" sz="1600" noProof="0" dirty="0" smtClean="0"/>
              <a:t>, then</a:t>
            </a:r>
          </a:p>
          <a:p>
            <a:pPr marL="0" indent="0"/>
            <a:endParaRPr lang="en-CA" altLang="en-US" sz="1600" noProof="0" dirty="0" smtClean="0"/>
          </a:p>
          <a:p>
            <a:pPr marL="0" indent="0"/>
            <a:endParaRPr lang="en-CA" altLang="en-US" sz="1600" noProof="0" dirty="0" smtClean="0"/>
          </a:p>
          <a:p>
            <a:pPr marL="0" indent="0"/>
            <a:endParaRPr lang="en-CA" altLang="en-US" sz="1600" noProof="0" dirty="0" smtClean="0"/>
          </a:p>
          <a:p>
            <a:pPr marL="0" indent="0"/>
            <a:r>
              <a:rPr lang="en-CA" altLang="en-US" sz="1600" noProof="0" dirty="0" smtClean="0"/>
              <a:t/>
            </a:r>
            <a:br>
              <a:rPr lang="en-CA" altLang="en-US" sz="1600" noProof="0" dirty="0" smtClean="0"/>
            </a:br>
            <a:endParaRPr lang="en-CA" altLang="en-US" sz="1600" noProof="0" dirty="0" smtClean="0"/>
          </a:p>
          <a:p>
            <a:pPr marL="0" indent="0"/>
            <a:endParaRPr lang="en-CA" altLang="en-US" sz="1600" noProof="0" dirty="0" smtClean="0"/>
          </a:p>
          <a:p>
            <a:pPr marL="0" indent="0"/>
            <a:endParaRPr lang="en-CA" altLang="en-US" sz="1600" noProof="0" dirty="0" smtClean="0"/>
          </a:p>
          <a:p>
            <a:pPr marL="0" indent="0"/>
            <a:endParaRPr lang="en-CA" altLang="en-US" sz="1600" noProof="0" dirty="0" smtClean="0"/>
          </a:p>
          <a:p>
            <a:pPr marL="0" indent="0">
              <a:buFontTx/>
              <a:buChar char="•"/>
            </a:pPr>
            <a:r>
              <a:rPr lang="en-CA" altLang="en-US" sz="1600" noProof="0" dirty="0" smtClean="0"/>
              <a:t> In our previous example, we can denote the set of all possible places to eat as </a:t>
            </a:r>
            <a:r>
              <a:rPr lang="en-CA" altLang="en-US" sz="1600" i="1" noProof="0" dirty="0" smtClean="0"/>
              <a:t>A</a:t>
            </a:r>
            <a:r>
              <a:rPr lang="en-CA" altLang="en-US" sz="1600" noProof="0" dirty="0" smtClean="0"/>
              <a:t> and the set of all possible movies to see as </a:t>
            </a:r>
            <a:r>
              <a:rPr lang="en-CA" altLang="en-US" sz="1600" i="1" noProof="0" dirty="0" smtClean="0"/>
              <a:t>B</a:t>
            </a:r>
            <a:r>
              <a:rPr lang="en-CA" altLang="en-US" sz="1600" noProof="0" dirty="0" smtClean="0"/>
              <a:t>. Since </a:t>
            </a:r>
            <a:r>
              <a:rPr lang="en-CA" altLang="en-US" sz="1600" i="1" noProof="0" dirty="0" smtClean="0"/>
              <a:t>A</a:t>
            </a:r>
            <a:r>
              <a:rPr lang="en-CA" altLang="en-US" sz="1600" noProof="0" dirty="0" smtClean="0"/>
              <a:t> and </a:t>
            </a:r>
            <a:r>
              <a:rPr lang="en-CA" altLang="en-US" sz="1600" i="1" noProof="0" dirty="0" smtClean="0"/>
              <a:t>B</a:t>
            </a:r>
            <a:r>
              <a:rPr lang="en-CA" altLang="en-US" sz="1600" noProof="0" dirty="0" smtClean="0"/>
              <a:t> are disjoint, by (AP) we have |</a:t>
            </a:r>
            <a:r>
              <a:rPr lang="en-CA" altLang="en-US" sz="1600" i="1" noProof="0" dirty="0" smtClean="0"/>
              <a:t>A</a:t>
            </a:r>
            <a:r>
              <a:rPr lang="en-CA" altLang="en-US" sz="1600" noProof="0" dirty="0" smtClean="0"/>
              <a:t>| + |</a:t>
            </a:r>
            <a:r>
              <a:rPr lang="en-CA" altLang="en-US" sz="1600" i="1" noProof="0" dirty="0" smtClean="0"/>
              <a:t>B</a:t>
            </a:r>
            <a:r>
              <a:rPr lang="en-CA" altLang="en-US" sz="1600" noProof="0" dirty="0" smtClean="0"/>
              <a:t>| = 3 + 5 = 8 different things to choose from.</a:t>
            </a:r>
          </a:p>
        </p:txBody>
      </p:sp>
      <p:sp>
        <p:nvSpPr>
          <p:cNvPr id="13315" name="Title 2"/>
          <p:cNvSpPr>
            <a:spLocks noGrp="1"/>
          </p:cNvSpPr>
          <p:nvPr>
            <p:ph type="title"/>
          </p:nvPr>
        </p:nvSpPr>
        <p:spPr/>
        <p:txBody>
          <a:bodyPr/>
          <a:lstStyle/>
          <a:p>
            <a:r>
              <a:rPr lang="en-CA" altLang="en-US" noProof="0" dirty="0" smtClean="0"/>
              <a:t>THE ADDITION PRINCIPLE (AP)</a:t>
            </a:r>
          </a:p>
        </p:txBody>
      </p:sp>
      <p:graphicFrame>
        <p:nvGraphicFramePr>
          <p:cNvPr id="13316" name="Object 2"/>
          <p:cNvGraphicFramePr>
            <a:graphicFrameLocks noChangeAspect="1"/>
          </p:cNvGraphicFramePr>
          <p:nvPr/>
        </p:nvGraphicFramePr>
        <p:xfrm>
          <a:off x="2536825" y="2563813"/>
          <a:ext cx="4146550" cy="2060575"/>
        </p:xfrm>
        <a:graphic>
          <a:graphicData uri="http://schemas.openxmlformats.org/presentationml/2006/ole">
            <mc:AlternateContent xmlns:mc="http://schemas.openxmlformats.org/markup-compatibility/2006">
              <mc:Choice xmlns:v="urn:schemas-microsoft-com:vml" Requires="v">
                <p:oleObj spid="_x0000_s13325" name="Document" r:id="rId3" imgW="2755244" imgH="1374648" progId="Word.Document.12">
                  <p:embed/>
                </p:oleObj>
              </mc:Choice>
              <mc:Fallback>
                <p:oleObj name="Document" r:id="rId3" imgW="2755244" imgH="1374648" progId="Word.Document.12">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36825" y="2563813"/>
                        <a:ext cx="4146550" cy="2060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
        <p:nvSpPr>
          <p:cNvPr id="8" name="TextBox 7"/>
          <p:cNvSpPr txBox="1"/>
          <p:nvPr/>
        </p:nvSpPr>
        <p:spPr>
          <a:xfrm>
            <a:off x="4964113" y="3875088"/>
            <a:ext cx="2597150" cy="338137"/>
          </a:xfrm>
          <a:prstGeom prst="rect">
            <a:avLst/>
          </a:prstGeom>
          <a:noFill/>
        </p:spPr>
        <p:txBody>
          <a:bodyPr>
            <a:spAutoFit/>
          </a:bodyPr>
          <a:lstStyle/>
          <a:p>
            <a:pPr>
              <a:defRPr/>
            </a:pPr>
            <a:r>
              <a:rPr lang="en-US" sz="1600" b="1" dirty="0">
                <a:latin typeface="+mn-lt"/>
              </a:rPr>
              <a:t>[1]</a:t>
            </a:r>
            <a:endParaRPr lang="en-CA" sz="1600" b="1" dirty="0">
              <a:latin typeface="+mn-lt"/>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egnaposto contenuto 1"/>
          <p:cNvSpPr>
            <a:spLocks noGrp="1"/>
          </p:cNvSpPr>
          <p:nvPr>
            <p:ph idx="1"/>
          </p:nvPr>
        </p:nvSpPr>
        <p:spPr/>
        <p:txBody>
          <a:bodyPr/>
          <a:lstStyle/>
          <a:p>
            <a:r>
              <a:rPr lang="en-CA" altLang="en-US" noProof="0" dirty="0" smtClean="0"/>
              <a:t>Let us consider all students in this class</a:t>
            </a:r>
          </a:p>
          <a:p>
            <a:endParaRPr lang="en-CA" altLang="en-US" noProof="0" dirty="0" smtClean="0"/>
          </a:p>
          <a:p>
            <a:r>
              <a:rPr lang="en-CA" altLang="en-US" noProof="0" dirty="0" smtClean="0"/>
              <a:t>Set A = { Students : ENSC180 Students whose gender is ‘F’ }</a:t>
            </a:r>
          </a:p>
          <a:p>
            <a:r>
              <a:rPr lang="en-CA" altLang="en-US" noProof="0" dirty="0" smtClean="0"/>
              <a:t>Set B = { Students : ENSC180 Students whose gender is ‘M’ }</a:t>
            </a:r>
          </a:p>
          <a:p>
            <a:endParaRPr lang="en-CA" altLang="en-US" noProof="0" dirty="0" smtClean="0"/>
          </a:p>
          <a:p>
            <a:endParaRPr lang="en-CA" altLang="en-US" i="1" noProof="0" dirty="0" smtClean="0"/>
          </a:p>
          <a:p>
            <a:r>
              <a:rPr lang="en-CA" altLang="en-US" i="1" noProof="0" dirty="0" smtClean="0"/>
              <a:t>A</a:t>
            </a:r>
            <a:r>
              <a:rPr lang="en-CA" altLang="en-US" noProof="0" dirty="0" smtClean="0"/>
              <a:t> ∩ </a:t>
            </a:r>
            <a:r>
              <a:rPr lang="en-CA" altLang="en-US" i="1" noProof="0" dirty="0" smtClean="0"/>
              <a:t>B = </a:t>
            </a:r>
            <a:r>
              <a:rPr lang="en-CA" altLang="en-US" noProof="0" dirty="0" smtClean="0"/>
              <a:t>Ø, since there is no student that is both ‘M’ and ‘F’</a:t>
            </a:r>
          </a:p>
          <a:p>
            <a:endParaRPr lang="en-CA" altLang="en-US" i="1" noProof="0" dirty="0" smtClean="0"/>
          </a:p>
          <a:p>
            <a:r>
              <a:rPr lang="en-CA" altLang="en-US" i="1" noProof="0" dirty="0" smtClean="0"/>
              <a:t>A </a:t>
            </a:r>
            <a:r>
              <a:rPr lang="en-CA" altLang="en-US" noProof="0" dirty="0" smtClean="0"/>
              <a:t>U B = ensc180</a:t>
            </a:r>
          </a:p>
          <a:p>
            <a:endParaRPr lang="en-CA" altLang="en-US" noProof="0" dirty="0" smtClean="0"/>
          </a:p>
          <a:p>
            <a:r>
              <a:rPr lang="en-CA" altLang="en-US" noProof="0" dirty="0" smtClean="0"/>
              <a:t>|</a:t>
            </a:r>
            <a:r>
              <a:rPr lang="en-CA" altLang="en-US" i="1" noProof="0" dirty="0" smtClean="0"/>
              <a:t>A</a:t>
            </a:r>
            <a:r>
              <a:rPr lang="en-CA" altLang="en-US" noProof="0" dirty="0" smtClean="0"/>
              <a:t> + </a:t>
            </a:r>
            <a:r>
              <a:rPr lang="en-CA" altLang="en-US" i="1" noProof="0" dirty="0" smtClean="0"/>
              <a:t>B</a:t>
            </a:r>
            <a:r>
              <a:rPr lang="en-CA" altLang="en-US" noProof="0" dirty="0" smtClean="0"/>
              <a:t>| = |</a:t>
            </a:r>
            <a:r>
              <a:rPr lang="en-CA" altLang="en-US" i="1" noProof="0" dirty="0" smtClean="0"/>
              <a:t>A</a:t>
            </a:r>
            <a:r>
              <a:rPr lang="en-CA" altLang="en-US" noProof="0" dirty="0" smtClean="0"/>
              <a:t>| + |</a:t>
            </a:r>
            <a:r>
              <a:rPr lang="en-CA" altLang="en-US" i="1" noProof="0" dirty="0" smtClean="0"/>
              <a:t>B</a:t>
            </a:r>
            <a:r>
              <a:rPr lang="en-CA" altLang="en-US" noProof="0" dirty="0" smtClean="0"/>
              <a:t>| = |ensc180| = 181 students</a:t>
            </a:r>
          </a:p>
        </p:txBody>
      </p:sp>
      <p:sp>
        <p:nvSpPr>
          <p:cNvPr id="14339" name="Titolo 2"/>
          <p:cNvSpPr>
            <a:spLocks noGrp="1"/>
          </p:cNvSpPr>
          <p:nvPr>
            <p:ph type="title"/>
          </p:nvPr>
        </p:nvSpPr>
        <p:spPr/>
        <p:txBody>
          <a:bodyPr/>
          <a:lstStyle/>
          <a:p>
            <a:r>
              <a:rPr lang="en-CA" altLang="en-US" noProof="0" dirty="0" smtClean="0"/>
              <a:t>Example:</a:t>
            </a:r>
          </a:p>
        </p:txBody>
      </p:sp>
      <p:sp>
        <p:nvSpPr>
          <p:cNvPr id="6" name="Footer Placeholder 3"/>
          <p:cNvSpPr>
            <a:spLocks noGrp="1"/>
          </p:cNvSpPr>
          <p:nvPr>
            <p:ph type="ftr" sz="quarter" idx="10"/>
          </p:nvPr>
        </p:nvSpPr>
        <p:spPr>
          <a:xfrm>
            <a:off x="152400" y="6448425"/>
            <a:ext cx="4356100" cy="333375"/>
          </a:xfrm>
        </p:spPr>
        <p:txBody>
          <a:bodyPr/>
          <a:lstStyle/>
          <a:p>
            <a:pPr>
              <a:defRPr/>
            </a:pPr>
            <a:r>
              <a:rPr lang="en-US" dirty="0" smtClean="0"/>
              <a:t>ENSC 180 – Introduction to Engineering Analysis Tools </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SFU_Template_Beta_0.2">
  <a:themeElements>
    <a:clrScheme name="SFU_Template_Beta_0.2 13">
      <a:dk1>
        <a:srgbClr val="000000"/>
      </a:dk1>
      <a:lt1>
        <a:srgbClr val="FFFFFF"/>
      </a:lt1>
      <a:dk2>
        <a:srgbClr val="FFFFFF"/>
      </a:dk2>
      <a:lt2>
        <a:srgbClr val="464847"/>
      </a:lt2>
      <a:accent1>
        <a:srgbClr val="9E0927"/>
      </a:accent1>
      <a:accent2>
        <a:srgbClr val="003874"/>
      </a:accent2>
      <a:accent3>
        <a:srgbClr val="FFFFFF"/>
      </a:accent3>
      <a:accent4>
        <a:srgbClr val="000000"/>
      </a:accent4>
      <a:accent5>
        <a:srgbClr val="CCAAAC"/>
      </a:accent5>
      <a:accent6>
        <a:srgbClr val="003268"/>
      </a:accent6>
      <a:hlink>
        <a:srgbClr val="006AA8"/>
      </a:hlink>
      <a:folHlink>
        <a:srgbClr val="BA2B48"/>
      </a:folHlink>
    </a:clrScheme>
    <a:fontScheme name="SFU_Template_Beta_0.2">
      <a:majorFont>
        <a:latin typeface="DINPro-Medium"/>
        <a:ea typeface="ＭＳ Ｐゴシック"/>
        <a:cs typeface="ＭＳ Ｐゴシック"/>
      </a:majorFont>
      <a:minorFont>
        <a:latin typeface="Helvetica"/>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txDef>
      <a:spPr>
        <a:blipFill rotWithShape="1">
          <a:blip xmlns:r="http://schemas.openxmlformats.org/officeDocument/2006/relationships" r:embed="rId1"/>
          <a:stretch>
            <a:fillRect/>
          </a:stretch>
        </a:blipFill>
      </a:spPr>
      <a:bodyPr/>
      <a:lstStyle>
        <a:defPPr>
          <a:defRPr>
            <a:noFill/>
          </a:defRPr>
        </a:defPPr>
      </a:lstStyle>
    </a:txDef>
  </a:objectDefaults>
  <a:extraClrSchemeLst>
    <a:extraClrScheme>
      <a:clrScheme name="SFU_Template_Beta_0.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FU_Template_Beta_0.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FU_Template_Beta_0.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FU_Template_Beta_0.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FU_Template_Beta_0.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FU_Template_Beta_0.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FU_Template_Beta_0.2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FU_Template_Beta_0.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FU_Template_Beta_0.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FU_Template_Beta_0.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FU_Template_Beta_0.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FU_Template_Beta_0.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SFU_Template_Beta_0.2 13">
        <a:dk1>
          <a:srgbClr val="000000"/>
        </a:dk1>
        <a:lt1>
          <a:srgbClr val="FFFFFF"/>
        </a:lt1>
        <a:dk2>
          <a:srgbClr val="FFFFFF"/>
        </a:dk2>
        <a:lt2>
          <a:srgbClr val="464847"/>
        </a:lt2>
        <a:accent1>
          <a:srgbClr val="9E0927"/>
        </a:accent1>
        <a:accent2>
          <a:srgbClr val="003874"/>
        </a:accent2>
        <a:accent3>
          <a:srgbClr val="FFFFFF"/>
        </a:accent3>
        <a:accent4>
          <a:srgbClr val="000000"/>
        </a:accent4>
        <a:accent5>
          <a:srgbClr val="CCAAAC"/>
        </a:accent5>
        <a:accent6>
          <a:srgbClr val="003268"/>
        </a:accent6>
        <a:hlink>
          <a:srgbClr val="006AA8"/>
        </a:hlink>
        <a:folHlink>
          <a:srgbClr val="BA2B4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Macintosh HD:Users:jenn:Documents:in progress:PowerPoint Template:SFU_Template_Beta_0.2.pot</Template>
  <TotalTime>10037</TotalTime>
  <Words>5351</Words>
  <Application>Microsoft Office PowerPoint</Application>
  <PresentationFormat>On-screen Show (4:3)</PresentationFormat>
  <Paragraphs>670</Paragraphs>
  <Slides>49</Slides>
  <Notes>2</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2</vt:i4>
      </vt:variant>
      <vt:variant>
        <vt:lpstr>Slide Titles</vt:lpstr>
      </vt:variant>
      <vt:variant>
        <vt:i4>49</vt:i4>
      </vt:variant>
    </vt:vector>
  </HeadingPairs>
  <TitlesOfParts>
    <vt:vector size="60" baseType="lpstr">
      <vt:lpstr>ＭＳ Ｐゴシック</vt:lpstr>
      <vt:lpstr>Arial</vt:lpstr>
      <vt:lpstr>Cambria Math</vt:lpstr>
      <vt:lpstr>Courier New</vt:lpstr>
      <vt:lpstr>DINPro-Medium</vt:lpstr>
      <vt:lpstr>Helvetica</vt:lpstr>
      <vt:lpstr>Times</vt:lpstr>
      <vt:lpstr>Wingdings</vt:lpstr>
      <vt:lpstr>SFU_Template_Beta_0.2</vt:lpstr>
      <vt:lpstr>Document</vt:lpstr>
      <vt:lpstr>Documento</vt:lpstr>
      <vt:lpstr>COMBINATORICS</vt:lpstr>
      <vt:lpstr>Ensc180 Calendar</vt:lpstr>
      <vt:lpstr>SET THEORY BASICS</vt:lpstr>
      <vt:lpstr>Example:</vt:lpstr>
      <vt:lpstr>CARTESIAN PRODUCTS</vt:lpstr>
      <vt:lpstr>Example:</vt:lpstr>
      <vt:lpstr>THE ADDITION PRINCIPLE (AP)</vt:lpstr>
      <vt:lpstr>THE ADDITION PRINCIPLE (AP)</vt:lpstr>
      <vt:lpstr>Example:</vt:lpstr>
      <vt:lpstr>THE ADDITION PRINCIPLE (AP)</vt:lpstr>
      <vt:lpstr>THE MULTIPLICATION PRINCIPLE (MP)</vt:lpstr>
      <vt:lpstr>THE MULTIPLICATION PRINCIPLE (MP)</vt:lpstr>
      <vt:lpstr>THE MULTIPLICATION PRINCIPLE (MP)</vt:lpstr>
      <vt:lpstr>Example:</vt:lpstr>
      <vt:lpstr>(AP) AND (MP) EXAMPLE</vt:lpstr>
      <vt:lpstr>DEFINITION OF PERMUTATION</vt:lpstr>
      <vt:lpstr>DEFINITION OF PERMUTATION (2)</vt:lpstr>
      <vt:lpstr>PERMUTATIONS</vt:lpstr>
      <vt:lpstr>PERMUTATIONS</vt:lpstr>
      <vt:lpstr>PERMUTATIONS</vt:lpstr>
      <vt:lpstr>QUIZ 1: PERMUTATIONS</vt:lpstr>
      <vt:lpstr>QUIZ 1: PERMUTATIONS</vt:lpstr>
      <vt:lpstr>Quiz 2: PERMUTATIONS</vt:lpstr>
      <vt:lpstr>Quiz 2: PERMUTATIONS</vt:lpstr>
      <vt:lpstr>Quiz 3: PERMUTATIONS</vt:lpstr>
      <vt:lpstr>PERMUTATIONS</vt:lpstr>
      <vt:lpstr>Implementation of PERMUTATIONS in MATLAB</vt:lpstr>
      <vt:lpstr>PERMUTATIONS</vt:lpstr>
      <vt:lpstr>PERMUTATIONS</vt:lpstr>
      <vt:lpstr>PERMUTATIONS</vt:lpstr>
      <vt:lpstr>COMBINATIONS</vt:lpstr>
      <vt:lpstr>COMBINATIONS</vt:lpstr>
      <vt:lpstr>COMBINATIONS</vt:lpstr>
      <vt:lpstr>COMBINATIONS</vt:lpstr>
      <vt:lpstr>Quiz 1: COMBINATIONS, Example 1</vt:lpstr>
      <vt:lpstr>COMBINATIONS, Example 1</vt:lpstr>
      <vt:lpstr>COMBINATIONS, Example 1</vt:lpstr>
      <vt:lpstr>COMBINATIONS, Example 1</vt:lpstr>
      <vt:lpstr>COMBINATIONS, Example 1</vt:lpstr>
      <vt:lpstr>COMBINATIONS, Example 2</vt:lpstr>
      <vt:lpstr>COMBINATIONS, Example 2</vt:lpstr>
      <vt:lpstr>COMBINATIONS, Example 2</vt:lpstr>
      <vt:lpstr>COMBINATIONS, Example 2</vt:lpstr>
      <vt:lpstr>COMBINATIONS, Example 3 </vt:lpstr>
      <vt:lpstr>Reminder:  PERMUTATIONS and COMBINATIONS</vt:lpstr>
      <vt:lpstr>PERMUTATIONS &amp; COMBINATIONS WITH REPETITIONS</vt:lpstr>
      <vt:lpstr>Example:</vt:lpstr>
      <vt:lpstr>Example:</vt:lpstr>
      <vt:lpstr>BIBLIOGRAPHY</vt:lpstr>
    </vt:vector>
  </TitlesOfParts>
  <Company>Simon Fraser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Templates</dc:title>
  <dc:creator>Jennifer Conroy</dc:creator>
  <cp:lastModifiedBy>mcl</cp:lastModifiedBy>
  <cp:revision>442</cp:revision>
  <cp:lastPrinted>2014-02-18T05:01:02Z</cp:lastPrinted>
  <dcterms:created xsi:type="dcterms:W3CDTF">2007-05-10T23:03:35Z</dcterms:created>
  <dcterms:modified xsi:type="dcterms:W3CDTF">2014-12-09T05:15:04Z</dcterms:modified>
</cp:coreProperties>
</file>