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3"/>
  </p:notesMasterIdLst>
  <p:handoutMasterIdLst>
    <p:handoutMasterId r:id="rId34"/>
  </p:handoutMasterIdLst>
  <p:sldIdLst>
    <p:sldId id="256" r:id="rId2"/>
    <p:sldId id="304" r:id="rId3"/>
    <p:sldId id="299" r:id="rId4"/>
    <p:sldId id="258" r:id="rId5"/>
    <p:sldId id="276" r:id="rId6"/>
    <p:sldId id="279" r:id="rId7"/>
    <p:sldId id="305" r:id="rId8"/>
    <p:sldId id="301" r:id="rId9"/>
    <p:sldId id="277" r:id="rId10"/>
    <p:sldId id="281" r:id="rId11"/>
    <p:sldId id="283" r:id="rId12"/>
    <p:sldId id="285" r:id="rId13"/>
    <p:sldId id="278" r:id="rId14"/>
    <p:sldId id="286" r:id="rId15"/>
    <p:sldId id="259" r:id="rId16"/>
    <p:sldId id="264" r:id="rId17"/>
    <p:sldId id="260" r:id="rId18"/>
    <p:sldId id="288" r:id="rId19"/>
    <p:sldId id="289" r:id="rId20"/>
    <p:sldId id="290" r:id="rId21"/>
    <p:sldId id="274" r:id="rId22"/>
    <p:sldId id="306" r:id="rId23"/>
    <p:sldId id="291" r:id="rId24"/>
    <p:sldId id="292" r:id="rId25"/>
    <p:sldId id="307" r:id="rId26"/>
    <p:sldId id="294" r:id="rId27"/>
    <p:sldId id="308" r:id="rId28"/>
    <p:sldId id="297" r:id="rId29"/>
    <p:sldId id="266" r:id="rId30"/>
    <p:sldId id="293" r:id="rId31"/>
    <p:sldId id="295" r:id="rId32"/>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47" autoAdjust="0"/>
  </p:normalViewPr>
  <p:slideViewPr>
    <p:cSldViewPr snapToGrid="0">
      <p:cViewPr varScale="1">
        <p:scale>
          <a:sx n="81" d="100"/>
          <a:sy n="81" d="100"/>
        </p:scale>
        <p:origin x="446" y="58"/>
      </p:cViewPr>
      <p:guideLst>
        <p:guide orient="horz" pos="2160"/>
        <p:guide pos="2880"/>
      </p:guideLst>
    </p:cSldViewPr>
  </p:slideViewPr>
  <p:outlineViewPr>
    <p:cViewPr>
      <p:scale>
        <a:sx n="33" d="100"/>
        <a:sy n="33" d="100"/>
      </p:scale>
      <p:origin x="0" y="44458"/>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937"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937"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7B28C2C7-3BDD-4C76-A9A9-52C3FED168F6}" type="slidenum">
              <a:rPr lang="en-US"/>
              <a:pPr>
                <a:defRPr/>
              </a:pPr>
              <a:t>‹#›</a:t>
            </a:fld>
            <a:endParaRPr lang="en-US"/>
          </a:p>
        </p:txBody>
      </p:sp>
    </p:spTree>
    <p:extLst>
      <p:ext uri="{BB962C8B-B14F-4D97-AF65-F5344CB8AC3E}">
        <p14:creationId xmlns:p14="http://schemas.microsoft.com/office/powerpoint/2010/main" val="4278765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937" y="0"/>
            <a:ext cx="3076363" cy="511731"/>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574" y="4861441"/>
            <a:ext cx="5206153" cy="4605576"/>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937" y="9722882"/>
            <a:ext cx="3076363" cy="511731"/>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6909B2AB-F257-44A0-97C8-888F31582036}" type="slidenum">
              <a:rPr lang="en-US"/>
              <a:pPr>
                <a:defRPr/>
              </a:pPr>
              <a:t>‹#›</a:t>
            </a:fld>
            <a:endParaRPr lang="en-US"/>
          </a:p>
        </p:txBody>
      </p:sp>
    </p:spTree>
    <p:extLst>
      <p:ext uri="{BB962C8B-B14F-4D97-AF65-F5344CB8AC3E}">
        <p14:creationId xmlns:p14="http://schemas.microsoft.com/office/powerpoint/2010/main" val="42063836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Arial" pitchFamily="34" charset="0"/>
                <a:ea typeface="ＭＳ Ｐゴシック" pitchFamily="34" charset="-128"/>
              </a:defRPr>
            </a:lvl1pPr>
            <a:lvl2pPr marL="804763" indent="-309524">
              <a:defRPr sz="2600">
                <a:solidFill>
                  <a:schemeClr val="tx1"/>
                </a:solidFill>
                <a:latin typeface="Arial" pitchFamily="34" charset="0"/>
                <a:ea typeface="ＭＳ Ｐゴシック" pitchFamily="34" charset="-128"/>
              </a:defRPr>
            </a:lvl2pPr>
            <a:lvl3pPr marL="1238098" indent="-247620">
              <a:defRPr sz="2600">
                <a:solidFill>
                  <a:schemeClr val="tx1"/>
                </a:solidFill>
                <a:latin typeface="Arial" pitchFamily="34" charset="0"/>
                <a:ea typeface="ＭＳ Ｐゴシック" pitchFamily="34" charset="-128"/>
              </a:defRPr>
            </a:lvl3pPr>
            <a:lvl4pPr marL="1733337" indent="-247620">
              <a:defRPr sz="2600">
                <a:solidFill>
                  <a:schemeClr val="tx1"/>
                </a:solidFill>
                <a:latin typeface="Arial" pitchFamily="34" charset="0"/>
                <a:ea typeface="ＭＳ Ｐゴシック" pitchFamily="34" charset="-128"/>
              </a:defRPr>
            </a:lvl4pPr>
            <a:lvl5pPr marL="2228576" indent="-247620">
              <a:defRPr sz="2600">
                <a:solidFill>
                  <a:schemeClr val="tx1"/>
                </a:solidFill>
                <a:latin typeface="Arial" pitchFamily="34" charset="0"/>
                <a:ea typeface="ＭＳ Ｐゴシック" pitchFamily="34" charset="-128"/>
              </a:defRPr>
            </a:lvl5pPr>
            <a:lvl6pPr marL="2723815" indent="-247620" eaLnBrk="0" fontAlgn="base" hangingPunct="0">
              <a:spcBef>
                <a:spcPct val="0"/>
              </a:spcBef>
              <a:spcAft>
                <a:spcPct val="0"/>
              </a:spcAft>
              <a:defRPr sz="2600">
                <a:solidFill>
                  <a:schemeClr val="tx1"/>
                </a:solidFill>
                <a:latin typeface="Arial" pitchFamily="34" charset="0"/>
                <a:ea typeface="ＭＳ Ｐゴシック" pitchFamily="34" charset="-128"/>
              </a:defRPr>
            </a:lvl6pPr>
            <a:lvl7pPr marL="3219054" indent="-247620" eaLnBrk="0" fontAlgn="base" hangingPunct="0">
              <a:spcBef>
                <a:spcPct val="0"/>
              </a:spcBef>
              <a:spcAft>
                <a:spcPct val="0"/>
              </a:spcAft>
              <a:defRPr sz="2600">
                <a:solidFill>
                  <a:schemeClr val="tx1"/>
                </a:solidFill>
                <a:latin typeface="Arial" pitchFamily="34" charset="0"/>
                <a:ea typeface="ＭＳ Ｐゴシック" pitchFamily="34" charset="-128"/>
              </a:defRPr>
            </a:lvl7pPr>
            <a:lvl8pPr marL="3714293" indent="-247620" eaLnBrk="0" fontAlgn="base" hangingPunct="0">
              <a:spcBef>
                <a:spcPct val="0"/>
              </a:spcBef>
              <a:spcAft>
                <a:spcPct val="0"/>
              </a:spcAft>
              <a:defRPr sz="2600">
                <a:solidFill>
                  <a:schemeClr val="tx1"/>
                </a:solidFill>
                <a:latin typeface="Arial" pitchFamily="34" charset="0"/>
                <a:ea typeface="ＭＳ Ｐゴシック" pitchFamily="34" charset="-128"/>
              </a:defRPr>
            </a:lvl8pPr>
            <a:lvl9pPr marL="4209532" indent="-247620" eaLnBrk="0" fontAlgn="base" hangingPunct="0">
              <a:spcBef>
                <a:spcPct val="0"/>
              </a:spcBef>
              <a:spcAft>
                <a:spcPct val="0"/>
              </a:spcAft>
              <a:defRPr sz="2600">
                <a:solidFill>
                  <a:schemeClr val="tx1"/>
                </a:solidFill>
                <a:latin typeface="Arial" pitchFamily="34" charset="0"/>
                <a:ea typeface="ＭＳ Ｐゴシック" pitchFamily="34" charset="-128"/>
              </a:defRPr>
            </a:lvl9pPr>
          </a:lstStyle>
          <a:p>
            <a:fld id="{8A30D65F-1C6B-4818-8137-61CB72D7A793}" type="slidenum">
              <a:rPr lang="en-US" altLang="en-US" sz="1300"/>
              <a:pPr/>
              <a:t>1</a:t>
            </a:fld>
            <a:endParaRPr lang="en-US" altLang="en-US" sz="13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942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a:solidFill>
                  <a:schemeClr val="tx1"/>
                </a:solidFill>
                <a:latin typeface="Arial" pitchFamily="34" charset="0"/>
                <a:ea typeface="ＭＳ Ｐゴシック" pitchFamily="34" charset="-128"/>
              </a:defRPr>
            </a:lvl1pPr>
            <a:lvl2pPr marL="804763" indent="-309524">
              <a:defRPr sz="2600">
                <a:solidFill>
                  <a:schemeClr val="tx1"/>
                </a:solidFill>
                <a:latin typeface="Arial" pitchFamily="34" charset="0"/>
                <a:ea typeface="ＭＳ Ｐゴシック" pitchFamily="34" charset="-128"/>
              </a:defRPr>
            </a:lvl2pPr>
            <a:lvl3pPr marL="1238098" indent="-247620">
              <a:defRPr sz="2600">
                <a:solidFill>
                  <a:schemeClr val="tx1"/>
                </a:solidFill>
                <a:latin typeface="Arial" pitchFamily="34" charset="0"/>
                <a:ea typeface="ＭＳ Ｐゴシック" pitchFamily="34" charset="-128"/>
              </a:defRPr>
            </a:lvl3pPr>
            <a:lvl4pPr marL="1733337" indent="-247620">
              <a:defRPr sz="2600">
                <a:solidFill>
                  <a:schemeClr val="tx1"/>
                </a:solidFill>
                <a:latin typeface="Arial" pitchFamily="34" charset="0"/>
                <a:ea typeface="ＭＳ Ｐゴシック" pitchFamily="34" charset="-128"/>
              </a:defRPr>
            </a:lvl4pPr>
            <a:lvl5pPr marL="2228576" indent="-247620">
              <a:defRPr sz="2600">
                <a:solidFill>
                  <a:schemeClr val="tx1"/>
                </a:solidFill>
                <a:latin typeface="Arial" pitchFamily="34" charset="0"/>
                <a:ea typeface="ＭＳ Ｐゴシック" pitchFamily="34" charset="-128"/>
              </a:defRPr>
            </a:lvl5pPr>
            <a:lvl6pPr marL="2723815" indent="-247620" eaLnBrk="0" fontAlgn="base" hangingPunct="0">
              <a:spcBef>
                <a:spcPct val="0"/>
              </a:spcBef>
              <a:spcAft>
                <a:spcPct val="0"/>
              </a:spcAft>
              <a:defRPr sz="2600">
                <a:solidFill>
                  <a:schemeClr val="tx1"/>
                </a:solidFill>
                <a:latin typeface="Arial" pitchFamily="34" charset="0"/>
                <a:ea typeface="ＭＳ Ｐゴシック" pitchFamily="34" charset="-128"/>
              </a:defRPr>
            </a:lvl6pPr>
            <a:lvl7pPr marL="3219054" indent="-247620" eaLnBrk="0" fontAlgn="base" hangingPunct="0">
              <a:spcBef>
                <a:spcPct val="0"/>
              </a:spcBef>
              <a:spcAft>
                <a:spcPct val="0"/>
              </a:spcAft>
              <a:defRPr sz="2600">
                <a:solidFill>
                  <a:schemeClr val="tx1"/>
                </a:solidFill>
                <a:latin typeface="Arial" pitchFamily="34" charset="0"/>
                <a:ea typeface="ＭＳ Ｐゴシック" pitchFamily="34" charset="-128"/>
              </a:defRPr>
            </a:lvl7pPr>
            <a:lvl8pPr marL="3714293" indent="-247620" eaLnBrk="0" fontAlgn="base" hangingPunct="0">
              <a:spcBef>
                <a:spcPct val="0"/>
              </a:spcBef>
              <a:spcAft>
                <a:spcPct val="0"/>
              </a:spcAft>
              <a:defRPr sz="2600">
                <a:solidFill>
                  <a:schemeClr val="tx1"/>
                </a:solidFill>
                <a:latin typeface="Arial" pitchFamily="34" charset="0"/>
                <a:ea typeface="ＭＳ Ｐゴシック" pitchFamily="34" charset="-128"/>
              </a:defRPr>
            </a:lvl8pPr>
            <a:lvl9pPr marL="4209532" indent="-247620" eaLnBrk="0" fontAlgn="base" hangingPunct="0">
              <a:spcBef>
                <a:spcPct val="0"/>
              </a:spcBef>
              <a:spcAft>
                <a:spcPct val="0"/>
              </a:spcAft>
              <a:defRPr sz="2600">
                <a:solidFill>
                  <a:schemeClr val="tx1"/>
                </a:solidFill>
                <a:latin typeface="Arial" pitchFamily="34" charset="0"/>
                <a:ea typeface="ＭＳ Ｐゴシック" pitchFamily="34" charset="-128"/>
              </a:defRPr>
            </a:lvl9pPr>
          </a:lstStyle>
          <a:p>
            <a:fld id="{B537CD56-32EB-40F8-957F-75527CA39964}" type="slidenum">
              <a:rPr lang="en-US" altLang="en-US" sz="1300"/>
              <a:pPr/>
              <a:t>3</a:t>
            </a:fld>
            <a:endParaRPr lang="en-US" altLang="en-US" sz="13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266837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9144000" cy="68580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endParaRPr lang="en-US" altLang="en-US" smtClean="0"/>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altLang="en-US" sz="1400" smtClean="0">
                <a:solidFill>
                  <a:schemeClr val="tx2"/>
                </a:solidFill>
                <a:latin typeface="Helvetica" pitchFamily="34" charset="0"/>
              </a:rPr>
              <a:t>School of Engineering Science</a:t>
            </a:r>
          </a:p>
          <a:p>
            <a:pPr>
              <a:spcBef>
                <a:spcPct val="20000"/>
              </a:spcBef>
              <a:buClr>
                <a:schemeClr val="accent1"/>
              </a:buClr>
              <a:defRPr/>
            </a:pPr>
            <a:r>
              <a:rPr lang="en-US" altLang="en-US" sz="1400" smtClean="0">
                <a:solidFill>
                  <a:schemeClr val="tx2"/>
                </a:solidFill>
                <a:latin typeface="Helvetica" pitchFamily="34" charset="0"/>
              </a:rPr>
              <a:t>Simon Fraser University</a:t>
            </a:r>
          </a:p>
          <a:p>
            <a:pPr>
              <a:spcBef>
                <a:spcPct val="20000"/>
              </a:spcBef>
              <a:buClr>
                <a:schemeClr val="accent1"/>
              </a:buClr>
              <a:defRPr/>
            </a:pPr>
            <a:r>
              <a:rPr lang="en-US" altLang="en-US" sz="1400" smtClean="0">
                <a:solidFill>
                  <a:schemeClr val="tx2"/>
                </a:solidFill>
                <a:latin typeface="Helvetica" pitchFamily="34"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322082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extLst>
      <p:ext uri="{BB962C8B-B14F-4D97-AF65-F5344CB8AC3E}">
        <p14:creationId xmlns:p14="http://schemas.microsoft.com/office/powerpoint/2010/main" val="61187623"/>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2637818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9655899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7" name="Rectangle 9"/>
          <p:cNvSpPr>
            <a:spLocks noChangeArrowheads="1"/>
          </p:cNvSpPr>
          <p:nvPr/>
        </p:nvSpPr>
        <p:spPr bwMode="auto">
          <a:xfrm>
            <a:off x="0" y="0"/>
            <a:ext cx="9144000" cy="9144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8B146405-82B2-473E-94E9-A9C29718B50D}" type="slidenum">
              <a:rPr lang="en-US" altLang="en-US" sz="1200" smtClean="0">
                <a:solidFill>
                  <a:schemeClr val="bg1"/>
                </a:solidFill>
                <a:latin typeface="Helvetica" pitchFamily="34" charset="0"/>
              </a:rPr>
              <a:pPr algn="ctr">
                <a:spcBef>
                  <a:spcPct val="20000"/>
                </a:spcBef>
                <a:buClr>
                  <a:schemeClr val="accent1"/>
                </a:buClr>
                <a:defRPr/>
              </a:pPr>
              <a:t>‹#›</a:t>
            </a:fld>
            <a:endParaRPr lang="en-US" altLang="en-US" sz="1200" smtClean="0">
              <a:solidFill>
                <a:schemeClr val="bg1"/>
              </a:solidFill>
              <a:latin typeface="Helvetica" pitchFamily="34" charset="0"/>
            </a:endParaRPr>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1312862"/>
          </a:xfrm>
        </p:spPr>
        <p:txBody>
          <a:bodyPr/>
          <a:lstStyle/>
          <a:p>
            <a:pPr algn="ctr" eaLnBrk="1" hangingPunct="1">
              <a:defRPr/>
            </a:pPr>
            <a:r>
              <a:rPr lang="en-CA" sz="3600" cap="all" noProof="0" dirty="0" err="1" smtClean="0"/>
              <a:t>SystemS</a:t>
            </a:r>
            <a:r>
              <a:rPr lang="en-CA" sz="3600" cap="all" noProof="0" dirty="0" smtClean="0"/>
              <a:t> of Linear Equations </a:t>
            </a:r>
            <a:r>
              <a:rPr lang="en-CA" sz="3600" cap="all" noProof="0" dirty="0" err="1" smtClean="0"/>
              <a:t>aND</a:t>
            </a:r>
            <a:r>
              <a:rPr lang="en-CA" sz="3600" cap="all" noProof="0" dirty="0" smtClean="0"/>
              <a:t> LINEAR ALGEBRA</a:t>
            </a:r>
          </a:p>
        </p:txBody>
      </p:sp>
      <p:sp>
        <p:nvSpPr>
          <p:cNvPr id="6148" name="Rectangle 3"/>
          <p:cNvSpPr>
            <a:spLocks noGrp="1" noChangeArrowheads="1"/>
          </p:cNvSpPr>
          <p:nvPr>
            <p:ph type="subTitle" idx="1"/>
          </p:nvPr>
        </p:nvSpPr>
        <p:spPr>
          <a:xfrm>
            <a:off x="633413" y="3140075"/>
            <a:ext cx="8077200" cy="457200"/>
          </a:xfrm>
        </p:spPr>
        <p:txBody>
          <a:bodyPr/>
          <a:lstStyle/>
          <a:p>
            <a:pPr eaLnBrk="1" hangingPunct="1"/>
            <a:r>
              <a:rPr lang="en-CA" altLang="en-US" noProof="0" dirty="0"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7200" y="1112520"/>
            <a:ext cx="8138160" cy="4419599"/>
          </a:xfrm>
        </p:spPr>
        <p:txBody>
          <a:bodyPr/>
          <a:lstStyle/>
          <a:p>
            <a:pPr marL="342900" lvl="1" indent="-342900">
              <a:buNone/>
            </a:pPr>
            <a:r>
              <a:rPr lang="en-CA" altLang="en-US" sz="1600" noProof="0" dirty="0" smtClean="0"/>
              <a:t>Inverse Matrices have the following properties:</a:t>
            </a:r>
          </a:p>
          <a:p>
            <a:pPr marL="342900" lvl="1" indent="-342900">
              <a:buNone/>
            </a:pPr>
            <a:endParaRPr lang="en-CA" altLang="en-US" sz="1600" noProof="0" dirty="0" smtClean="0"/>
          </a:p>
          <a:p>
            <a:pPr marL="342900" lvl="1" indent="-342900"/>
            <a:r>
              <a:rPr lang="en-CA" altLang="en-US" sz="2000" noProof="0" dirty="0" err="1" smtClean="0"/>
              <a:t>Inv</a:t>
            </a:r>
            <a:r>
              <a:rPr lang="en-CA" altLang="en-US" sz="2000" noProof="0" dirty="0" smtClean="0"/>
              <a:t>(</a:t>
            </a:r>
            <a:r>
              <a:rPr lang="en-CA" altLang="en-US" sz="2000" noProof="0" dirty="0" err="1" smtClean="0"/>
              <a:t>Inv</a:t>
            </a:r>
            <a:r>
              <a:rPr lang="en-CA" altLang="en-US" sz="2000" noProof="0" dirty="0" smtClean="0"/>
              <a:t>(A)) = A		(A</a:t>
            </a:r>
            <a:r>
              <a:rPr lang="en-CA" altLang="en-US" sz="2000" baseline="30000" noProof="0" dirty="0" smtClean="0"/>
              <a:t>-1</a:t>
            </a:r>
            <a:r>
              <a:rPr lang="en-CA" altLang="en-US" sz="2000" noProof="0" dirty="0" smtClean="0"/>
              <a:t>)</a:t>
            </a:r>
            <a:r>
              <a:rPr lang="en-CA" altLang="en-US" sz="2000" baseline="30000" noProof="0" dirty="0" smtClean="0"/>
              <a:t>-1</a:t>
            </a:r>
            <a:endParaRPr lang="en-CA" altLang="en-US" sz="2000" noProof="0" dirty="0" smtClean="0"/>
          </a:p>
          <a:p>
            <a:pPr marL="342900" lvl="1" indent="-342900">
              <a:buNone/>
            </a:pPr>
            <a:endParaRPr lang="en-CA" altLang="en-US" sz="1600" noProof="0" dirty="0" smtClean="0"/>
          </a:p>
          <a:p>
            <a:pPr marL="342900" lvl="1" indent="-342900"/>
            <a:r>
              <a:rPr lang="en-CA" altLang="en-US" sz="2000" noProof="0" dirty="0" err="1" smtClean="0"/>
              <a:t>Inv</a:t>
            </a:r>
            <a:r>
              <a:rPr lang="en-CA" altLang="en-US" sz="2000" noProof="0" dirty="0" smtClean="0"/>
              <a:t>(k*A)= </a:t>
            </a:r>
            <a:r>
              <a:rPr lang="en-CA" altLang="en-US" sz="2000" noProof="0" dirty="0" err="1" smtClean="0"/>
              <a:t>Inv</a:t>
            </a:r>
            <a:r>
              <a:rPr lang="en-CA" altLang="en-US" sz="2000" noProof="0" dirty="0" smtClean="0"/>
              <a:t>(A)/k   (with k scalar)	(k*A)</a:t>
            </a:r>
            <a:r>
              <a:rPr lang="en-CA" altLang="en-US" sz="2000" baseline="30000" noProof="0" dirty="0" smtClean="0"/>
              <a:t>-1</a:t>
            </a:r>
            <a:r>
              <a:rPr lang="en-CA" altLang="en-US" sz="2000" noProof="0" dirty="0" smtClean="0"/>
              <a:t> = A</a:t>
            </a:r>
            <a:r>
              <a:rPr lang="en-CA" altLang="en-US" sz="2000" baseline="30000" noProof="0" dirty="0" smtClean="0"/>
              <a:t>-1</a:t>
            </a:r>
            <a:r>
              <a:rPr lang="en-CA" altLang="en-US" sz="2000" noProof="0" dirty="0" smtClean="0"/>
              <a:t>/k</a:t>
            </a:r>
          </a:p>
          <a:p>
            <a:pPr marL="342900" lvl="1" indent="-342900">
              <a:buNone/>
            </a:pPr>
            <a:endParaRPr lang="en-CA" altLang="en-US" sz="1600" noProof="0" dirty="0" smtClean="0"/>
          </a:p>
          <a:p>
            <a:pPr marL="342900" lvl="1" indent="-342900"/>
            <a:r>
              <a:rPr lang="en-CA" sz="2000" noProof="0" dirty="0" err="1" smtClean="0"/>
              <a:t>Inv</a:t>
            </a:r>
            <a:r>
              <a:rPr lang="en-CA" sz="2000" noProof="0" dirty="0" smtClean="0"/>
              <a:t>(A’) = </a:t>
            </a:r>
            <a:r>
              <a:rPr lang="en-CA" sz="2000" noProof="0" dirty="0" err="1" smtClean="0"/>
              <a:t>inv</a:t>
            </a:r>
            <a:r>
              <a:rPr lang="en-CA" sz="2000" noProof="0" dirty="0" smtClean="0"/>
              <a:t>(A)’        (A’)</a:t>
            </a:r>
            <a:r>
              <a:rPr lang="en-CA" sz="2000" baseline="30000" noProof="0" dirty="0" smtClean="0"/>
              <a:t>-1</a:t>
            </a:r>
            <a:r>
              <a:rPr lang="en-CA" sz="2000" noProof="0" dirty="0" smtClean="0"/>
              <a:t> = (A</a:t>
            </a:r>
            <a:r>
              <a:rPr lang="en-CA" sz="2000" baseline="30000" noProof="0" dirty="0" smtClean="0"/>
              <a:t>-1</a:t>
            </a:r>
            <a:r>
              <a:rPr lang="en-CA" sz="2000" noProof="0" dirty="0" smtClean="0"/>
              <a:t>)’</a:t>
            </a:r>
          </a:p>
          <a:p>
            <a:pPr marL="342900" lvl="1" indent="-342900"/>
            <a:endParaRPr lang="en-CA" altLang="en-US" sz="2000" noProof="0" dirty="0" smtClean="0"/>
          </a:p>
          <a:p>
            <a:pPr marL="342900" lvl="1" indent="-342900"/>
            <a:endParaRPr lang="en-CA" altLang="en-US" sz="2000" noProof="0" dirty="0" smtClean="0"/>
          </a:p>
          <a:p>
            <a:pPr marL="342900" lvl="1" indent="-342900"/>
            <a:r>
              <a:rPr lang="en-CA" altLang="en-US" sz="2000" b="1" u="sng" noProof="0" dirty="0" smtClean="0">
                <a:solidFill>
                  <a:srgbClr val="000000"/>
                </a:solidFill>
                <a:effectLst>
                  <a:outerShdw blurRad="38100" dist="38100" dir="2700000" algn="tl">
                    <a:srgbClr val="000000">
                      <a:alpha val="43137"/>
                    </a:srgbClr>
                  </a:outerShdw>
                </a:effectLst>
              </a:rPr>
              <a:t>If </a:t>
            </a:r>
            <a:r>
              <a:rPr lang="en-CA" altLang="en-US" sz="2000" b="1" u="sng" noProof="0" dirty="0" err="1" smtClean="0">
                <a:solidFill>
                  <a:srgbClr val="000000"/>
                </a:solidFill>
                <a:effectLst>
                  <a:outerShdw blurRad="38100" dist="38100" dir="2700000" algn="tl">
                    <a:srgbClr val="000000">
                      <a:alpha val="43137"/>
                    </a:srgbClr>
                  </a:outerShdw>
                </a:effectLst>
              </a:rPr>
              <a:t>det</a:t>
            </a:r>
            <a:r>
              <a:rPr lang="en-CA" altLang="en-US" sz="2000" b="1" u="sng" noProof="0" dirty="0" smtClean="0">
                <a:solidFill>
                  <a:srgbClr val="000000"/>
                </a:solidFill>
                <a:effectLst>
                  <a:outerShdw blurRad="38100" dist="38100" dir="2700000" algn="tl">
                    <a:srgbClr val="000000">
                      <a:alpha val="43137"/>
                    </a:srgbClr>
                  </a:outerShdw>
                </a:effectLst>
              </a:rPr>
              <a:t>(A)≠0, A is an invertible matrix and A*</a:t>
            </a:r>
            <a:r>
              <a:rPr lang="en-CA" altLang="en-US" sz="2000" b="1" u="sng" noProof="0" dirty="0" err="1" smtClean="0">
                <a:solidFill>
                  <a:srgbClr val="000000"/>
                </a:solidFill>
                <a:effectLst>
                  <a:outerShdw blurRad="38100" dist="38100" dir="2700000" algn="tl">
                    <a:srgbClr val="000000">
                      <a:alpha val="43137"/>
                    </a:srgbClr>
                  </a:outerShdw>
                </a:effectLst>
              </a:rPr>
              <a:t>inv</a:t>
            </a:r>
            <a:r>
              <a:rPr lang="en-CA" altLang="en-US" sz="2000" b="1" u="sng" noProof="0" dirty="0" smtClean="0">
                <a:solidFill>
                  <a:srgbClr val="000000"/>
                </a:solidFill>
                <a:effectLst>
                  <a:outerShdw blurRad="38100" dist="38100" dir="2700000" algn="tl">
                    <a:srgbClr val="000000">
                      <a:alpha val="43137"/>
                    </a:srgbClr>
                  </a:outerShdw>
                </a:effectLst>
              </a:rPr>
              <a:t>(A)=I, where I is an identity matrix</a:t>
            </a:r>
          </a:p>
          <a:p>
            <a:pPr marL="342900" lvl="1" indent="-342900"/>
            <a:r>
              <a:rPr lang="en-CA" altLang="en-US" sz="2000" b="1" u="sng" noProof="0" dirty="0" smtClean="0">
                <a:solidFill>
                  <a:srgbClr val="000000"/>
                </a:solidFill>
                <a:effectLst>
                  <a:outerShdw blurRad="38100" dist="38100" dir="2700000" algn="tl">
                    <a:srgbClr val="000000">
                      <a:alpha val="43137"/>
                    </a:srgbClr>
                  </a:outerShdw>
                </a:effectLst>
              </a:rPr>
              <a:t>If </a:t>
            </a:r>
            <a:r>
              <a:rPr lang="en-CA" altLang="en-US" sz="2000" b="1" u="sng" noProof="0" dirty="0" err="1" smtClean="0">
                <a:solidFill>
                  <a:srgbClr val="000000"/>
                </a:solidFill>
                <a:effectLst>
                  <a:outerShdw blurRad="38100" dist="38100" dir="2700000" algn="tl">
                    <a:srgbClr val="000000">
                      <a:alpha val="43137"/>
                    </a:srgbClr>
                  </a:outerShdw>
                </a:effectLst>
              </a:rPr>
              <a:t>det</a:t>
            </a:r>
            <a:r>
              <a:rPr lang="en-CA" altLang="en-US" sz="2000" b="1" u="sng" noProof="0" dirty="0" smtClean="0">
                <a:solidFill>
                  <a:srgbClr val="000000"/>
                </a:solidFill>
                <a:effectLst>
                  <a:outerShdw blurRad="38100" dist="38100" dir="2700000" algn="tl">
                    <a:srgbClr val="000000">
                      <a:alpha val="43137"/>
                    </a:srgbClr>
                  </a:outerShdw>
                </a:effectLst>
              </a:rPr>
              <a:t>(A)=0 we define the Matrix SINGULAR</a:t>
            </a:r>
          </a:p>
          <a:p>
            <a:pPr marL="0" lvl="1" indent="0">
              <a:buNone/>
            </a:pPr>
            <a:r>
              <a:rPr lang="en-CA" altLang="en-US" sz="2000" b="1" u="sng" noProof="0" dirty="0" smtClean="0">
                <a:solidFill>
                  <a:srgbClr val="000000"/>
                </a:solidFill>
                <a:effectLst>
                  <a:outerShdw blurRad="38100" dist="38100" dir="2700000" algn="tl">
                    <a:srgbClr val="000000">
                      <a:alpha val="43137"/>
                    </a:srgbClr>
                  </a:outerShdw>
                </a:effectLst>
              </a:rPr>
              <a:t> </a:t>
            </a:r>
          </a:p>
          <a:p>
            <a:pPr marL="342900" lvl="1" indent="-342900"/>
            <a:endParaRPr lang="en-CA" altLang="en-US" sz="2000" noProof="0" dirty="0" smtClean="0"/>
          </a:p>
          <a:p>
            <a:pPr marL="342900" lvl="1" indent="-342900">
              <a:buNone/>
            </a:pPr>
            <a:endParaRPr lang="en-CA" altLang="en-US" sz="1600" noProof="0" dirty="0" smtClean="0"/>
          </a:p>
          <a:p>
            <a:pPr marL="342900" lvl="1" indent="-342900">
              <a:buNone/>
            </a:pPr>
            <a:endParaRPr lang="en-CA" altLang="en-US" sz="1600" noProof="0" dirty="0"/>
          </a:p>
        </p:txBody>
      </p:sp>
      <p:sp>
        <p:nvSpPr>
          <p:cNvPr id="3" name="Titolo 2"/>
          <p:cNvSpPr>
            <a:spLocks noGrp="1"/>
          </p:cNvSpPr>
          <p:nvPr>
            <p:ph type="title"/>
          </p:nvPr>
        </p:nvSpPr>
        <p:spPr/>
        <p:txBody>
          <a:bodyPr/>
          <a:lstStyle/>
          <a:p>
            <a:r>
              <a:rPr lang="en-CA" noProof="0" dirty="0" smtClean="0"/>
              <a:t>Inverse MATRIX </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1356596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82880" y="944880"/>
            <a:ext cx="8564880" cy="1354455"/>
          </a:xfrm>
        </p:spPr>
        <p:txBody>
          <a:bodyPr/>
          <a:lstStyle/>
          <a:p>
            <a:pPr>
              <a:buFont typeface="Arial" panose="020B0604020202020204" pitchFamily="34" charset="0"/>
              <a:buChar char="•"/>
            </a:pPr>
            <a:r>
              <a:rPr lang="en-CA" noProof="0" dirty="0" smtClean="0"/>
              <a:t>The calculation of the inverse of an N-size matrix is rather complex and not in the scope of the course. </a:t>
            </a:r>
          </a:p>
          <a:p>
            <a:pPr>
              <a:buFont typeface="Arial" panose="020B0604020202020204" pitchFamily="34" charset="0"/>
              <a:buChar char="•"/>
            </a:pPr>
            <a:r>
              <a:rPr lang="en-CA" noProof="0" dirty="0" smtClean="0"/>
              <a:t>We report as an example the case of a size 2 matrix as an example</a:t>
            </a:r>
          </a:p>
          <a:p>
            <a:pPr>
              <a:buFont typeface="Arial" panose="020B0604020202020204" pitchFamily="34" charset="0"/>
              <a:buChar char="•"/>
            </a:pPr>
            <a:endParaRPr lang="en-CA" noProof="0" dirty="0" smtClean="0"/>
          </a:p>
          <a:p>
            <a:pPr>
              <a:buFont typeface="Arial" panose="020B0604020202020204" pitchFamily="34" charset="0"/>
              <a:buChar char="•"/>
            </a:pPr>
            <a:endParaRPr lang="en-CA" noProof="0" dirty="0"/>
          </a:p>
        </p:txBody>
      </p:sp>
      <p:sp>
        <p:nvSpPr>
          <p:cNvPr id="3" name="Titolo 2"/>
          <p:cNvSpPr>
            <a:spLocks noGrp="1"/>
          </p:cNvSpPr>
          <p:nvPr>
            <p:ph type="title"/>
          </p:nvPr>
        </p:nvSpPr>
        <p:spPr/>
        <p:txBody>
          <a:bodyPr/>
          <a:lstStyle/>
          <a:p>
            <a:r>
              <a:rPr lang="en-CA" noProof="0" dirty="0" smtClean="0"/>
              <a:t>Calculation of the Inverse Matrix</a:t>
            </a:r>
            <a:br>
              <a:rPr lang="en-CA" noProof="0" dirty="0" smtClean="0"/>
            </a:br>
            <a:r>
              <a:rPr lang="en-CA" noProof="0" dirty="0" smtClean="0"/>
              <a:t/>
            </a:r>
            <a:br>
              <a:rPr lang="en-CA" noProof="0" dirty="0" smtClean="0"/>
            </a:br>
            <a:r>
              <a:rPr lang="en-CA" noProof="0" dirty="0" smtClean="0"/>
              <a:t/>
            </a:r>
            <a:br>
              <a:rPr lang="en-CA" noProof="0" dirty="0" smtClean="0"/>
            </a:br>
            <a:r>
              <a:rPr lang="en-CA" noProof="0" dirty="0" smtClean="0"/>
              <a:t/>
            </a:r>
            <a:br>
              <a:rPr lang="en-CA" noProof="0" dirty="0" smtClean="0"/>
            </a:br>
            <a:r>
              <a:rPr lang="en-CA" noProof="0" dirty="0" smtClean="0"/>
              <a:t/>
            </a:r>
            <a:br>
              <a:rPr lang="en-CA" noProof="0" dirty="0" smtClean="0"/>
            </a:br>
            <a:r>
              <a:rPr lang="en-CA" noProof="0" dirty="0" smtClean="0"/>
              <a:t>e</a:t>
            </a:r>
            <a:endParaRPr lang="en-CA" noProof="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480" y="2131695"/>
            <a:ext cx="64008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egnaposto contenuto 1"/>
          <p:cNvSpPr txBox="1">
            <a:spLocks/>
          </p:cNvSpPr>
          <p:nvPr/>
        </p:nvSpPr>
        <p:spPr bwMode="auto">
          <a:xfrm>
            <a:off x="91440" y="3535680"/>
            <a:ext cx="8564880" cy="135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Arial" panose="020B0604020202020204" pitchFamily="34" charset="0"/>
              <a:buChar char="•"/>
            </a:pPr>
            <a:r>
              <a:rPr lang="en-CA" sz="1800" kern="0" dirty="0" smtClean="0"/>
              <a:t>Even though this case is  specific of the Size-2 matrix</a:t>
            </a:r>
            <a:r>
              <a:rPr lang="en-CA" sz="1800" b="1" i="1" kern="0" dirty="0" smtClean="0"/>
              <a:t>, the division by the determinant is common to all Sizes of inverse</a:t>
            </a:r>
            <a:r>
              <a:rPr lang="en-CA" sz="1800" kern="0" dirty="0" smtClean="0"/>
              <a:t>. This is why a matrix A for which </a:t>
            </a:r>
            <a:r>
              <a:rPr lang="en-CA" sz="1800" kern="0" dirty="0" err="1" smtClean="0"/>
              <a:t>det</a:t>
            </a:r>
            <a:r>
              <a:rPr lang="en-CA" sz="1800" kern="0" dirty="0" smtClean="0"/>
              <a:t>(A)=0 is </a:t>
            </a:r>
            <a:r>
              <a:rPr lang="en-CA" sz="1800" b="1" i="1" kern="0" dirty="0" smtClean="0"/>
              <a:t>singular</a:t>
            </a:r>
            <a:r>
              <a:rPr lang="en-CA" sz="1800" kern="0" dirty="0" smtClean="0"/>
              <a:t> (NOT INVERTIBLE)</a:t>
            </a:r>
          </a:p>
          <a:p>
            <a:pPr>
              <a:buFont typeface="Arial" panose="020B0604020202020204" pitchFamily="34" charset="0"/>
              <a:buChar char="•"/>
            </a:pPr>
            <a:endParaRPr lang="en-CA" sz="1800" kern="0" dirty="0" smtClean="0"/>
          </a:p>
          <a:p>
            <a:pPr>
              <a:buFont typeface="Arial" panose="020B0604020202020204" pitchFamily="34" charset="0"/>
              <a:buChar char="•"/>
            </a:pPr>
            <a:r>
              <a:rPr lang="en-CA" sz="1800" kern="0" dirty="0" smtClean="0"/>
              <a:t>Note that, using MATLAB, a matrix «Nearly Singular» (</a:t>
            </a:r>
            <a:r>
              <a:rPr lang="en-CA" sz="1800" kern="0" dirty="0" err="1" smtClean="0"/>
              <a:t>det</a:t>
            </a:r>
            <a:r>
              <a:rPr lang="en-CA" sz="1800" kern="0" dirty="0" smtClean="0"/>
              <a:t>(A)≈0) is technically invertible but its inverse calculation could be imprecise</a:t>
            </a:r>
          </a:p>
          <a:p>
            <a:pPr>
              <a:buFont typeface="Arial" panose="020B0604020202020204" pitchFamily="34" charset="0"/>
              <a:buChar char="•"/>
            </a:pPr>
            <a:endParaRPr lang="en-CA" sz="1800" kern="0" dirty="0" smtClean="0"/>
          </a:p>
          <a:p>
            <a:pPr>
              <a:buFont typeface="Arial" panose="020B0604020202020204" pitchFamily="34" charset="0"/>
              <a:buChar char="•"/>
            </a:pPr>
            <a:r>
              <a:rPr lang="en-CA" sz="1800" kern="0" dirty="0" smtClean="0"/>
              <a:t>The inverse of a square matrix A is calculated in MATLAB by the command </a:t>
            </a:r>
            <a:r>
              <a:rPr lang="en-CA" sz="1800" b="1" i="1" u="sng" kern="0" dirty="0" err="1" smtClean="0">
                <a:effectLst>
                  <a:outerShdw blurRad="38100" dist="38100" dir="2700000" algn="tl">
                    <a:srgbClr val="000000">
                      <a:alpha val="43137"/>
                    </a:srgbClr>
                  </a:outerShdw>
                </a:effectLst>
              </a:rPr>
              <a:t>inv</a:t>
            </a:r>
            <a:r>
              <a:rPr lang="en-CA" sz="1800" b="1" i="1" u="sng" kern="0" dirty="0" smtClean="0">
                <a:effectLst>
                  <a:outerShdw blurRad="38100" dist="38100" dir="2700000" algn="tl">
                    <a:srgbClr val="000000">
                      <a:alpha val="43137"/>
                    </a:srgbClr>
                  </a:outerShdw>
                </a:effectLst>
              </a:rPr>
              <a:t>(A)</a:t>
            </a:r>
          </a:p>
          <a:p>
            <a:pPr>
              <a:buFont typeface="Arial" panose="020B0604020202020204" pitchFamily="34" charset="0"/>
              <a:buChar char="•"/>
            </a:pPr>
            <a:endParaRPr lang="en-CA" sz="1800" kern="0" dirty="0" smtClean="0"/>
          </a:p>
          <a:p>
            <a:pPr>
              <a:buFont typeface="Arial" panose="020B0604020202020204" pitchFamily="34" charset="0"/>
              <a:buChar char="•"/>
            </a:pPr>
            <a:endParaRPr lang="en-CA" sz="1800" kern="0" dirty="0"/>
          </a:p>
        </p:txBody>
      </p:sp>
      <p:sp>
        <p:nvSpPr>
          <p:cNvPr id="6"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4037291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CA" noProof="0" dirty="0" smtClean="0"/>
              <a:t>Calculation of the Inverse Matrix in </a:t>
            </a:r>
            <a:r>
              <a:rPr lang="en-CA" noProof="0" dirty="0" err="1" smtClean="0"/>
              <a:t>Matlab</a:t>
            </a:r>
            <a:r>
              <a:rPr lang="en-CA" noProof="0" dirty="0" smtClean="0"/>
              <a:t>: Example</a:t>
            </a:r>
            <a:endParaRPr lang="en-CA" noProof="0" dirty="0"/>
          </a:p>
        </p:txBody>
      </p:sp>
      <p:sp>
        <p:nvSpPr>
          <p:cNvPr id="4" name="Segnaposto contenuto 3"/>
          <p:cNvSpPr>
            <a:spLocks noGrp="1"/>
          </p:cNvSpPr>
          <p:nvPr>
            <p:ph idx="1"/>
          </p:nvPr>
        </p:nvSpPr>
        <p:spPr>
          <a:xfrm>
            <a:off x="472440" y="944880"/>
            <a:ext cx="7726680" cy="4822825"/>
          </a:xfrm>
        </p:spPr>
        <p:txBody>
          <a:bodyPr/>
          <a:lstStyle/>
          <a:p>
            <a:r>
              <a:rPr lang="en-CA" sz="1600" kern="1200" noProof="0" dirty="0" smtClean="0">
                <a:latin typeface="Courier New" pitchFamily="49" charset="0"/>
                <a:cs typeface="Courier New" pitchFamily="49" charset="0"/>
              </a:rPr>
              <a:t>&gt;&gt; a=[ 1 2 3 4; 2 4 6 8; 9 8 7 6; 1 3 2 8];</a:t>
            </a:r>
          </a:p>
          <a:p>
            <a:r>
              <a:rPr lang="en-CA" sz="1600" kern="1200" noProof="0" dirty="0" smtClean="0">
                <a:latin typeface="Courier New" pitchFamily="49" charset="0"/>
                <a:cs typeface="Courier New" pitchFamily="49" charset="0"/>
              </a:rPr>
              <a:t>&gt;&gt; </a:t>
            </a:r>
            <a:r>
              <a:rPr lang="en-CA" sz="1600" kern="1200" noProof="0" dirty="0" err="1" smtClean="0">
                <a:latin typeface="Courier New" pitchFamily="49" charset="0"/>
                <a:cs typeface="Courier New" pitchFamily="49" charset="0"/>
              </a:rPr>
              <a:t>det</a:t>
            </a:r>
            <a:r>
              <a:rPr lang="en-CA" sz="1600" kern="1200" noProof="0" dirty="0" smtClean="0">
                <a:latin typeface="Courier New" pitchFamily="49" charset="0"/>
                <a:cs typeface="Courier New" pitchFamily="49" charset="0"/>
              </a:rPr>
              <a:t>(a)</a:t>
            </a:r>
          </a:p>
          <a:p>
            <a:r>
              <a:rPr lang="en-CA" sz="1600" kern="1200" noProof="0" dirty="0" err="1" smtClean="0">
                <a:latin typeface="Courier New" pitchFamily="49" charset="0"/>
                <a:cs typeface="Courier New" pitchFamily="49" charset="0"/>
              </a:rPr>
              <a:t>ans</a:t>
            </a:r>
            <a:r>
              <a:rPr lang="en-CA" sz="1600" kern="1200" noProof="0" dirty="0" smtClean="0">
                <a:latin typeface="Courier New" pitchFamily="49" charset="0"/>
                <a:cs typeface="Courier New" pitchFamily="49" charset="0"/>
              </a:rPr>
              <a:t> =0</a:t>
            </a:r>
          </a:p>
          <a:p>
            <a:r>
              <a:rPr lang="en-CA" sz="1600" kern="1200" noProof="0" dirty="0" smtClean="0">
                <a:latin typeface="Courier New" pitchFamily="49" charset="0"/>
                <a:cs typeface="Courier New" pitchFamily="49" charset="0"/>
              </a:rPr>
              <a:t>&gt;&gt; </a:t>
            </a:r>
            <a:r>
              <a:rPr lang="en-CA" sz="1600" kern="1200" noProof="0" dirty="0" err="1" smtClean="0">
                <a:latin typeface="Courier New" pitchFamily="49" charset="0"/>
                <a:cs typeface="Courier New" pitchFamily="49" charset="0"/>
              </a:rPr>
              <a:t>inv</a:t>
            </a:r>
            <a:r>
              <a:rPr lang="en-CA" sz="1600" kern="1200" noProof="0" dirty="0" smtClean="0">
                <a:latin typeface="Courier New" pitchFamily="49" charset="0"/>
                <a:cs typeface="Courier New" pitchFamily="49" charset="0"/>
              </a:rPr>
              <a:t>(a)</a:t>
            </a:r>
          </a:p>
          <a:p>
            <a:r>
              <a:rPr lang="en-CA" sz="1600" kern="1200" noProof="0" dirty="0" smtClean="0">
                <a:solidFill>
                  <a:srgbClr val="FFC000"/>
                </a:solidFill>
                <a:latin typeface="Courier New" pitchFamily="49" charset="0"/>
                <a:cs typeface="Courier New" pitchFamily="49" charset="0"/>
              </a:rPr>
              <a:t>Warning: Matrix is singular to working precision. </a:t>
            </a:r>
            <a:endParaRPr lang="en-CA" sz="1600" kern="1200" noProof="0" dirty="0" smtClean="0">
              <a:latin typeface="Courier New" pitchFamily="49" charset="0"/>
              <a:cs typeface="Courier New" pitchFamily="49" charset="0"/>
            </a:endParaRPr>
          </a:p>
          <a:p>
            <a:r>
              <a:rPr lang="en-CA" sz="1600" kern="1200" noProof="0" dirty="0" err="1" smtClean="0">
                <a:latin typeface="Courier New" pitchFamily="49" charset="0"/>
                <a:cs typeface="Courier New" pitchFamily="49" charset="0"/>
              </a:rPr>
              <a:t>ans</a:t>
            </a:r>
            <a:r>
              <a:rPr lang="en-CA" sz="1600" kern="1200" noProof="0" dirty="0" smtClean="0">
                <a:latin typeface="Courier New" pitchFamily="49" charset="0"/>
                <a:cs typeface="Courier New" pitchFamily="49" charset="0"/>
              </a:rPr>
              <a:t> =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r>
              <a:rPr lang="en-CA" sz="1600" kern="1200" noProof="0" dirty="0" smtClean="0">
                <a:latin typeface="Courier New" pitchFamily="49" charset="0"/>
                <a:cs typeface="Courier New" pitchFamily="49" charset="0"/>
              </a:rPr>
              <a:t>   </a:t>
            </a:r>
            <a:r>
              <a:rPr lang="en-CA" sz="1600" kern="1200" noProof="0" dirty="0" err="1" smtClean="0">
                <a:latin typeface="Courier New" pitchFamily="49" charset="0"/>
                <a:cs typeface="Courier New" pitchFamily="49" charset="0"/>
              </a:rPr>
              <a:t>Inf</a:t>
            </a:r>
            <a:endParaRPr lang="en-CA" sz="1600" kern="1200" noProof="0" dirty="0" smtClean="0">
              <a:latin typeface="Courier New" pitchFamily="49" charset="0"/>
              <a:cs typeface="Courier New" pitchFamily="49" charset="0"/>
            </a:endParaRPr>
          </a:p>
          <a:p>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a(1)=7;</a:t>
            </a:r>
          </a:p>
          <a:p>
            <a:r>
              <a:rPr lang="en-CA" sz="1600" kern="1200" noProof="0" dirty="0" smtClean="0">
                <a:latin typeface="Courier New" pitchFamily="49" charset="0"/>
                <a:cs typeface="Courier New" pitchFamily="49" charset="0"/>
              </a:rPr>
              <a:t>&gt;&gt; </a:t>
            </a:r>
            <a:r>
              <a:rPr lang="en-CA" sz="1600" kern="1200" noProof="0" dirty="0" err="1" smtClean="0">
                <a:latin typeface="Courier New" pitchFamily="49" charset="0"/>
                <a:cs typeface="Courier New" pitchFamily="49" charset="0"/>
              </a:rPr>
              <a:t>det</a:t>
            </a:r>
            <a:r>
              <a:rPr lang="en-CA" sz="1600" kern="1200" noProof="0" dirty="0" smtClean="0">
                <a:latin typeface="Courier New" pitchFamily="49" charset="0"/>
                <a:cs typeface="Courier New" pitchFamily="49" charset="0"/>
              </a:rPr>
              <a:t>(a)</a:t>
            </a:r>
          </a:p>
          <a:p>
            <a:r>
              <a:rPr lang="en-CA" sz="1600" kern="1200" noProof="0" dirty="0" err="1" smtClean="0">
                <a:latin typeface="Courier New" pitchFamily="49" charset="0"/>
                <a:cs typeface="Courier New" pitchFamily="49" charset="0"/>
              </a:rPr>
              <a:t>ans</a:t>
            </a:r>
            <a:r>
              <a:rPr lang="en-CA" sz="1600" kern="1200" noProof="0" dirty="0" smtClean="0">
                <a:latin typeface="Courier New" pitchFamily="49" charset="0"/>
                <a:cs typeface="Courier New" pitchFamily="49" charset="0"/>
              </a:rPr>
              <a:t> = -840.0000</a:t>
            </a:r>
          </a:p>
          <a:p>
            <a:r>
              <a:rPr lang="en-CA" sz="1600" kern="1200" noProof="0" dirty="0" smtClean="0">
                <a:latin typeface="Courier New" pitchFamily="49" charset="0"/>
                <a:cs typeface="Courier New" pitchFamily="49" charset="0"/>
              </a:rPr>
              <a:t>&gt;&gt; </a:t>
            </a:r>
            <a:r>
              <a:rPr lang="en-CA" sz="1600" kern="1200" noProof="0" dirty="0" err="1" smtClean="0">
                <a:latin typeface="Courier New" pitchFamily="49" charset="0"/>
                <a:cs typeface="Courier New" pitchFamily="49" charset="0"/>
              </a:rPr>
              <a:t>inv</a:t>
            </a:r>
            <a:r>
              <a:rPr lang="en-CA" sz="1600" kern="1200" noProof="0" dirty="0" smtClean="0">
                <a:latin typeface="Courier New" pitchFamily="49" charset="0"/>
                <a:cs typeface="Courier New" pitchFamily="49" charset="0"/>
              </a:rPr>
              <a:t>(a)</a:t>
            </a:r>
          </a:p>
          <a:p>
            <a:r>
              <a:rPr lang="en-CA" sz="1600" kern="1200" noProof="0" dirty="0" err="1" smtClean="0">
                <a:latin typeface="Courier New" pitchFamily="49" charset="0"/>
                <a:cs typeface="Courier New" pitchFamily="49" charset="0"/>
              </a:rPr>
              <a:t>ans</a:t>
            </a:r>
            <a:r>
              <a:rPr lang="en-CA" sz="1600" kern="1200" noProof="0" dirty="0" smtClean="0">
                <a:latin typeface="Courier New" pitchFamily="49" charset="0"/>
                <a:cs typeface="Courier New" pitchFamily="49" charset="0"/>
              </a:rPr>
              <a:t> =   0.1667   -0.0833    0.0000         0</a:t>
            </a:r>
          </a:p>
          <a:p>
            <a:r>
              <a:rPr lang="en-CA" sz="1600" kern="1200" noProof="0" dirty="0" smtClean="0">
                <a:latin typeface="Courier New" pitchFamily="49" charset="0"/>
                <a:cs typeface="Courier New" pitchFamily="49" charset="0"/>
              </a:rPr>
              <a:t>   	-0.2619   -0.1833    0.2286    0.1429</a:t>
            </a:r>
          </a:p>
          <a:p>
            <a:r>
              <a:rPr lang="en-CA" sz="1600" kern="1200" noProof="0" dirty="0" smtClean="0">
                <a:latin typeface="Courier New" pitchFamily="49" charset="0"/>
                <a:cs typeface="Courier New" pitchFamily="49" charset="0"/>
              </a:rPr>
              <a:t>    	0.0238    0.3167   -0.0571   -0.2857</a:t>
            </a:r>
          </a:p>
          <a:p>
            <a:r>
              <a:rPr lang="en-CA" sz="1600" kern="1200" noProof="0" dirty="0" smtClean="0">
                <a:latin typeface="Courier New" pitchFamily="49" charset="0"/>
                <a:cs typeface="Courier New" pitchFamily="49" charset="0"/>
              </a:rPr>
              <a:t>    	0.0714   -0.0000   -0.0714    0.1429</a:t>
            </a:r>
            <a:endParaRPr lang="en-CA" sz="1600" kern="1200" noProof="0" dirty="0">
              <a:latin typeface="Courier New" pitchFamily="49" charset="0"/>
              <a:cs typeface="Courier New" pitchFamily="49" charset="0"/>
            </a:endParaRPr>
          </a:p>
        </p:txBody>
      </p:sp>
      <p:sp>
        <p:nvSpPr>
          <p:cNvPr id="8"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304747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Segnaposto contenuto 1"/>
              <p:cNvSpPr>
                <a:spLocks noGrp="1"/>
              </p:cNvSpPr>
              <p:nvPr>
                <p:ph idx="1"/>
              </p:nvPr>
            </p:nvSpPr>
            <p:spPr>
              <a:xfrm>
                <a:off x="365760" y="2289899"/>
                <a:ext cx="7772400" cy="1432560"/>
              </a:xfrm>
            </p:spPr>
            <p:txBody>
              <a:bodyPr/>
              <a:lstStyle/>
              <a:p>
                <a14:m>
                  <m:oMath xmlns:m="http://schemas.openxmlformats.org/officeDocument/2006/math">
                    <m:d>
                      <m:dPr>
                        <m:begChr m:val="{"/>
                        <m:endChr m:val=""/>
                        <m:ctrlPr>
                          <a:rPr lang="en-CA" sz="2400" i="1" noProof="0" smtClean="0">
                            <a:latin typeface="Cambria Math" panose="02040503050406030204" pitchFamily="18" charset="0"/>
                          </a:rPr>
                        </m:ctrlPr>
                      </m:dPr>
                      <m:e>
                        <m:eqArr>
                          <m:eqArrPr>
                            <m:ctrlPr>
                              <a:rPr lang="en-CA" sz="2400" i="1" noProof="0" smtClean="0">
                                <a:latin typeface="Cambria Math" panose="02040503050406030204" pitchFamily="18" charset="0"/>
                              </a:rPr>
                            </m:ctrlPr>
                          </m:eqArrPr>
                          <m:e>
                            <m:r>
                              <a:rPr lang="en-CA" sz="2400" b="0" i="1" noProof="0" smtClean="0">
                                <a:latin typeface="Cambria Math"/>
                              </a:rPr>
                              <m:t> </m:t>
                            </m:r>
                            <m:sSub>
                              <m:sSubPr>
                                <m:ctrlPr>
                                  <a:rPr lang="en-CA" sz="2400" i="1" noProof="0">
                                    <a:latin typeface="Cambria Math" panose="02040503050406030204" pitchFamily="18" charset="0"/>
                                  </a:rPr>
                                </m:ctrlPr>
                              </m:sSubPr>
                              <m:e>
                                <m:r>
                                  <a:rPr lang="en-CA" sz="2400" b="0" i="1" noProof="0" smtClean="0">
                                    <a:latin typeface="Cambria Math"/>
                                  </a:rPr>
                                  <m:t>𝐴</m:t>
                                </m:r>
                              </m:e>
                              <m:sub>
                                <m:r>
                                  <a:rPr lang="en-CA" sz="2400" i="1" noProof="0">
                                    <a:latin typeface="Cambria Math"/>
                                  </a:rPr>
                                  <m:t>1</m:t>
                                </m:r>
                              </m:sub>
                            </m:sSub>
                            <m:r>
                              <a:rPr lang="en-CA" sz="2400" i="1" noProof="0">
                                <a:latin typeface="Cambria Math"/>
                              </a:rPr>
                              <m:t>∗</m:t>
                            </m:r>
                            <m:sSub>
                              <m:sSubPr>
                                <m:ctrlPr>
                                  <a:rPr lang="en-CA" sz="2400" i="1" noProof="0">
                                    <a:latin typeface="Cambria Math" panose="02040503050406030204" pitchFamily="18" charset="0"/>
                                  </a:rPr>
                                </m:ctrlPr>
                              </m:sSubPr>
                              <m:e>
                                <m:r>
                                  <a:rPr lang="en-CA" sz="2400" i="1" noProof="0">
                                    <a:latin typeface="Cambria Math"/>
                                  </a:rPr>
                                  <m:t>𝑥</m:t>
                                </m:r>
                              </m:e>
                              <m:sub>
                                <m:r>
                                  <a:rPr lang="en-CA" sz="2400" i="1" noProof="0">
                                    <a:latin typeface="Cambria Math"/>
                                  </a:rPr>
                                  <m:t>1</m:t>
                                </m:r>
                              </m:sub>
                            </m:sSub>
                            <m:r>
                              <a:rPr lang="en-CA" sz="2400" b="0" i="1" noProof="0" smtClean="0">
                                <a:latin typeface="Cambria Math"/>
                              </a:rPr>
                              <m:t>+</m:t>
                            </m:r>
                            <m:sSub>
                              <m:sSubPr>
                                <m:ctrlPr>
                                  <a:rPr lang="en-CA" sz="2400" i="1" noProof="0">
                                    <a:latin typeface="Cambria Math" panose="02040503050406030204" pitchFamily="18" charset="0"/>
                                  </a:rPr>
                                </m:ctrlPr>
                              </m:sSubPr>
                              <m:e>
                                <m:r>
                                  <a:rPr lang="en-CA" sz="2400" b="0" i="1" noProof="0" smtClean="0">
                                    <a:latin typeface="Cambria Math"/>
                                  </a:rPr>
                                  <m:t>𝐴</m:t>
                                </m:r>
                              </m:e>
                              <m:sub>
                                <m:r>
                                  <a:rPr lang="en-CA" sz="2400" b="0" i="1" noProof="0" smtClean="0">
                                    <a:latin typeface="Cambria Math"/>
                                  </a:rPr>
                                  <m:t>3</m:t>
                                </m:r>
                              </m:sub>
                            </m:sSub>
                            <m:r>
                              <a:rPr lang="en-CA" sz="2400" i="1" noProof="0">
                                <a:latin typeface="Cambria Math"/>
                              </a:rPr>
                              <m:t>∗</m:t>
                            </m:r>
                            <m:sSub>
                              <m:sSubPr>
                                <m:ctrlPr>
                                  <a:rPr lang="en-CA" sz="2400" i="1" noProof="0">
                                    <a:latin typeface="Cambria Math" panose="02040503050406030204" pitchFamily="18" charset="0"/>
                                  </a:rPr>
                                </m:ctrlPr>
                              </m:sSubPr>
                              <m:e>
                                <m:r>
                                  <a:rPr lang="en-CA" sz="2400" i="1" noProof="0">
                                    <a:latin typeface="Cambria Math"/>
                                  </a:rPr>
                                  <m:t>𝑥</m:t>
                                </m:r>
                              </m:e>
                              <m:sub>
                                <m:r>
                                  <a:rPr lang="en-CA" sz="2400" i="1" noProof="0">
                                    <a:latin typeface="Cambria Math"/>
                                  </a:rPr>
                                  <m:t>2</m:t>
                                </m:r>
                              </m:sub>
                            </m:sSub>
                            <m:r>
                              <a:rPr lang="en-CA" sz="2400" i="1" noProof="0">
                                <a:latin typeface="Cambria Math"/>
                              </a:rPr>
                              <m:t>=</m:t>
                            </m:r>
                            <m:sSub>
                              <m:sSubPr>
                                <m:ctrlPr>
                                  <a:rPr lang="en-CA" sz="2400" i="1" noProof="0" smtClean="0">
                                    <a:latin typeface="Cambria Math" panose="02040503050406030204" pitchFamily="18" charset="0"/>
                                  </a:rPr>
                                </m:ctrlPr>
                              </m:sSubPr>
                              <m:e>
                                <m:r>
                                  <a:rPr lang="en-CA" sz="2400" b="0" i="1" noProof="0" smtClean="0">
                                    <a:latin typeface="Cambria Math"/>
                                  </a:rPr>
                                  <m:t>𝐶</m:t>
                                </m:r>
                              </m:e>
                              <m:sub>
                                <m:r>
                                  <a:rPr lang="en-CA" sz="2400" i="1" noProof="0">
                                    <a:latin typeface="Cambria Math"/>
                                  </a:rPr>
                                  <m:t>1</m:t>
                                </m:r>
                              </m:sub>
                            </m:sSub>
                          </m:e>
                          <m:e>
                            <m:sSub>
                              <m:sSubPr>
                                <m:ctrlPr>
                                  <a:rPr lang="en-CA" sz="2400" i="1" noProof="0">
                                    <a:latin typeface="Cambria Math" panose="02040503050406030204" pitchFamily="18" charset="0"/>
                                  </a:rPr>
                                </m:ctrlPr>
                              </m:sSubPr>
                              <m:e>
                                <m:r>
                                  <a:rPr lang="en-CA" sz="2400" b="0" i="1" noProof="0" smtClean="0">
                                    <a:latin typeface="Cambria Math"/>
                                  </a:rPr>
                                  <m:t>  </m:t>
                                </m:r>
                                <m:r>
                                  <a:rPr lang="en-CA" sz="2400" b="0" i="1" noProof="0" smtClean="0">
                                    <a:latin typeface="Cambria Math"/>
                                  </a:rPr>
                                  <m:t>𝐴</m:t>
                                </m:r>
                              </m:e>
                              <m:sub>
                                <m:r>
                                  <a:rPr lang="en-CA" sz="2400" b="0" i="1" noProof="0" smtClean="0">
                                    <a:latin typeface="Cambria Math"/>
                                  </a:rPr>
                                  <m:t>2</m:t>
                                </m:r>
                              </m:sub>
                            </m:sSub>
                            <m:r>
                              <a:rPr lang="en-CA" sz="2400" i="1" noProof="0">
                                <a:latin typeface="Cambria Math"/>
                              </a:rPr>
                              <m:t>∗</m:t>
                            </m:r>
                            <m:sSub>
                              <m:sSubPr>
                                <m:ctrlPr>
                                  <a:rPr lang="en-CA" sz="2400" i="1" noProof="0">
                                    <a:latin typeface="Cambria Math" panose="02040503050406030204" pitchFamily="18" charset="0"/>
                                  </a:rPr>
                                </m:ctrlPr>
                              </m:sSubPr>
                              <m:e>
                                <m:r>
                                  <a:rPr lang="en-CA" sz="2400" i="1" noProof="0">
                                    <a:latin typeface="Cambria Math"/>
                                  </a:rPr>
                                  <m:t>𝑥</m:t>
                                </m:r>
                              </m:e>
                              <m:sub>
                                <m:r>
                                  <a:rPr lang="en-CA" sz="2400" b="0" i="1" noProof="0" smtClean="0">
                                    <a:latin typeface="Cambria Math"/>
                                  </a:rPr>
                                  <m:t>1</m:t>
                                </m:r>
                              </m:sub>
                            </m:sSub>
                            <m:r>
                              <a:rPr lang="en-CA" sz="2400" b="0" i="1" noProof="0" smtClean="0">
                                <a:latin typeface="Cambria Math"/>
                              </a:rPr>
                              <m:t>+</m:t>
                            </m:r>
                            <m:sSub>
                              <m:sSubPr>
                                <m:ctrlPr>
                                  <a:rPr lang="en-CA" sz="2400" b="0" i="1" noProof="0" smtClean="0">
                                    <a:latin typeface="Cambria Math" panose="02040503050406030204" pitchFamily="18" charset="0"/>
                                  </a:rPr>
                                </m:ctrlPr>
                              </m:sSubPr>
                              <m:e>
                                <m:r>
                                  <a:rPr lang="en-CA" sz="2400" b="0" i="1" noProof="0" smtClean="0">
                                    <a:latin typeface="Cambria Math"/>
                                  </a:rPr>
                                  <m:t>𝐴</m:t>
                                </m:r>
                              </m:e>
                              <m:sub>
                                <m:r>
                                  <a:rPr lang="en-CA" sz="2400" b="0" i="1" noProof="0" smtClean="0">
                                    <a:latin typeface="Cambria Math"/>
                                  </a:rPr>
                                  <m:t>4</m:t>
                                </m:r>
                              </m:sub>
                            </m:sSub>
                            <m:r>
                              <a:rPr lang="en-CA" sz="2400" i="1" noProof="0">
                                <a:latin typeface="Cambria Math"/>
                              </a:rPr>
                              <m:t>∗</m:t>
                            </m:r>
                            <m:sSub>
                              <m:sSubPr>
                                <m:ctrlPr>
                                  <a:rPr lang="en-CA" sz="2400" i="1" noProof="0">
                                    <a:latin typeface="Cambria Math" panose="02040503050406030204" pitchFamily="18" charset="0"/>
                                  </a:rPr>
                                </m:ctrlPr>
                              </m:sSubPr>
                              <m:e>
                                <m:r>
                                  <a:rPr lang="en-CA" sz="2400" i="1" noProof="0">
                                    <a:latin typeface="Cambria Math"/>
                                  </a:rPr>
                                  <m:t>𝑥</m:t>
                                </m:r>
                              </m:e>
                              <m:sub>
                                <m:r>
                                  <a:rPr lang="en-CA" sz="2400" i="1" noProof="0">
                                    <a:latin typeface="Cambria Math"/>
                                  </a:rPr>
                                  <m:t>2</m:t>
                                </m:r>
                              </m:sub>
                            </m:sSub>
                            <m:r>
                              <a:rPr lang="en-CA" sz="2400" i="1" noProof="0">
                                <a:latin typeface="Cambria Math"/>
                              </a:rPr>
                              <m:t>=</m:t>
                            </m:r>
                            <m:sSub>
                              <m:sSubPr>
                                <m:ctrlPr>
                                  <a:rPr lang="en-CA" sz="2400" i="1" noProof="0">
                                    <a:latin typeface="Cambria Math" panose="02040503050406030204" pitchFamily="18" charset="0"/>
                                  </a:rPr>
                                </m:ctrlPr>
                              </m:sSubPr>
                              <m:e>
                                <m:r>
                                  <a:rPr lang="en-CA" sz="2400" b="0" i="1" noProof="0" smtClean="0">
                                    <a:latin typeface="Cambria Math"/>
                                  </a:rPr>
                                  <m:t>𝐶</m:t>
                                </m:r>
                              </m:e>
                              <m:sub>
                                <m:r>
                                  <a:rPr lang="en-CA" sz="2400" i="1" noProof="0">
                                    <a:latin typeface="Cambria Math"/>
                                  </a:rPr>
                                  <m:t>2</m:t>
                                </m:r>
                              </m:sub>
                            </m:sSub>
                          </m:e>
                        </m:eqArr>
                      </m:e>
                    </m:d>
                  </m:oMath>
                </a14:m>
                <a:r>
                  <a:rPr lang="en-CA" noProof="0" dirty="0" smtClean="0"/>
                  <a:t>	</a:t>
                </a:r>
                <a:endParaRPr lang="en-CA" b="0" i="1" noProof="0" dirty="0" smtClean="0">
                  <a:latin typeface="Cambria Math"/>
                </a:endParaRPr>
              </a:p>
              <a:p>
                <a:endParaRPr lang="en-CA" noProof="0" dirty="0"/>
              </a:p>
              <a:p>
                <a:endParaRPr lang="en-CA" noProof="0" dirty="0"/>
              </a:p>
            </p:txBody>
          </p:sp>
        </mc:Choice>
        <mc:Fallback xmlns="">
          <p:sp>
            <p:nvSpPr>
              <p:cNvPr id="2" name="Segnaposto contenuto 1"/>
              <p:cNvSpPr>
                <a:spLocks noGrp="1" noRot="1" noChangeAspect="1" noMove="1" noResize="1" noEditPoints="1" noAdjustHandles="1" noChangeArrowheads="1" noChangeShapeType="1" noTextEdit="1"/>
              </p:cNvSpPr>
              <p:nvPr>
                <p:ph idx="1"/>
              </p:nvPr>
            </p:nvSpPr>
            <p:spPr>
              <a:xfrm>
                <a:off x="365760" y="2289899"/>
                <a:ext cx="7772400" cy="1432560"/>
              </a:xfrm>
              <a:blipFill rotWithShape="1">
                <a:blip r:embed="rId2"/>
                <a:stretch>
                  <a:fillRect/>
                </a:stretch>
              </a:blipFill>
            </p:spPr>
            <p:txBody>
              <a:bodyPr/>
              <a:lstStyle/>
              <a:p>
                <a:r>
                  <a:rPr lang="en-US">
                    <a:noFill/>
                  </a:rPr>
                  <a:t> </a:t>
                </a:r>
              </a:p>
            </p:txBody>
          </p:sp>
        </mc:Fallback>
      </mc:AlternateContent>
      <p:sp>
        <p:nvSpPr>
          <p:cNvPr id="3" name="Titolo 2"/>
          <p:cNvSpPr>
            <a:spLocks noGrp="1"/>
          </p:cNvSpPr>
          <p:nvPr>
            <p:ph type="title"/>
          </p:nvPr>
        </p:nvSpPr>
        <p:spPr/>
        <p:txBody>
          <a:bodyPr/>
          <a:lstStyle/>
          <a:p>
            <a:r>
              <a:rPr lang="en-CA" noProof="0" dirty="0" smtClean="0"/>
              <a:t>Systems of Linear Equations</a:t>
            </a:r>
            <a:endParaRPr lang="en-CA" noProof="0" dirty="0"/>
          </a:p>
        </p:txBody>
      </p:sp>
      <p:sp>
        <p:nvSpPr>
          <p:cNvPr id="5" name="Rettangolo 4"/>
          <p:cNvSpPr/>
          <p:nvPr/>
        </p:nvSpPr>
        <p:spPr>
          <a:xfrm>
            <a:off x="228600" y="1248788"/>
            <a:ext cx="8427720" cy="707886"/>
          </a:xfrm>
          <a:prstGeom prst="rect">
            <a:avLst/>
          </a:prstGeom>
        </p:spPr>
        <p:txBody>
          <a:bodyPr wrap="square">
            <a:spAutoFit/>
          </a:bodyPr>
          <a:lstStyle/>
          <a:p>
            <a:r>
              <a:rPr lang="en-CA" altLang="en-US" sz="2000" kern="0" dirty="0" smtClean="0">
                <a:solidFill>
                  <a:srgbClr val="000000"/>
                </a:solidFill>
                <a:latin typeface="Helvetica"/>
                <a:ea typeface="ＭＳ Ｐゴシック"/>
              </a:rPr>
              <a:t>Any </a:t>
            </a:r>
            <a:r>
              <a:rPr lang="en-CA" altLang="en-US" sz="2000" kern="0" dirty="0">
                <a:solidFill>
                  <a:srgbClr val="000000"/>
                </a:solidFill>
                <a:latin typeface="Helvetica"/>
                <a:ea typeface="ＭＳ Ｐゴシック"/>
              </a:rPr>
              <a:t>system of </a:t>
            </a:r>
            <a:r>
              <a:rPr lang="en-CA" altLang="en-US" sz="2000" kern="0" dirty="0" smtClean="0">
                <a:solidFill>
                  <a:srgbClr val="000000"/>
                </a:solidFill>
                <a:latin typeface="Helvetica"/>
                <a:ea typeface="ＭＳ Ｐゴシック"/>
              </a:rPr>
              <a:t>n linear </a:t>
            </a:r>
            <a:r>
              <a:rPr lang="en-CA" altLang="en-US" sz="2000" kern="0" dirty="0">
                <a:solidFill>
                  <a:srgbClr val="000000"/>
                </a:solidFill>
                <a:latin typeface="Helvetica"/>
                <a:ea typeface="ＭＳ Ｐゴシック"/>
              </a:rPr>
              <a:t>equations </a:t>
            </a:r>
            <a:r>
              <a:rPr lang="en-CA" altLang="en-US" sz="2000" kern="0" dirty="0" smtClean="0">
                <a:solidFill>
                  <a:srgbClr val="000000"/>
                </a:solidFill>
                <a:latin typeface="Helvetica"/>
                <a:ea typeface="ＭＳ Ｐゴシック"/>
              </a:rPr>
              <a:t>and n unknowns can </a:t>
            </a:r>
            <a:r>
              <a:rPr lang="en-CA" altLang="en-US" sz="2000" kern="0" dirty="0">
                <a:solidFill>
                  <a:srgbClr val="000000"/>
                </a:solidFill>
                <a:latin typeface="Helvetica"/>
                <a:ea typeface="ＭＳ Ｐゴシック"/>
              </a:rPr>
              <a:t>be described as a matrix </a:t>
            </a:r>
            <a:r>
              <a:rPr lang="en-CA" altLang="en-US" sz="2000" kern="0" dirty="0" smtClean="0">
                <a:solidFill>
                  <a:srgbClr val="000000"/>
                </a:solidFill>
                <a:latin typeface="Helvetica"/>
                <a:ea typeface="ＭＳ Ｐゴシック"/>
              </a:rPr>
              <a:t>equation:</a:t>
            </a:r>
            <a:endParaRPr lang="en-US" sz="3200" dirty="0"/>
          </a:p>
        </p:txBody>
      </p:sp>
      <p:sp>
        <p:nvSpPr>
          <p:cNvPr id="6" name="Freccia in giù 5"/>
          <p:cNvSpPr/>
          <p:nvPr/>
        </p:nvSpPr>
        <p:spPr bwMode="auto">
          <a:xfrm>
            <a:off x="1112235" y="3429000"/>
            <a:ext cx="1097280" cy="54864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mc:AlternateContent xmlns:mc="http://schemas.openxmlformats.org/markup-compatibility/2006" xmlns:a14="http://schemas.microsoft.com/office/drawing/2010/main">
        <mc:Choice Requires="a14">
          <p:sp>
            <p:nvSpPr>
              <p:cNvPr id="7" name="Rettangolo 6"/>
              <p:cNvSpPr/>
              <p:nvPr/>
            </p:nvSpPr>
            <p:spPr>
              <a:xfrm>
                <a:off x="4757158" y="3277209"/>
                <a:ext cx="4036322" cy="890500"/>
              </a:xfrm>
              <a:prstGeom prst="rect">
                <a:avLst/>
              </a:prstGeom>
            </p:spPr>
            <p:txBody>
              <a:bodyPr wrap="square">
                <a:spAutoFit/>
              </a:bodyPr>
              <a:lstStyle/>
              <a:p>
                <a:pPr lvl="1"/>
                <a14:m>
                  <m:oMath xmlns:m="http://schemas.openxmlformats.org/officeDocument/2006/math">
                    <m:r>
                      <a:rPr lang="it-IT" altLang="en-US" b="0" i="1" smtClean="0">
                        <a:latin typeface="Cambria Math"/>
                      </a:rPr>
                      <m:t>𝐴</m:t>
                    </m:r>
                    <m:r>
                      <a:rPr lang="it-IT" altLang="en-US" b="0" i="1" smtClean="0">
                        <a:latin typeface="Cambria Math"/>
                      </a:rPr>
                      <m:t>∗</m:t>
                    </m:r>
                    <m:r>
                      <a:rPr lang="it-IT" altLang="en-US" b="0" i="1" smtClean="0">
                        <a:latin typeface="Cambria Math"/>
                      </a:rPr>
                      <m:t>𝐵</m:t>
                    </m:r>
                    <m:r>
                      <a:rPr lang="it-IT" altLang="en-US" b="0" i="1" smtClean="0">
                        <a:latin typeface="Cambria Math"/>
                      </a:rPr>
                      <m:t>⇒ </m:t>
                    </m:r>
                    <m:sSub>
                      <m:sSubPr>
                        <m:ctrlPr>
                          <a:rPr lang="it-IT" altLang="en-US" b="0" i="1" smtClean="0">
                            <a:latin typeface="Cambria Math" panose="02040503050406030204" pitchFamily="18" charset="0"/>
                          </a:rPr>
                        </m:ctrlPr>
                      </m:sSubPr>
                      <m:e>
                        <m:r>
                          <a:rPr lang="it-IT" altLang="en-US" b="0" i="1" smtClean="0">
                            <a:latin typeface="Cambria Math"/>
                          </a:rPr>
                          <m:t>𝐴𝐵</m:t>
                        </m:r>
                      </m:e>
                      <m:sub>
                        <m:r>
                          <a:rPr lang="it-IT" altLang="en-US" b="0" i="1" smtClean="0">
                            <a:latin typeface="Cambria Math"/>
                          </a:rPr>
                          <m:t>𝑖</m:t>
                        </m:r>
                        <m:r>
                          <a:rPr lang="it-IT" altLang="en-US" b="0" i="1" smtClean="0">
                            <a:latin typeface="Cambria Math"/>
                          </a:rPr>
                          <m:t>,</m:t>
                        </m:r>
                        <m:r>
                          <a:rPr lang="it-IT" altLang="en-US" b="0" i="1" smtClean="0">
                            <a:latin typeface="Cambria Math"/>
                          </a:rPr>
                          <m:t>𝑗</m:t>
                        </m:r>
                      </m:sub>
                    </m:sSub>
                    <m:r>
                      <a:rPr lang="it-IT" altLang="en-US" b="0" i="1" smtClean="0">
                        <a:latin typeface="Cambria Math"/>
                      </a:rPr>
                      <m:t>=</m:t>
                    </m:r>
                    <m:nary>
                      <m:naryPr>
                        <m:chr m:val="∑"/>
                        <m:limLoc m:val="subSup"/>
                        <m:supHide m:val="on"/>
                        <m:ctrlPr>
                          <a:rPr lang="it-IT" altLang="en-US" b="0" i="1" smtClean="0">
                            <a:latin typeface="Cambria Math" panose="02040503050406030204" pitchFamily="18" charset="0"/>
                          </a:rPr>
                        </m:ctrlPr>
                      </m:naryPr>
                      <m:sub>
                        <m:r>
                          <m:rPr>
                            <m:brk m:alnAt="9"/>
                          </m:rPr>
                          <a:rPr lang="it-IT" altLang="en-US" b="0" i="1" smtClean="0">
                            <a:latin typeface="Cambria Math"/>
                          </a:rPr>
                          <m:t>𝐾</m:t>
                        </m:r>
                      </m:sub>
                      <m:sup/>
                      <m:e>
                        <m:sSub>
                          <m:sSubPr>
                            <m:ctrlPr>
                              <a:rPr lang="it-IT" altLang="en-US" b="0" i="1" smtClean="0">
                                <a:latin typeface="Cambria Math" panose="02040503050406030204" pitchFamily="18" charset="0"/>
                              </a:rPr>
                            </m:ctrlPr>
                          </m:sSubPr>
                          <m:e>
                            <m:r>
                              <a:rPr lang="it-IT" altLang="en-US" b="0" i="1" smtClean="0">
                                <a:latin typeface="Cambria Math"/>
                              </a:rPr>
                              <m:t>𝐴</m:t>
                            </m:r>
                          </m:e>
                          <m:sub>
                            <m:r>
                              <a:rPr lang="it-IT" altLang="en-US" b="0" i="1" smtClean="0">
                                <a:latin typeface="Cambria Math"/>
                              </a:rPr>
                              <m:t>𝑖</m:t>
                            </m:r>
                            <m:r>
                              <a:rPr lang="it-IT" altLang="en-US" b="0" i="1" smtClean="0">
                                <a:latin typeface="Cambria Math"/>
                              </a:rPr>
                              <m:t>,</m:t>
                            </m:r>
                            <m:r>
                              <a:rPr lang="it-IT" altLang="en-US" b="0" i="1" smtClean="0">
                                <a:latin typeface="Cambria Math"/>
                              </a:rPr>
                              <m:t>𝑘</m:t>
                            </m:r>
                          </m:sub>
                        </m:sSub>
                        <m:r>
                          <a:rPr lang="it-IT" altLang="en-US" b="0" i="1" smtClean="0">
                            <a:latin typeface="Cambria Math"/>
                          </a:rPr>
                          <m:t>∗</m:t>
                        </m:r>
                      </m:e>
                    </m:nary>
                    <m:r>
                      <a:rPr lang="it-IT" altLang="en-US" b="0" i="1" smtClean="0">
                        <a:latin typeface="Cambria Math"/>
                      </a:rPr>
                      <m:t> </m:t>
                    </m:r>
                    <m:sSub>
                      <m:sSubPr>
                        <m:ctrlPr>
                          <a:rPr lang="it-IT" altLang="en-US" b="0" i="1" smtClean="0">
                            <a:latin typeface="Cambria Math" panose="02040503050406030204" pitchFamily="18" charset="0"/>
                          </a:rPr>
                        </m:ctrlPr>
                      </m:sSubPr>
                      <m:e>
                        <m:r>
                          <a:rPr lang="it-IT" altLang="en-US" b="0" i="1" smtClean="0">
                            <a:latin typeface="Cambria Math"/>
                          </a:rPr>
                          <m:t>𝐵</m:t>
                        </m:r>
                      </m:e>
                      <m:sub>
                        <m:r>
                          <a:rPr lang="it-IT" altLang="en-US" b="0" i="1" smtClean="0">
                            <a:latin typeface="Cambria Math"/>
                          </a:rPr>
                          <m:t>𝑘</m:t>
                        </m:r>
                        <m:r>
                          <a:rPr lang="it-IT" altLang="en-US" b="0" i="1" smtClean="0">
                            <a:latin typeface="Cambria Math"/>
                          </a:rPr>
                          <m:t>,</m:t>
                        </m:r>
                        <m:r>
                          <a:rPr lang="it-IT" altLang="en-US" b="0" i="1" smtClean="0">
                            <a:latin typeface="Cambria Math"/>
                          </a:rPr>
                          <m:t>𝑗</m:t>
                        </m:r>
                      </m:sub>
                    </m:sSub>
                  </m:oMath>
                </a14:m>
                <a:r>
                  <a:rPr lang="en-US" altLang="en-US" dirty="0" smtClean="0"/>
                  <a:t> </a:t>
                </a:r>
                <a:endParaRPr lang="en-US" altLang="en-US" dirty="0"/>
              </a:p>
            </p:txBody>
          </p:sp>
        </mc:Choice>
        <mc:Fallback xmlns="">
          <p:sp>
            <p:nvSpPr>
              <p:cNvPr id="7" name="Rettangolo 6"/>
              <p:cNvSpPr>
                <a:spLocks noRot="1" noChangeAspect="1" noMove="1" noResize="1" noEditPoints="1" noAdjustHandles="1" noChangeArrowheads="1" noChangeShapeType="1" noTextEdit="1"/>
              </p:cNvSpPr>
              <p:nvPr/>
            </p:nvSpPr>
            <p:spPr>
              <a:xfrm>
                <a:off x="4757158" y="3277209"/>
                <a:ext cx="4036322" cy="890500"/>
              </a:xfrm>
              <a:prstGeom prst="rect">
                <a:avLst/>
              </a:prstGeom>
              <a:blipFill rotWithShape="1">
                <a:blip r:embed="rId3"/>
                <a:stretch>
                  <a:fillRect l="-302" t="-22603" b="-986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asellaDiTesto 7"/>
              <p:cNvSpPr txBox="1"/>
              <p:nvPr/>
            </p:nvSpPr>
            <p:spPr>
              <a:xfrm>
                <a:off x="617220" y="4432607"/>
                <a:ext cx="1592295" cy="461665"/>
              </a:xfrm>
              <a:prstGeom prst="rect">
                <a:avLst/>
              </a:prstGeom>
              <a:noFill/>
            </p:spPr>
            <p:txBody>
              <a:bodyPr wrap="none" rtlCol="0">
                <a:spAutoFit/>
              </a:bodyPr>
              <a:lstStyle/>
              <a:p>
                <a14:m>
                  <m:oMath xmlns:m="http://schemas.openxmlformats.org/officeDocument/2006/math">
                    <m:r>
                      <a:rPr lang="it-IT" b="0" i="1" smtClean="0">
                        <a:latin typeface="Cambria Math"/>
                      </a:rPr>
                      <m:t>𝐴</m:t>
                    </m:r>
                    <m:r>
                      <a:rPr lang="it-IT" b="0" i="1" smtClean="0">
                        <a:latin typeface="Cambria Math"/>
                      </a:rPr>
                      <m:t> ∗</m:t>
                    </m:r>
                    <m:r>
                      <a:rPr lang="it-IT" b="0" i="1" smtClean="0">
                        <a:latin typeface="Cambria Math"/>
                      </a:rPr>
                      <m:t>𝑥</m:t>
                    </m:r>
                    <m:r>
                      <a:rPr lang="it-IT" b="0" i="1" smtClean="0">
                        <a:latin typeface="Cambria Math"/>
                      </a:rPr>
                      <m:t>=</m:t>
                    </m:r>
                    <m:r>
                      <a:rPr lang="it-IT" b="0" i="1" smtClean="0">
                        <a:latin typeface="Cambria Math"/>
                      </a:rPr>
                      <m:t>𝐶</m:t>
                    </m:r>
                  </m:oMath>
                </a14:m>
                <a:r>
                  <a:rPr lang="en-US" dirty="0" smtClean="0"/>
                  <a:t> </a:t>
                </a:r>
              </a:p>
            </p:txBody>
          </p:sp>
        </mc:Choice>
        <mc:Fallback xmlns="">
          <p:sp>
            <p:nvSpPr>
              <p:cNvPr id="8" name="CasellaDiTesto 7"/>
              <p:cNvSpPr txBox="1">
                <a:spLocks noRot="1" noChangeAspect="1" noMove="1" noResize="1" noEditPoints="1" noAdjustHandles="1" noChangeArrowheads="1" noChangeShapeType="1" noTextEdit="1"/>
              </p:cNvSpPr>
              <p:nvPr/>
            </p:nvSpPr>
            <p:spPr>
              <a:xfrm>
                <a:off x="617220" y="4432607"/>
                <a:ext cx="1592295" cy="461665"/>
              </a:xfrm>
              <a:prstGeom prst="rect">
                <a:avLst/>
              </a:prstGeom>
              <a:blipFill rotWithShape="1">
                <a:blip r:embed="rId4"/>
                <a:stretch>
                  <a:fillRect l="-766"/>
                </a:stretch>
              </a:blipFill>
            </p:spPr>
            <p:txBody>
              <a:bodyPr/>
              <a:lstStyle/>
              <a:p>
                <a:r>
                  <a:rPr lang="en-US">
                    <a:noFill/>
                  </a:rPr>
                  <a:t> </a:t>
                </a:r>
              </a:p>
            </p:txBody>
          </p:sp>
        </mc:Fallback>
      </mc:AlternateContent>
      <p:sp>
        <p:nvSpPr>
          <p:cNvPr id="9" name="Rettangolo 8"/>
          <p:cNvSpPr/>
          <p:nvPr/>
        </p:nvSpPr>
        <p:spPr>
          <a:xfrm>
            <a:off x="14955" y="5074028"/>
            <a:ext cx="8427720" cy="707886"/>
          </a:xfrm>
          <a:prstGeom prst="rect">
            <a:avLst/>
          </a:prstGeom>
        </p:spPr>
        <p:txBody>
          <a:bodyPr wrap="square">
            <a:spAutoFit/>
          </a:bodyPr>
          <a:lstStyle/>
          <a:p>
            <a:r>
              <a:rPr lang="en-CA" altLang="en-US" sz="2000" kern="0" dirty="0" smtClean="0">
                <a:solidFill>
                  <a:srgbClr val="000000"/>
                </a:solidFill>
                <a:latin typeface="Helvetica"/>
                <a:ea typeface="ＭＳ Ｐゴシック"/>
              </a:rPr>
              <a:t>If A of size </a:t>
            </a:r>
            <a:r>
              <a:rPr lang="en-CA" altLang="en-US" sz="2000" kern="0" dirty="0" err="1" smtClean="0">
                <a:solidFill>
                  <a:srgbClr val="000000"/>
                </a:solidFill>
                <a:latin typeface="Helvetica"/>
                <a:ea typeface="ＭＳ Ｐゴシック"/>
              </a:rPr>
              <a:t>n,n</a:t>
            </a:r>
            <a:r>
              <a:rPr lang="en-CA" altLang="en-US" sz="2000" kern="0" dirty="0" smtClean="0">
                <a:solidFill>
                  <a:srgbClr val="000000"/>
                </a:solidFill>
                <a:latin typeface="Helvetica"/>
                <a:ea typeface="ＭＳ Ｐゴシック"/>
              </a:rPr>
              <a:t> is non-singular, the system is resolved by the vector X of size n,1</a:t>
            </a:r>
            <a:endParaRPr lang="en-US" sz="3200" dirty="0"/>
          </a:p>
        </p:txBody>
      </p:sp>
      <mc:AlternateContent xmlns:mc="http://schemas.openxmlformats.org/markup-compatibility/2006" xmlns:a14="http://schemas.microsoft.com/office/drawing/2010/main">
        <mc:Choice Requires="a14">
          <p:sp>
            <p:nvSpPr>
              <p:cNvPr id="10" name="CasellaDiTesto 9"/>
              <p:cNvSpPr txBox="1"/>
              <p:nvPr/>
            </p:nvSpPr>
            <p:spPr>
              <a:xfrm>
                <a:off x="3329940" y="5596801"/>
                <a:ext cx="1539139" cy="461665"/>
              </a:xfrm>
              <a:prstGeom prst="rect">
                <a:avLst/>
              </a:prstGeom>
              <a:noFill/>
            </p:spPr>
            <p:txBody>
              <a:bodyPr wrap="none" rtlCol="0">
                <a:spAutoFit/>
              </a:bodyPr>
              <a:lstStyle/>
              <a:p>
                <a14:m>
                  <m:oMath xmlns:m="http://schemas.openxmlformats.org/officeDocument/2006/math">
                    <m:r>
                      <a:rPr lang="it-IT" b="0" i="1" smtClean="0">
                        <a:latin typeface="Cambria Math"/>
                      </a:rPr>
                      <m:t>𝑥</m:t>
                    </m:r>
                    <m:r>
                      <a:rPr lang="it-IT" b="0" i="1" smtClean="0">
                        <a:latin typeface="Cambria Math"/>
                      </a:rPr>
                      <m:t>=</m:t>
                    </m:r>
                    <m:sSup>
                      <m:sSupPr>
                        <m:ctrlPr>
                          <a:rPr lang="it-IT" b="0" i="1" smtClean="0">
                            <a:latin typeface="Cambria Math" panose="02040503050406030204" pitchFamily="18" charset="0"/>
                          </a:rPr>
                        </m:ctrlPr>
                      </m:sSupPr>
                      <m:e>
                        <m:r>
                          <a:rPr lang="it-IT" b="0" i="1" smtClean="0">
                            <a:latin typeface="Cambria Math"/>
                          </a:rPr>
                          <m:t>𝐴</m:t>
                        </m:r>
                      </m:e>
                      <m:sup>
                        <m:r>
                          <a:rPr lang="it-IT" b="0" i="1" smtClean="0">
                            <a:latin typeface="Cambria Math"/>
                          </a:rPr>
                          <m:t>−1</m:t>
                        </m:r>
                      </m:sup>
                    </m:sSup>
                    <m:r>
                      <a:rPr lang="it-IT" b="0" i="1" smtClean="0">
                        <a:latin typeface="Cambria Math"/>
                      </a:rPr>
                      <m:t>𝐶</m:t>
                    </m:r>
                  </m:oMath>
                </a14:m>
                <a:r>
                  <a:rPr lang="en-US" dirty="0" smtClean="0"/>
                  <a:t> </a:t>
                </a:r>
              </a:p>
            </p:txBody>
          </p:sp>
        </mc:Choice>
        <mc:Fallback xmlns="">
          <p:sp>
            <p:nvSpPr>
              <p:cNvPr id="10" name="CasellaDiTesto 9"/>
              <p:cNvSpPr txBox="1">
                <a:spLocks noRot="1" noChangeAspect="1" noMove="1" noResize="1" noEditPoints="1" noAdjustHandles="1" noChangeArrowheads="1" noChangeShapeType="1" noTextEdit="1"/>
              </p:cNvSpPr>
              <p:nvPr/>
            </p:nvSpPr>
            <p:spPr>
              <a:xfrm>
                <a:off x="3329940" y="5596801"/>
                <a:ext cx="1539139" cy="461665"/>
              </a:xfrm>
              <a:prstGeom prst="rect">
                <a:avLst/>
              </a:prstGeom>
              <a:blipFill rotWithShape="1">
                <a:blip r:embed="rId5"/>
                <a:stretch>
                  <a:fillRect/>
                </a:stretch>
              </a:blipFill>
            </p:spPr>
            <p:txBody>
              <a:bodyPr/>
              <a:lstStyle/>
              <a:p>
                <a:r>
                  <a:rPr lang="en-US">
                    <a:noFill/>
                  </a:rPr>
                  <a:t> </a:t>
                </a:r>
              </a:p>
            </p:txBody>
          </p:sp>
        </mc:Fallback>
      </mc:AlternateContent>
      <p:sp>
        <p:nvSpPr>
          <p:cNvPr id="11" name="Footer Placeholder 3"/>
          <p:cNvSpPr>
            <a:spLocks noGrp="1"/>
          </p:cNvSpPr>
          <p:nvPr>
            <p:ph type="ftr" sz="quarter" idx="10"/>
          </p:nvPr>
        </p:nvSpPr>
        <p:spPr>
          <a:xfrm>
            <a:off x="152400" y="6478588"/>
            <a:ext cx="3962400" cy="3032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344864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65760" y="2579459"/>
            <a:ext cx="7772400" cy="1840141"/>
          </a:xfrm>
        </p:spPr>
        <p:txBody>
          <a:bodyPr/>
          <a:lstStyle/>
          <a:p>
            <a:r>
              <a:rPr lang="en-CA" sz="1600" kern="1200" noProof="0" dirty="0" smtClean="0">
                <a:latin typeface="Courier New" pitchFamily="49" charset="0"/>
                <a:cs typeface="Courier New" pitchFamily="49" charset="0"/>
              </a:rPr>
              <a:t>&gt;&gt; A=[3 -2; 1 4]; C=[5 ; 11];</a:t>
            </a:r>
          </a:p>
          <a:p>
            <a:r>
              <a:rPr lang="en-CA" sz="1600" kern="1200" noProof="0" dirty="0" smtClean="0">
                <a:latin typeface="Courier New" pitchFamily="49" charset="0"/>
                <a:cs typeface="Courier New" pitchFamily="49" charset="0"/>
              </a:rPr>
              <a:t>&gt;&gt; x=</a:t>
            </a:r>
            <a:r>
              <a:rPr lang="en-CA" sz="1600" kern="1200" noProof="0" dirty="0" err="1" smtClean="0">
                <a:latin typeface="Courier New" pitchFamily="49" charset="0"/>
                <a:cs typeface="Courier New" pitchFamily="49" charset="0"/>
              </a:rPr>
              <a:t>inv</a:t>
            </a:r>
            <a:r>
              <a:rPr lang="en-CA" sz="1600" kern="1200" noProof="0" dirty="0" smtClean="0">
                <a:latin typeface="Courier New" pitchFamily="49" charset="0"/>
                <a:cs typeface="Courier New" pitchFamily="49" charset="0"/>
              </a:rPr>
              <a:t>(A)*C</a:t>
            </a:r>
          </a:p>
          <a:p>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x =     3</a:t>
            </a:r>
          </a:p>
          <a:p>
            <a:r>
              <a:rPr lang="en-CA" sz="1600" kern="1200" noProof="0" dirty="0" smtClean="0">
                <a:latin typeface="Courier New" pitchFamily="49" charset="0"/>
                <a:cs typeface="Courier New" pitchFamily="49" charset="0"/>
              </a:rPr>
              <a:t>        2</a:t>
            </a:r>
          </a:p>
          <a:p>
            <a:endParaRPr lang="en-CA" noProof="0" dirty="0"/>
          </a:p>
        </p:txBody>
      </p:sp>
      <p:sp>
        <p:nvSpPr>
          <p:cNvPr id="3" name="Titolo 2"/>
          <p:cNvSpPr>
            <a:spLocks noGrp="1"/>
          </p:cNvSpPr>
          <p:nvPr>
            <p:ph type="title"/>
          </p:nvPr>
        </p:nvSpPr>
        <p:spPr/>
        <p:txBody>
          <a:bodyPr/>
          <a:lstStyle/>
          <a:p>
            <a:r>
              <a:rPr lang="en-CA" noProof="0" dirty="0" smtClean="0"/>
              <a:t>Example: 2 equations, 2 unknowns</a:t>
            </a:r>
            <a:endParaRPr lang="en-CA" noProof="0" dirty="0"/>
          </a:p>
        </p:txBody>
      </p:sp>
      <p:sp>
        <p:nvSpPr>
          <p:cNvPr id="5" name="Footer Placeholder 3"/>
          <p:cNvSpPr>
            <a:spLocks noGrp="1"/>
          </p:cNvSpPr>
          <p:nvPr>
            <p:ph type="ftr" sz="quarter" idx="10"/>
          </p:nvPr>
        </p:nvSpPr>
        <p:spPr>
          <a:xfrm>
            <a:off x="152400" y="6478588"/>
            <a:ext cx="3962400" cy="3032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6" name="Segnaposto contenuto 1"/>
              <p:cNvSpPr txBox="1">
                <a:spLocks/>
              </p:cNvSpPr>
              <p:nvPr/>
            </p:nvSpPr>
            <p:spPr bwMode="auto">
              <a:xfrm>
                <a:off x="365760" y="1146899"/>
                <a:ext cx="3078480" cy="103242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14:m>
                  <m:oMath xmlns:m="http://schemas.openxmlformats.org/officeDocument/2006/math">
                    <m:d>
                      <m:dPr>
                        <m:begChr m:val="{"/>
                        <m:endChr m:val=""/>
                        <m:ctrlPr>
                          <a:rPr lang="it-IT" sz="2400" i="1" kern="0" smtClean="0">
                            <a:latin typeface="Cambria Math" panose="02040503050406030204" pitchFamily="18" charset="0"/>
                          </a:rPr>
                        </m:ctrlPr>
                      </m:dPr>
                      <m:e>
                        <m:eqArr>
                          <m:eqArrPr>
                            <m:ctrlPr>
                              <a:rPr lang="it-IT" sz="2400" i="1" kern="0" smtClean="0">
                                <a:latin typeface="Cambria Math" panose="02040503050406030204" pitchFamily="18" charset="0"/>
                              </a:rPr>
                            </m:ctrlPr>
                          </m:eqArrPr>
                          <m:e>
                            <m:r>
                              <a:rPr lang="it-IT" sz="2400" b="0" i="1" kern="0" smtClean="0">
                                <a:latin typeface="Cambria Math"/>
                              </a:rPr>
                              <m:t>3</m:t>
                            </m:r>
                            <m:r>
                              <a:rPr lang="it-IT" sz="2400" i="1" kern="0">
                                <a:latin typeface="Cambria Math"/>
                              </a:rPr>
                              <m:t>∗</m:t>
                            </m:r>
                            <m:r>
                              <a:rPr lang="it-IT" sz="2400" b="0" i="1" kern="0" smtClean="0">
                                <a:latin typeface="Cambria Math"/>
                              </a:rPr>
                              <m:t>𝑥</m:t>
                            </m:r>
                            <m:r>
                              <a:rPr lang="it-IT" sz="2400" b="0" i="1" kern="0" smtClean="0">
                                <a:latin typeface="Cambria Math"/>
                              </a:rPr>
                              <m:t>−2∗</m:t>
                            </m:r>
                            <m:r>
                              <a:rPr lang="it-IT" sz="2400" b="0" i="1" kern="0" smtClean="0">
                                <a:latin typeface="Cambria Math"/>
                              </a:rPr>
                              <m:t>𝑦</m:t>
                            </m:r>
                            <m:r>
                              <a:rPr lang="it-IT" sz="2400" i="1" kern="0">
                                <a:latin typeface="Cambria Math"/>
                              </a:rPr>
                              <m:t>=</m:t>
                            </m:r>
                            <m:r>
                              <a:rPr lang="it-IT" sz="2400" b="0" i="1" kern="0" smtClean="0">
                                <a:latin typeface="Cambria Math"/>
                              </a:rPr>
                              <m:t>5</m:t>
                            </m:r>
                          </m:e>
                          <m:e>
                            <m:r>
                              <a:rPr lang="it-IT" sz="2400" b="0" i="1" kern="0" smtClean="0">
                                <a:latin typeface="Cambria Math"/>
                              </a:rPr>
                              <m:t>1</m:t>
                            </m:r>
                            <m:r>
                              <a:rPr lang="it-IT" sz="2400" i="1" kern="0">
                                <a:latin typeface="Cambria Math"/>
                              </a:rPr>
                              <m:t>∗</m:t>
                            </m:r>
                            <m:r>
                              <a:rPr lang="it-IT" sz="2400" b="0" i="1" kern="0" smtClean="0">
                                <a:latin typeface="Cambria Math"/>
                              </a:rPr>
                              <m:t>𝑥</m:t>
                            </m:r>
                            <m:r>
                              <a:rPr lang="it-IT" sz="2400" i="1" kern="0" smtClean="0">
                                <a:latin typeface="Cambria Math"/>
                              </a:rPr>
                              <m:t>+</m:t>
                            </m:r>
                            <m:r>
                              <a:rPr lang="it-IT" sz="2400" b="0" i="1" kern="0" smtClean="0">
                                <a:latin typeface="Cambria Math"/>
                              </a:rPr>
                              <m:t>4</m:t>
                            </m:r>
                            <m:r>
                              <a:rPr lang="it-IT" sz="2400" i="1" kern="0">
                                <a:latin typeface="Cambria Math"/>
                              </a:rPr>
                              <m:t>∗</m:t>
                            </m:r>
                            <m:r>
                              <a:rPr lang="it-IT" sz="2400" b="0" i="1" kern="0" smtClean="0">
                                <a:latin typeface="Cambria Math"/>
                              </a:rPr>
                              <m:t>𝑦</m:t>
                            </m:r>
                            <m:r>
                              <a:rPr lang="it-IT" sz="2400" i="1" kern="0">
                                <a:latin typeface="Cambria Math"/>
                              </a:rPr>
                              <m:t>=</m:t>
                            </m:r>
                            <m:r>
                              <a:rPr lang="it-IT" sz="2400" b="0" i="1" kern="0" smtClean="0">
                                <a:latin typeface="Cambria Math"/>
                              </a:rPr>
                              <m:t>11</m:t>
                            </m:r>
                          </m:e>
                        </m:eqArr>
                      </m:e>
                    </m:d>
                  </m:oMath>
                </a14:m>
                <a:r>
                  <a:rPr lang="it-IT" sz="1800" kern="0" dirty="0" smtClean="0"/>
                  <a:t>	</a:t>
                </a:r>
                <a:endParaRPr lang="it-IT" sz="1800" i="1" kern="0" dirty="0" smtClean="0">
                  <a:latin typeface="Cambria Math"/>
                </a:endParaRPr>
              </a:p>
              <a:p>
                <a:endParaRPr lang="it-IT" sz="1800" kern="0" dirty="0" smtClean="0"/>
              </a:p>
              <a:p>
                <a:endParaRPr lang="it-IT" sz="1800" kern="0" dirty="0"/>
              </a:p>
              <a:p>
                <a:endParaRPr lang="en-US" sz="1800" kern="0" dirty="0"/>
              </a:p>
            </p:txBody>
          </p:sp>
        </mc:Choice>
        <mc:Fallback xmlns="">
          <p:sp>
            <p:nvSpPr>
              <p:cNvPr id="6" name="Segnaposto contenuto 1"/>
              <p:cNvSpPr txBox="1">
                <a:spLocks noRot="1" noChangeAspect="1" noMove="1" noResize="1" noEditPoints="1" noAdjustHandles="1" noChangeArrowheads="1" noChangeShapeType="1" noTextEdit="1"/>
              </p:cNvSpPr>
              <p:nvPr/>
            </p:nvSpPr>
            <p:spPr bwMode="auto">
              <a:xfrm>
                <a:off x="365760" y="1146899"/>
                <a:ext cx="3078480" cy="1032421"/>
              </a:xfrm>
              <a:prstGeom prst="rect">
                <a:avLst/>
              </a:prstGeom>
              <a:blipFill rotWithShape="1">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asellaDiTesto 6"/>
              <p:cNvSpPr txBox="1"/>
              <p:nvPr/>
            </p:nvSpPr>
            <p:spPr>
              <a:xfrm>
                <a:off x="5654040" y="1169759"/>
                <a:ext cx="2416495" cy="7132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2"/>
                                <m:mcJc m:val="center"/>
                              </m:mcPr>
                            </m:mc>
                          </m:mcs>
                          <m:ctrlPr>
                            <a:rPr lang="en-US" i="1" smtClean="0">
                              <a:latin typeface="Cambria Math" panose="02040503050406030204" pitchFamily="18" charset="0"/>
                            </a:rPr>
                          </m:ctrlPr>
                        </m:mPr>
                        <m:mr>
                          <m:e>
                            <m:r>
                              <m:rPr>
                                <m:brk m:alnAt="7"/>
                              </m:rPr>
                              <a:rPr lang="it-IT" b="0" i="1" smtClean="0">
                                <a:latin typeface="Cambria Math"/>
                              </a:rPr>
                              <m:t>3</m:t>
                            </m:r>
                          </m:e>
                          <m:e>
                            <m:r>
                              <a:rPr lang="it-IT" b="0" i="1" smtClean="0">
                                <a:latin typeface="Cambria Math"/>
                              </a:rPr>
                              <m:t>−2</m:t>
                            </m:r>
                          </m:e>
                        </m:mr>
                        <m:mr>
                          <m:e>
                            <m:r>
                              <a:rPr lang="it-IT" b="0" i="1" smtClean="0">
                                <a:latin typeface="Cambria Math"/>
                              </a:rPr>
                              <m:t>1</m:t>
                            </m:r>
                          </m:e>
                          <m:e>
                            <m:r>
                              <a:rPr lang="it-IT" b="0" i="1" smtClean="0">
                                <a:latin typeface="Cambria Math"/>
                              </a:rPr>
                              <m:t>4</m:t>
                            </m:r>
                          </m:e>
                        </m:mr>
                      </m:m>
                      <m:r>
                        <a:rPr lang="it-IT" b="0" i="1" smtClean="0">
                          <a:latin typeface="Cambria Math"/>
                        </a:rPr>
                        <m:t> ∗</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𝑥</m:t>
                            </m:r>
                          </m:e>
                        </m:mr>
                        <m:mr>
                          <m:e>
                            <m:r>
                              <a:rPr lang="it-IT" b="0" i="1" smtClean="0">
                                <a:latin typeface="Cambria Math"/>
                              </a:rPr>
                              <m:t>𝑦</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5</m:t>
                            </m:r>
                          </m:e>
                        </m:mr>
                        <m:mr>
                          <m:e>
                            <m:r>
                              <a:rPr lang="it-IT" b="0" i="1" smtClean="0">
                                <a:latin typeface="Cambria Math"/>
                              </a:rPr>
                              <m:t>11</m:t>
                            </m:r>
                          </m:e>
                        </m:mr>
                      </m:m>
                    </m:oMath>
                  </m:oMathPara>
                </a14:m>
                <a:endParaRPr lang="en-US" dirty="0"/>
              </a:p>
            </p:txBody>
          </p:sp>
        </mc:Choice>
        <mc:Fallback xmlns="">
          <p:sp>
            <p:nvSpPr>
              <p:cNvPr id="7" name="CasellaDiTesto 6"/>
              <p:cNvSpPr txBox="1">
                <a:spLocks noRot="1" noChangeAspect="1" noMove="1" noResize="1" noEditPoints="1" noAdjustHandles="1" noChangeArrowheads="1" noChangeShapeType="1" noTextEdit="1"/>
              </p:cNvSpPr>
              <p:nvPr/>
            </p:nvSpPr>
            <p:spPr>
              <a:xfrm>
                <a:off x="5654040" y="1169759"/>
                <a:ext cx="2416495" cy="713272"/>
              </a:xfrm>
              <a:prstGeom prst="rect">
                <a:avLst/>
              </a:prstGeom>
              <a:blipFill rotWithShape="1">
                <a:blip r:embed="rId3"/>
                <a:stretch>
                  <a:fillRect/>
                </a:stretch>
              </a:blipFill>
            </p:spPr>
            <p:txBody>
              <a:bodyPr/>
              <a:lstStyle/>
              <a:p>
                <a:r>
                  <a:rPr lang="en-US">
                    <a:noFill/>
                  </a:rPr>
                  <a:t> </a:t>
                </a:r>
              </a:p>
            </p:txBody>
          </p:sp>
        </mc:Fallback>
      </mc:AlternateContent>
      <p:sp>
        <p:nvSpPr>
          <p:cNvPr id="8" name="Freccia a destra 7"/>
          <p:cNvSpPr/>
          <p:nvPr/>
        </p:nvSpPr>
        <p:spPr bwMode="auto">
          <a:xfrm>
            <a:off x="3870960" y="1325880"/>
            <a:ext cx="762000" cy="53729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7320" y="3200400"/>
            <a:ext cx="3516524" cy="286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Segnaposto contenuto 1"/>
          <p:cNvSpPr txBox="1">
            <a:spLocks/>
          </p:cNvSpPr>
          <p:nvPr/>
        </p:nvSpPr>
        <p:spPr bwMode="auto">
          <a:xfrm>
            <a:off x="68905" y="4293870"/>
            <a:ext cx="5173655" cy="163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r>
              <a:rPr lang="en-CA" sz="1800" kern="0" dirty="0" smtClean="0"/>
              <a:t>Each Linear equation with 2 unknowns represents a line in the XY space.</a:t>
            </a:r>
          </a:p>
          <a:p>
            <a:r>
              <a:rPr lang="en-CA" sz="1800" kern="0" dirty="0" smtClean="0"/>
              <a:t>A system of linear equations can be represented by two lines, and their intersection (if any) represent the system solution</a:t>
            </a:r>
            <a:endParaRPr lang="en-CA" sz="1800" kern="0" dirty="0"/>
          </a:p>
        </p:txBody>
      </p:sp>
    </p:spTree>
    <p:extLst>
      <p:ext uri="{BB962C8B-B14F-4D97-AF65-F5344CB8AC3E}">
        <p14:creationId xmlns:p14="http://schemas.microsoft.com/office/powerpoint/2010/main" val="3001564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2"/>
          <p:cNvSpPr>
            <a:spLocks noGrp="1"/>
          </p:cNvSpPr>
          <p:nvPr>
            <p:ph type="title"/>
          </p:nvPr>
        </p:nvSpPr>
        <p:spPr/>
        <p:txBody>
          <a:bodyPr/>
          <a:lstStyle/>
          <a:p>
            <a:pPr algn="ctr"/>
            <a:r>
              <a:rPr lang="en-CA" altLang="en-US" noProof="0" dirty="0" smtClean="0"/>
              <a:t>Example: 3 Equations, 3 unknowns</a:t>
            </a:r>
          </a:p>
        </p:txBody>
      </p:sp>
      <p:sp>
        <p:nvSpPr>
          <p:cNvPr id="4" name="Footer Placeholder 3"/>
          <p:cNvSpPr>
            <a:spLocks noGrp="1"/>
          </p:cNvSpPr>
          <p:nvPr>
            <p:ph type="ftr" sz="quarter" idx="10"/>
          </p:nvPr>
        </p:nvSpPr>
        <p:spPr>
          <a:xfrm>
            <a:off x="152400" y="6478588"/>
            <a:ext cx="3962400" cy="3032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CasellaDiTesto 1"/>
              <p:cNvSpPr txBox="1"/>
              <p:nvPr/>
            </p:nvSpPr>
            <p:spPr>
              <a:xfrm>
                <a:off x="533400" y="1424940"/>
                <a:ext cx="2537618" cy="111921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it-IT" b="0" i="1" smtClean="0">
                                  <a:latin typeface="Cambria Math"/>
                                </a:rPr>
                                <m:t>2</m:t>
                              </m:r>
                              <m:r>
                                <a:rPr lang="it-IT" b="0" i="1" smtClean="0">
                                  <a:latin typeface="Cambria Math"/>
                                </a:rPr>
                                <m:t>𝑥</m:t>
                              </m:r>
                              <m:r>
                                <a:rPr lang="it-IT" b="0" i="1" smtClean="0">
                                  <a:latin typeface="Cambria Math"/>
                                </a:rPr>
                                <m:t>−</m:t>
                              </m:r>
                              <m:r>
                                <a:rPr lang="it-IT" b="0" i="1" smtClean="0">
                                  <a:latin typeface="Cambria Math"/>
                                </a:rPr>
                                <m:t>𝑦</m:t>
                              </m:r>
                              <m:r>
                                <a:rPr lang="it-IT" b="0" i="1" smtClean="0">
                                  <a:latin typeface="Cambria Math"/>
                                </a:rPr>
                                <m:t>+</m:t>
                              </m:r>
                              <m:r>
                                <a:rPr lang="it-IT" b="0" i="1" smtClean="0">
                                  <a:latin typeface="Cambria Math"/>
                                </a:rPr>
                                <m:t>𝑧</m:t>
                              </m:r>
                              <m:r>
                                <a:rPr lang="it-IT" b="0" i="1" smtClean="0">
                                  <a:latin typeface="Cambria Math"/>
                                </a:rPr>
                                <m:t>=8</m:t>
                              </m:r>
                            </m:e>
                            <m:e>
                              <m:r>
                                <a:rPr lang="it-IT" b="0" i="1" smtClean="0">
                                  <a:latin typeface="Cambria Math"/>
                                </a:rPr>
                                <m:t>𝑥</m:t>
                              </m:r>
                              <m:r>
                                <a:rPr lang="it-IT" b="0" i="1" smtClean="0">
                                  <a:latin typeface="Cambria Math"/>
                                </a:rPr>
                                <m:t>+2</m:t>
                              </m:r>
                              <m:r>
                                <a:rPr lang="it-IT" b="0" i="1" smtClean="0">
                                  <a:latin typeface="Cambria Math"/>
                                </a:rPr>
                                <m:t>𝑦</m:t>
                              </m:r>
                              <m:r>
                                <a:rPr lang="it-IT" b="0" i="1" smtClean="0">
                                  <a:latin typeface="Cambria Math"/>
                                </a:rPr>
                                <m:t>+3</m:t>
                              </m:r>
                              <m:r>
                                <a:rPr lang="it-IT" b="0" i="1" smtClean="0">
                                  <a:latin typeface="Cambria Math"/>
                                </a:rPr>
                                <m:t>𝑧</m:t>
                              </m:r>
                              <m:r>
                                <a:rPr lang="it-IT" b="0" i="1" smtClean="0">
                                  <a:latin typeface="Cambria Math"/>
                                </a:rPr>
                                <m:t>=9</m:t>
                              </m:r>
                            </m:e>
                            <m:e>
                              <m:r>
                                <a:rPr lang="it-IT" b="0" i="1" smtClean="0">
                                  <a:latin typeface="Cambria Math"/>
                                </a:rPr>
                                <m:t>3</m:t>
                              </m:r>
                              <m:r>
                                <a:rPr lang="it-IT" b="0" i="1" smtClean="0">
                                  <a:latin typeface="Cambria Math"/>
                                </a:rPr>
                                <m:t>𝑥</m:t>
                              </m:r>
                              <m:r>
                                <a:rPr lang="it-IT" b="0" i="1" smtClean="0">
                                  <a:latin typeface="Cambria Math"/>
                                </a:rPr>
                                <m:t>−</m:t>
                              </m:r>
                              <m:r>
                                <a:rPr lang="it-IT" b="0" i="1" smtClean="0">
                                  <a:latin typeface="Cambria Math"/>
                                </a:rPr>
                                <m:t>𝑧</m:t>
                              </m:r>
                              <m:r>
                                <a:rPr lang="it-IT" b="0" i="1" smtClean="0">
                                  <a:latin typeface="Cambria Math"/>
                                </a:rPr>
                                <m:t>=3</m:t>
                              </m:r>
                            </m:e>
                          </m:eqArr>
                        </m:e>
                      </m:d>
                    </m:oMath>
                  </m:oMathPara>
                </a14:m>
                <a:endParaRPr lang="en-US"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533400" y="1424940"/>
                <a:ext cx="2537618" cy="1119217"/>
              </a:xfrm>
              <a:prstGeom prst="rect">
                <a:avLst/>
              </a:prstGeom>
              <a:blipFill rotWithShape="1">
                <a:blip r:embed="rId2"/>
                <a:stretch>
                  <a:fillRect/>
                </a:stretch>
              </a:blipFill>
            </p:spPr>
            <p:txBody>
              <a:bodyPr/>
              <a:lstStyle/>
              <a:p>
                <a:r>
                  <a:rPr lang="en-US">
                    <a:noFill/>
                  </a:rPr>
                  <a:t> </a:t>
                </a:r>
              </a:p>
            </p:txBody>
          </p:sp>
        </mc:Fallback>
      </mc:AlternateContent>
      <p:sp>
        <p:nvSpPr>
          <p:cNvPr id="3" name="Freccia a destra 2"/>
          <p:cNvSpPr/>
          <p:nvPr/>
        </p:nvSpPr>
        <p:spPr bwMode="auto">
          <a:xfrm>
            <a:off x="3870960" y="1733088"/>
            <a:ext cx="746760" cy="50292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mc:AlternateContent xmlns:mc="http://schemas.openxmlformats.org/markup-compatibility/2006" xmlns:a14="http://schemas.microsoft.com/office/drawing/2010/main">
        <mc:Choice Requires="a14">
          <p:sp>
            <p:nvSpPr>
              <p:cNvPr id="5" name="CasellaDiTesto 4"/>
              <p:cNvSpPr txBox="1"/>
              <p:nvPr/>
            </p:nvSpPr>
            <p:spPr>
              <a:xfrm>
                <a:off x="5021580" y="1445715"/>
                <a:ext cx="2998385" cy="109844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i="1" smtClean="0">
                              <a:latin typeface="Cambria Math" panose="02040503050406030204" pitchFamily="18" charset="0"/>
                            </a:rPr>
                          </m:ctrlPr>
                        </m:mPr>
                        <m:mr>
                          <m:e>
                            <m:r>
                              <m:rPr>
                                <m:brk m:alnAt="7"/>
                              </m:rPr>
                              <a:rPr lang="it-IT" b="0" i="1" smtClean="0">
                                <a:latin typeface="Cambria Math"/>
                              </a:rPr>
                              <m:t>2</m:t>
                            </m:r>
                          </m:e>
                          <m:e>
                            <m:r>
                              <a:rPr lang="it-IT" b="0" i="1" smtClean="0">
                                <a:latin typeface="Cambria Math"/>
                              </a:rPr>
                              <m:t>−1</m:t>
                            </m:r>
                          </m:e>
                          <m:e>
                            <m:r>
                              <a:rPr lang="it-IT" b="0" i="1" smtClean="0">
                                <a:latin typeface="Cambria Math"/>
                              </a:rPr>
                              <m:t>1</m:t>
                            </m:r>
                          </m:e>
                        </m:mr>
                        <m:mr>
                          <m:e>
                            <m:r>
                              <a:rPr lang="it-IT" b="0" i="1" smtClean="0">
                                <a:latin typeface="Cambria Math"/>
                              </a:rPr>
                              <m:t>1</m:t>
                            </m:r>
                          </m:e>
                          <m:e>
                            <m:r>
                              <a:rPr lang="it-IT" b="0" i="1" smtClean="0">
                                <a:latin typeface="Cambria Math"/>
                              </a:rPr>
                              <m:t>2</m:t>
                            </m:r>
                          </m:e>
                          <m:e>
                            <m:r>
                              <a:rPr lang="it-IT" b="0" i="1" smtClean="0">
                                <a:latin typeface="Cambria Math"/>
                              </a:rPr>
                              <m:t>3</m:t>
                            </m:r>
                          </m:e>
                        </m:mr>
                        <m:mr>
                          <m:e>
                            <m:r>
                              <a:rPr lang="it-IT" b="0" i="1" smtClean="0">
                                <a:latin typeface="Cambria Math"/>
                              </a:rPr>
                              <m:t>3</m:t>
                            </m:r>
                          </m:e>
                          <m:e>
                            <m:r>
                              <a:rPr lang="it-IT" b="0" i="1" smtClean="0">
                                <a:latin typeface="Cambria Math"/>
                              </a:rPr>
                              <m:t>0</m:t>
                            </m:r>
                          </m:e>
                          <m:e>
                            <m:r>
                              <a:rPr lang="it-IT" b="0" i="1" smtClean="0">
                                <a:latin typeface="Cambria Math"/>
                              </a:rPr>
                              <m:t>−1</m:t>
                            </m:r>
                          </m:e>
                        </m:mr>
                      </m:m>
                      <m:r>
                        <a:rPr lang="it-IT" b="0" i="1" smtClean="0">
                          <a:latin typeface="Cambria Math"/>
                        </a:rPr>
                        <m:t> ∗</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𝑥</m:t>
                            </m:r>
                          </m:e>
                        </m:mr>
                        <m:mr>
                          <m:e>
                            <m:r>
                              <a:rPr lang="it-IT" b="0" i="1" smtClean="0">
                                <a:latin typeface="Cambria Math"/>
                              </a:rPr>
                              <m:t> </m:t>
                            </m:r>
                            <m:r>
                              <a:rPr lang="it-IT" b="0" i="1" smtClean="0">
                                <a:latin typeface="Cambria Math"/>
                              </a:rPr>
                              <m:t>𝑦</m:t>
                            </m:r>
                          </m:e>
                        </m:mr>
                        <m:mr>
                          <m:e>
                            <m:r>
                              <a:rPr lang="it-IT" b="0" i="1" smtClean="0">
                                <a:latin typeface="Cambria Math"/>
                              </a:rPr>
                              <m:t> </m:t>
                            </m:r>
                            <m:r>
                              <a:rPr lang="it-IT" b="0" i="1" smtClean="0">
                                <a:latin typeface="Cambria Math"/>
                              </a:rPr>
                              <m:t>𝑧</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8</m:t>
                            </m:r>
                          </m:e>
                        </m:mr>
                        <m:mr>
                          <m:e>
                            <m:r>
                              <a:rPr lang="it-IT" b="0" i="1" smtClean="0">
                                <a:latin typeface="Cambria Math"/>
                              </a:rPr>
                              <m:t>9</m:t>
                            </m:r>
                          </m:e>
                        </m:mr>
                        <m:mr>
                          <m:e>
                            <m:r>
                              <a:rPr lang="it-IT" b="0" i="1" smtClean="0">
                                <a:latin typeface="Cambria Math"/>
                              </a:rPr>
                              <m:t>3</m:t>
                            </m:r>
                          </m:e>
                        </m:mr>
                      </m:m>
                    </m:oMath>
                  </m:oMathPara>
                </a14:m>
                <a:endParaRPr lang="en-US" dirty="0"/>
              </a:p>
            </p:txBody>
          </p:sp>
        </mc:Choice>
        <mc:Fallback xmlns="">
          <p:sp>
            <p:nvSpPr>
              <p:cNvPr id="5" name="CasellaDiTesto 4"/>
              <p:cNvSpPr txBox="1">
                <a:spLocks noRot="1" noChangeAspect="1" noMove="1" noResize="1" noEditPoints="1" noAdjustHandles="1" noChangeArrowheads="1" noChangeShapeType="1" noTextEdit="1"/>
              </p:cNvSpPr>
              <p:nvPr/>
            </p:nvSpPr>
            <p:spPr>
              <a:xfrm>
                <a:off x="5021580" y="1445715"/>
                <a:ext cx="2998385" cy="1098442"/>
              </a:xfrm>
              <a:prstGeom prst="rect">
                <a:avLst/>
              </a:prstGeom>
              <a:blipFill rotWithShape="1">
                <a:blip r:embed="rId3"/>
                <a:stretch>
                  <a:fillRect/>
                </a:stretch>
              </a:blipFill>
            </p:spPr>
            <p:txBody>
              <a:bodyPr/>
              <a:lstStyle/>
              <a:p>
                <a:r>
                  <a:rPr lang="en-US">
                    <a:noFill/>
                  </a:rPr>
                  <a:t> </a:t>
                </a:r>
              </a:p>
            </p:txBody>
          </p:sp>
        </mc:Fallback>
      </mc:AlternateContent>
      <p:sp>
        <p:nvSpPr>
          <p:cNvPr id="9" name="Segnaposto contenuto 1"/>
          <p:cNvSpPr txBox="1">
            <a:spLocks/>
          </p:cNvSpPr>
          <p:nvPr/>
        </p:nvSpPr>
        <p:spPr bwMode="auto">
          <a:xfrm>
            <a:off x="247565" y="3097619"/>
            <a:ext cx="7772400" cy="184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r>
              <a:rPr lang="pt-BR" sz="1600" dirty="0" smtClean="0">
                <a:latin typeface="Courier New" pitchFamily="49" charset="0"/>
                <a:cs typeface="Courier New" pitchFamily="49" charset="0"/>
              </a:rPr>
              <a:t>&gt;&gt; </a:t>
            </a:r>
            <a:r>
              <a:rPr lang="pt-BR" sz="1600" dirty="0">
                <a:latin typeface="Courier New" pitchFamily="49" charset="0"/>
                <a:cs typeface="Courier New" pitchFamily="49" charset="0"/>
              </a:rPr>
              <a:t>B=[2 -1 1; 1 2 3; 3 0 -1];</a:t>
            </a:r>
          </a:p>
          <a:p>
            <a:r>
              <a:rPr lang="pt-BR" sz="1600" dirty="0" smtClean="0">
                <a:latin typeface="Courier New" pitchFamily="49" charset="0"/>
                <a:cs typeface="Courier New" pitchFamily="49" charset="0"/>
              </a:rPr>
              <a:t>&gt;&gt; D</a:t>
            </a:r>
            <a:r>
              <a:rPr lang="pt-BR" sz="1600" dirty="0">
                <a:latin typeface="Courier New" pitchFamily="49" charset="0"/>
                <a:cs typeface="Courier New" pitchFamily="49" charset="0"/>
              </a:rPr>
              <a:t>=[8; 9; 3];</a:t>
            </a:r>
          </a:p>
          <a:p>
            <a:endParaRPr lang="pt-BR" sz="1600" dirty="0">
              <a:latin typeface="Courier New" pitchFamily="49" charset="0"/>
              <a:cs typeface="Courier New" pitchFamily="49" charset="0"/>
            </a:endParaRPr>
          </a:p>
          <a:p>
            <a:r>
              <a:rPr lang="pt-BR" sz="1600" dirty="0">
                <a:latin typeface="Courier New" pitchFamily="49" charset="0"/>
                <a:cs typeface="Courier New" pitchFamily="49" charset="0"/>
              </a:rPr>
              <a:t>x=inv(B)*D</a:t>
            </a:r>
          </a:p>
          <a:p>
            <a:endParaRPr lang="pt-BR" sz="1600" dirty="0">
              <a:latin typeface="Courier New" pitchFamily="49" charset="0"/>
              <a:cs typeface="Courier New" pitchFamily="49" charset="0"/>
            </a:endParaRPr>
          </a:p>
          <a:p>
            <a:r>
              <a:rPr lang="pt-BR" sz="1600" dirty="0">
                <a:latin typeface="Courier New" pitchFamily="49" charset="0"/>
                <a:cs typeface="Courier New" pitchFamily="49" charset="0"/>
              </a:rPr>
              <a:t>x </a:t>
            </a:r>
            <a:r>
              <a:rPr lang="pt-BR" sz="1600" dirty="0" smtClean="0">
                <a:latin typeface="Courier New" pitchFamily="49" charset="0"/>
                <a:cs typeface="Courier New" pitchFamily="49" charset="0"/>
              </a:rPr>
              <a:t>= </a:t>
            </a:r>
            <a:r>
              <a:rPr lang="pt-BR" sz="1600" dirty="0">
                <a:latin typeface="Courier New" pitchFamily="49" charset="0"/>
                <a:cs typeface="Courier New" pitchFamily="49" charset="0"/>
              </a:rPr>
              <a:t>2.0000</a:t>
            </a:r>
          </a:p>
          <a:p>
            <a:r>
              <a:rPr lang="pt-BR" sz="1600" dirty="0">
                <a:latin typeface="Courier New" pitchFamily="49" charset="0"/>
                <a:cs typeface="Courier New" pitchFamily="49" charset="0"/>
              </a:rPr>
              <a:t>   -1.0000</a:t>
            </a:r>
          </a:p>
          <a:p>
            <a:r>
              <a:rPr lang="pt-BR" sz="1600" dirty="0">
                <a:latin typeface="Courier New" pitchFamily="49" charset="0"/>
                <a:cs typeface="Courier New" pitchFamily="49" charset="0"/>
              </a:rPr>
              <a:t>    </a:t>
            </a:r>
            <a:r>
              <a:rPr lang="pt-BR" sz="1600" dirty="0" smtClean="0">
                <a:latin typeface="Courier New" pitchFamily="49" charset="0"/>
                <a:cs typeface="Courier New" pitchFamily="49" charset="0"/>
              </a:rPr>
              <a:t>3.0000</a:t>
            </a:r>
            <a:endParaRPr lang="en-US" sz="1800" kern="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p:txBody>
          <a:bodyPr/>
          <a:lstStyle/>
          <a:p>
            <a:pPr algn="ctr"/>
            <a:r>
              <a:rPr lang="en-CA" altLang="en-US" noProof="0" dirty="0" smtClean="0"/>
              <a:t>Graphic Example: 3 equations, 3 unknowns</a:t>
            </a:r>
          </a:p>
        </p:txBody>
      </p:sp>
      <p:sp>
        <p:nvSpPr>
          <p:cNvPr id="4" name="Footer Placeholder 3"/>
          <p:cNvSpPr>
            <a:spLocks noGrp="1"/>
          </p:cNvSpPr>
          <p:nvPr>
            <p:ph type="ftr" sz="quarter" idx="10"/>
          </p:nvPr>
        </p:nvSpPr>
        <p:spPr>
          <a:xfrm>
            <a:off x="152400" y="6477000"/>
            <a:ext cx="4002088" cy="304800"/>
          </a:xfrm>
        </p:spPr>
        <p:txBody>
          <a:bodyPr/>
          <a:lstStyle/>
          <a:p>
            <a:pPr>
              <a:defRPr/>
            </a:pPr>
            <a:r>
              <a:rPr lang="en-US" dirty="0" smtClean="0"/>
              <a:t>ENSC 180 – Introduction to Engineering Analysis Tools </a:t>
            </a:r>
            <a:endParaRPr lang="en-US" dirty="0"/>
          </a:p>
        </p:txBody>
      </p:sp>
      <p:sp>
        <p:nvSpPr>
          <p:cNvPr id="13316" name="Content Placeholder 4"/>
          <p:cNvSpPr>
            <a:spLocks noGrp="1"/>
          </p:cNvSpPr>
          <p:nvPr>
            <p:ph idx="1"/>
          </p:nvPr>
        </p:nvSpPr>
        <p:spPr>
          <a:xfrm>
            <a:off x="182880" y="1136650"/>
            <a:ext cx="7967345" cy="714947"/>
          </a:xfrm>
        </p:spPr>
        <p:txBody>
          <a:bodyPr/>
          <a:lstStyle/>
          <a:p>
            <a:r>
              <a:rPr lang="en-CA" altLang="en-US" sz="1600" noProof="0" dirty="0" smtClean="0"/>
              <a:t>Suppose x and y and z are the age of 3 persons: </a:t>
            </a:r>
          </a:p>
          <a:p>
            <a:r>
              <a:rPr lang="en-CA" altLang="en-US" sz="1600" noProof="0" dirty="0" smtClean="0"/>
              <a:t>Ages have following relations:</a:t>
            </a:r>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sz="1600" noProof="0" dirty="0" smtClean="0"/>
          </a:p>
          <a:p>
            <a:endParaRPr lang="en-CA" altLang="en-US" noProof="0" dirty="0" smtClean="0"/>
          </a:p>
        </p:txBody>
      </p:sp>
      <p:pic>
        <p:nvPicPr>
          <p:cNvPr id="13318" name="Picture 11" descr="fig3.emf"/>
          <p:cNvPicPr>
            <a:picLocks noChangeAspect="1"/>
          </p:cNvPicPr>
          <p:nvPr/>
        </p:nvPicPr>
        <p:blipFill>
          <a:blip r:embed="rId2">
            <a:extLst>
              <a:ext uri="{28A0092B-C50C-407E-A947-70E740481C1C}">
                <a14:useLocalDpi xmlns:a14="http://schemas.microsoft.com/office/drawing/2010/main" val="0"/>
              </a:ext>
            </a:extLst>
          </a:blip>
          <a:srcRect l="6551" t="4988" r="6551" b="3741"/>
          <a:stretch>
            <a:fillRect/>
          </a:stretch>
        </p:blipFill>
        <p:spPr bwMode="auto">
          <a:xfrm>
            <a:off x="5125085" y="1398270"/>
            <a:ext cx="3343275"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AutoShape 5"/>
          <p:cNvSpPr>
            <a:spLocks noChangeAspect="1" noChangeArrowheads="1"/>
          </p:cNvSpPr>
          <p:nvPr/>
        </p:nvSpPr>
        <p:spPr bwMode="auto">
          <a:xfrm>
            <a:off x="4148138" y="1136650"/>
            <a:ext cx="3725862"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endParaRPr lang="en-CA" altLang="en-US">
              <a:latin typeface="Arial" pitchFamily="34" charset="0"/>
            </a:endParaRPr>
          </a:p>
        </p:txBody>
      </p:sp>
      <p:grpSp>
        <p:nvGrpSpPr>
          <p:cNvPr id="3" name="Gruppo 2"/>
          <p:cNvGrpSpPr/>
          <p:nvPr/>
        </p:nvGrpSpPr>
        <p:grpSpPr>
          <a:xfrm>
            <a:off x="4361498" y="4621213"/>
            <a:ext cx="4310062" cy="1536700"/>
            <a:chOff x="4148138" y="4545013"/>
            <a:chExt cx="4310062" cy="1536700"/>
          </a:xfrm>
        </p:grpSpPr>
        <p:pic>
          <p:nvPicPr>
            <p:cNvPr id="133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4025" y="4545013"/>
              <a:ext cx="419417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bwMode="auto">
            <a:xfrm>
              <a:off x="4148138" y="5867400"/>
              <a:ext cx="4030662" cy="199073"/>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mc:AlternateContent xmlns:mc="http://schemas.openxmlformats.org/markup-compatibility/2006" xmlns:a14="http://schemas.microsoft.com/office/drawing/2010/main">
        <mc:Choice Requires="a14">
          <p:sp>
            <p:nvSpPr>
              <p:cNvPr id="10" name="CasellaDiTesto 9"/>
              <p:cNvSpPr txBox="1"/>
              <p:nvPr/>
            </p:nvSpPr>
            <p:spPr>
              <a:xfrm>
                <a:off x="381000" y="1851597"/>
                <a:ext cx="2537618" cy="10897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it-IT" b="0" i="1" smtClean="0">
                                  <a:latin typeface="Cambria Math"/>
                                </a:rPr>
                                <m:t>𝑥</m:t>
                              </m:r>
                              <m:r>
                                <a:rPr lang="it-IT" b="0" i="1" smtClean="0">
                                  <a:latin typeface="Cambria Math"/>
                                </a:rPr>
                                <m:t>+</m:t>
                              </m:r>
                              <m:r>
                                <a:rPr lang="it-IT" b="0" i="1" smtClean="0">
                                  <a:latin typeface="Cambria Math"/>
                                </a:rPr>
                                <m:t>𝑦</m:t>
                              </m:r>
                              <m:r>
                                <a:rPr lang="it-IT" b="0" i="1" smtClean="0">
                                  <a:latin typeface="Cambria Math"/>
                                </a:rPr>
                                <m:t>+</m:t>
                              </m:r>
                              <m:r>
                                <a:rPr lang="it-IT" b="0" i="1" smtClean="0">
                                  <a:latin typeface="Cambria Math"/>
                                </a:rPr>
                                <m:t>𝑧</m:t>
                              </m:r>
                              <m:r>
                                <a:rPr lang="it-IT" b="0" i="1" smtClean="0">
                                  <a:latin typeface="Cambria Math"/>
                                </a:rPr>
                                <m:t>=120</m:t>
                              </m:r>
                            </m:e>
                            <m:e>
                              <m:r>
                                <a:rPr lang="it-IT" b="0" i="1" smtClean="0">
                                  <a:latin typeface="Cambria Math"/>
                                </a:rPr>
                                <m:t>𝑦</m:t>
                              </m:r>
                              <m:r>
                                <a:rPr lang="it-IT" b="0" i="1" smtClean="0">
                                  <a:latin typeface="Cambria Math"/>
                                </a:rPr>
                                <m:t>=</m:t>
                              </m:r>
                              <m:r>
                                <a:rPr lang="it-IT" b="0" i="1" smtClean="0">
                                  <a:latin typeface="Cambria Math"/>
                                </a:rPr>
                                <m:t>𝑥</m:t>
                              </m:r>
                              <m:r>
                                <a:rPr lang="it-IT" b="0" i="1" smtClean="0">
                                  <a:latin typeface="Cambria Math"/>
                                </a:rPr>
                                <m:t>−</m:t>
                              </m:r>
                              <m:r>
                                <a:rPr lang="it-IT" b="0" i="1" smtClean="0">
                                  <a:latin typeface="Cambria Math"/>
                                </a:rPr>
                                <m:t>𝑧</m:t>
                              </m:r>
                            </m:e>
                            <m:e>
                              <m:r>
                                <a:rPr lang="it-IT" b="0" i="1" smtClean="0">
                                  <a:latin typeface="Cambria Math"/>
                                </a:rPr>
                                <m:t>𝑥</m:t>
                              </m:r>
                              <m:r>
                                <a:rPr lang="it-IT" b="0" i="1" smtClean="0">
                                  <a:latin typeface="Cambria Math"/>
                                </a:rPr>
                                <m:t>=3</m:t>
                              </m:r>
                              <m:r>
                                <a:rPr lang="it-IT" b="0" i="1" smtClean="0">
                                  <a:latin typeface="Cambria Math"/>
                                </a:rPr>
                                <m:t>𝑧</m:t>
                              </m:r>
                            </m:e>
                          </m:eqArr>
                        </m:e>
                      </m:d>
                    </m:oMath>
                  </m:oMathPara>
                </a14:m>
                <a:endParaRPr lang="en-US" dirty="0"/>
              </a:p>
            </p:txBody>
          </p:sp>
        </mc:Choice>
        <mc:Fallback xmlns="">
          <p:sp>
            <p:nvSpPr>
              <p:cNvPr id="10" name="CasellaDiTesto 9"/>
              <p:cNvSpPr txBox="1">
                <a:spLocks noRot="1" noChangeAspect="1" noMove="1" noResize="1" noEditPoints="1" noAdjustHandles="1" noChangeArrowheads="1" noChangeShapeType="1" noTextEdit="1"/>
              </p:cNvSpPr>
              <p:nvPr/>
            </p:nvSpPr>
            <p:spPr>
              <a:xfrm>
                <a:off x="381000" y="1851597"/>
                <a:ext cx="2537618" cy="1089786"/>
              </a:xfrm>
              <a:prstGeom prst="rect">
                <a:avLst/>
              </a:prstGeom>
              <a:blipFill rotWithShape="1">
                <a:blip r:embed="rId4"/>
                <a:stretch>
                  <a:fillRect/>
                </a:stretch>
              </a:blipFill>
            </p:spPr>
            <p:txBody>
              <a:bodyPr/>
              <a:lstStyle/>
              <a:p>
                <a:r>
                  <a:rPr lang="en-US">
                    <a:noFill/>
                  </a:rPr>
                  <a:t> </a:t>
                </a:r>
              </a:p>
            </p:txBody>
          </p:sp>
        </mc:Fallback>
      </mc:AlternateContent>
      <p:sp>
        <p:nvSpPr>
          <p:cNvPr id="5" name="Rettangolo 4"/>
          <p:cNvSpPr/>
          <p:nvPr/>
        </p:nvSpPr>
        <p:spPr>
          <a:xfrm>
            <a:off x="126365" y="3372766"/>
            <a:ext cx="4572000" cy="1077218"/>
          </a:xfrm>
          <a:prstGeom prst="rect">
            <a:avLst/>
          </a:prstGeom>
        </p:spPr>
        <p:txBody>
          <a:bodyPr>
            <a:spAutoFit/>
          </a:bodyPr>
          <a:lstStyle/>
          <a:p>
            <a:r>
              <a:rPr lang="en-US" sz="1600" dirty="0">
                <a:latin typeface="Courier New" pitchFamily="49" charset="0"/>
                <a:ea typeface="+mn-ea"/>
                <a:cs typeface="Courier New" pitchFamily="49" charset="0"/>
              </a:rPr>
              <a:t>&gt;&gt; F=[1 1 1</a:t>
            </a:r>
            <a:r>
              <a:rPr lang="en-US" sz="1600" dirty="0" smtClean="0">
                <a:latin typeface="Courier New" pitchFamily="49" charset="0"/>
                <a:ea typeface="+mn-ea"/>
                <a:cs typeface="Courier New" pitchFamily="49" charset="0"/>
              </a:rPr>
              <a:t>;-1 1 1; </a:t>
            </a:r>
            <a:r>
              <a:rPr lang="en-US" sz="1600" dirty="0">
                <a:latin typeface="Courier New" pitchFamily="49" charset="0"/>
                <a:ea typeface="+mn-ea"/>
                <a:cs typeface="Courier New" pitchFamily="49" charset="0"/>
              </a:rPr>
              <a:t>1 0 -3]</a:t>
            </a:r>
          </a:p>
          <a:p>
            <a:r>
              <a:rPr lang="en-US" sz="1600" dirty="0">
                <a:latin typeface="Courier New" pitchFamily="49" charset="0"/>
                <a:ea typeface="+mn-ea"/>
                <a:cs typeface="Courier New" pitchFamily="49" charset="0"/>
              </a:rPr>
              <a:t>&gt;&gt; G=[120; 0; 0</a:t>
            </a:r>
            <a:r>
              <a:rPr lang="en-US" sz="1600" dirty="0" smtClean="0">
                <a:latin typeface="Courier New" pitchFamily="49" charset="0"/>
                <a:ea typeface="+mn-ea"/>
                <a:cs typeface="Courier New" pitchFamily="49" charset="0"/>
              </a:rPr>
              <a:t>]</a:t>
            </a:r>
          </a:p>
          <a:p>
            <a:r>
              <a:rPr lang="it-IT" sz="1600" dirty="0" smtClean="0">
                <a:latin typeface="Courier New" pitchFamily="49" charset="0"/>
                <a:ea typeface="+mn-ea"/>
                <a:cs typeface="Courier New" pitchFamily="49" charset="0"/>
              </a:rPr>
              <a:t>&gt;&gt; X=</a:t>
            </a:r>
            <a:r>
              <a:rPr lang="it-IT" sz="1600" dirty="0" err="1" smtClean="0">
                <a:latin typeface="Courier New" pitchFamily="49" charset="0"/>
                <a:ea typeface="+mn-ea"/>
                <a:cs typeface="Courier New" pitchFamily="49" charset="0"/>
              </a:rPr>
              <a:t>inv</a:t>
            </a:r>
            <a:r>
              <a:rPr lang="it-IT" sz="1600" dirty="0" smtClean="0">
                <a:latin typeface="Courier New" pitchFamily="49" charset="0"/>
                <a:ea typeface="+mn-ea"/>
                <a:cs typeface="Courier New" pitchFamily="49" charset="0"/>
              </a:rPr>
              <a:t>(F)*G</a:t>
            </a:r>
          </a:p>
          <a:p>
            <a:r>
              <a:rPr lang="en-US" sz="1600" dirty="0">
                <a:latin typeface="Courier New" pitchFamily="49" charset="0"/>
                <a:ea typeface="+mn-ea"/>
                <a:cs typeface="Courier New" pitchFamily="49" charset="0"/>
              </a:rPr>
              <a:t>x </a:t>
            </a:r>
            <a:r>
              <a:rPr lang="en-US" sz="1600" dirty="0" smtClean="0">
                <a:latin typeface="Courier New" pitchFamily="49" charset="0"/>
                <a:ea typeface="+mn-ea"/>
                <a:cs typeface="Courier New" pitchFamily="49" charset="0"/>
              </a:rPr>
              <a:t>= 60; 40; 20</a:t>
            </a:r>
            <a:endParaRPr lang="en-US" sz="1600" dirty="0">
              <a:latin typeface="Courier New" pitchFamily="49" charset="0"/>
              <a:ea typeface="+mn-ea"/>
              <a:cs typeface="Courier New" pitchFamily="49" charset="0"/>
            </a:endParaRPr>
          </a:p>
        </p:txBody>
      </p:sp>
      <p:sp>
        <p:nvSpPr>
          <p:cNvPr id="7" name="Rettangolo 6"/>
          <p:cNvSpPr/>
          <p:nvPr/>
        </p:nvSpPr>
        <p:spPr>
          <a:xfrm>
            <a:off x="126365" y="4987255"/>
            <a:ext cx="4998720" cy="929485"/>
          </a:xfrm>
          <a:prstGeom prst="rect">
            <a:avLst/>
          </a:prstGeom>
        </p:spPr>
        <p:txBody>
          <a:bodyPr wrap="square">
            <a:spAutoFit/>
          </a:bodyPr>
          <a:lstStyle/>
          <a:p>
            <a:pPr marL="342900" lvl="0" indent="-342900">
              <a:spcBef>
                <a:spcPct val="20000"/>
              </a:spcBef>
              <a:buClr>
                <a:srgbClr val="9E0927"/>
              </a:buClr>
            </a:pPr>
            <a:r>
              <a:rPr lang="en-US" altLang="en-US" sz="1600" kern="0" dirty="0">
                <a:solidFill>
                  <a:srgbClr val="000000"/>
                </a:solidFill>
                <a:latin typeface="Helvetica"/>
                <a:ea typeface="ＭＳ Ｐゴシック"/>
              </a:rPr>
              <a:t>In general, for three unknowns and three </a:t>
            </a:r>
          </a:p>
          <a:p>
            <a:pPr marL="342900" lvl="0" indent="-342900">
              <a:spcBef>
                <a:spcPct val="20000"/>
              </a:spcBef>
              <a:buClr>
                <a:srgbClr val="9E0927"/>
              </a:buClr>
            </a:pPr>
            <a:r>
              <a:rPr lang="en-US" altLang="en-US" sz="1600" kern="0" dirty="0">
                <a:solidFill>
                  <a:srgbClr val="000000"/>
                </a:solidFill>
                <a:latin typeface="Helvetica"/>
                <a:ea typeface="ＭＳ Ｐゴシック"/>
              </a:rPr>
              <a:t>equations, we may have many </a:t>
            </a:r>
          </a:p>
          <a:p>
            <a:pPr marL="342900" lvl="0" indent="-342900">
              <a:spcBef>
                <a:spcPct val="20000"/>
              </a:spcBef>
              <a:buClr>
                <a:srgbClr val="9E0927"/>
              </a:buClr>
            </a:pPr>
            <a:r>
              <a:rPr lang="en-US" altLang="en-US" sz="1600" kern="0" dirty="0">
                <a:solidFill>
                  <a:srgbClr val="000000"/>
                </a:solidFill>
                <a:latin typeface="Helvetica"/>
                <a:ea typeface="ＭＳ Ｐゴシック"/>
              </a:rPr>
              <a:t>solutions, one solution or </a:t>
            </a:r>
            <a:r>
              <a:rPr lang="en-US" altLang="en-US" sz="1600" kern="0" dirty="0" smtClean="0">
                <a:solidFill>
                  <a:srgbClr val="000000"/>
                </a:solidFill>
                <a:latin typeface="Helvetica"/>
                <a:ea typeface="ＭＳ Ｐゴシック"/>
              </a:rPr>
              <a:t>no </a:t>
            </a:r>
            <a:r>
              <a:rPr lang="en-US" altLang="en-US" sz="1600" kern="0" dirty="0">
                <a:solidFill>
                  <a:srgbClr val="000000"/>
                </a:solidFill>
                <a:latin typeface="Helvetica"/>
                <a:ea typeface="ＭＳ Ｐゴシック"/>
              </a:rPr>
              <a:t>solution</a:t>
            </a:r>
            <a:endParaRPr lang="en-CA" altLang="en-US" sz="1600" kern="0" dirty="0">
              <a:solidFill>
                <a:srgbClr val="000000"/>
              </a:solidFill>
              <a:latin typeface="Helvetica"/>
              <a:ea typeface="ＭＳ Ｐゴシック"/>
            </a:endParaRPr>
          </a:p>
        </p:txBody>
      </p:sp>
      <p:sp>
        <p:nvSpPr>
          <p:cNvPr id="6" name="CasellaDiTesto 5"/>
          <p:cNvSpPr txBox="1"/>
          <p:nvPr/>
        </p:nvSpPr>
        <p:spPr>
          <a:xfrm>
            <a:off x="6908165" y="6112193"/>
            <a:ext cx="2002471" cy="261610"/>
          </a:xfrm>
          <a:prstGeom prst="rect">
            <a:avLst/>
          </a:prstGeom>
          <a:noFill/>
        </p:spPr>
        <p:txBody>
          <a:bodyPr wrap="none" rtlCol="0">
            <a:spAutoFit/>
          </a:bodyPr>
          <a:lstStyle/>
          <a:p>
            <a:r>
              <a:rPr lang="en-US" sz="1100" dirty="0" smtClean="0"/>
              <a:t>Source www.mathworks.com</a:t>
            </a:r>
            <a:endParaRPr lang="en-US" sz="1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152400" y="929640"/>
            <a:ext cx="8610600" cy="3977640"/>
          </a:xfrm>
        </p:spPr>
        <p:txBody>
          <a:bodyPr/>
          <a:lstStyle/>
          <a:p>
            <a:r>
              <a:rPr lang="en-CA" altLang="en-US" b="1" noProof="0" dirty="0" smtClean="0"/>
              <a:t>What if we are facing non-linear equations?        </a:t>
            </a:r>
            <a:r>
              <a:rPr lang="en-CA" altLang="en-US" noProof="0" dirty="0" smtClean="0"/>
              <a:t>Can MATLAB Help ?</a:t>
            </a:r>
          </a:p>
          <a:p>
            <a:endParaRPr lang="en-CA" altLang="en-US" noProof="0" dirty="0" smtClean="0"/>
          </a:p>
          <a:p>
            <a:r>
              <a:rPr lang="en-CA" altLang="en-US" noProof="0" dirty="0" smtClean="0"/>
              <a:t>Yes and no. We don’t have a formal solution method to help us. We can use pre-packaged routines for the approximation of the solution, although in the most complex cases, we will need to support the tool with some information (such as an initial guess) </a:t>
            </a:r>
          </a:p>
          <a:p>
            <a:endParaRPr lang="en-CA" altLang="en-US" noProof="0" dirty="0" smtClean="0"/>
          </a:p>
          <a:p>
            <a:pPr algn="ctr"/>
            <a:r>
              <a:rPr lang="en-CA" altLang="en-US" sz="2800" b="1" i="1" u="sng" noProof="0" dirty="0" smtClean="0">
                <a:solidFill>
                  <a:srgbClr val="7030A0"/>
                </a:solidFill>
              </a:rPr>
              <a:t>The operator </a:t>
            </a:r>
            <a:r>
              <a:rPr lang="en-CA" altLang="en-US" sz="2800" b="1" i="1" u="sng" noProof="0" dirty="0" err="1" smtClean="0">
                <a:solidFill>
                  <a:srgbClr val="7030A0"/>
                </a:solidFill>
                <a:effectLst>
                  <a:outerShdw blurRad="38100" dist="38100" dir="2700000" algn="tl">
                    <a:srgbClr val="000000">
                      <a:alpha val="43137"/>
                    </a:srgbClr>
                  </a:outerShdw>
                </a:effectLst>
              </a:rPr>
              <a:t>fsolve</a:t>
            </a:r>
            <a:r>
              <a:rPr lang="en-CA" altLang="en-US" sz="2800" b="1" i="1" u="sng" noProof="0" dirty="0" smtClean="0">
                <a:solidFill>
                  <a:srgbClr val="7030A0"/>
                </a:solidFill>
              </a:rPr>
              <a:t> is a very powerful method for the </a:t>
            </a:r>
            <a:r>
              <a:rPr lang="en-CA" altLang="en-US" sz="2800" b="1" i="1" u="sng" noProof="0" dirty="0" smtClean="0">
                <a:solidFill>
                  <a:srgbClr val="7030A0"/>
                </a:solidFill>
                <a:effectLst>
                  <a:outerShdw blurRad="38100" dist="38100" dir="2700000" algn="tl">
                    <a:srgbClr val="000000">
                      <a:alpha val="43137"/>
                    </a:srgbClr>
                  </a:outerShdw>
                </a:effectLst>
              </a:rPr>
              <a:t>numerical</a:t>
            </a:r>
            <a:r>
              <a:rPr lang="en-CA" altLang="en-US" sz="2800" b="1" i="1" u="sng" noProof="0" dirty="0" smtClean="0">
                <a:solidFill>
                  <a:srgbClr val="7030A0"/>
                </a:solidFill>
              </a:rPr>
              <a:t> resolution of generic scalar equations or vector equations (that is, systems</a:t>
            </a:r>
            <a:r>
              <a:rPr lang="en-CA" altLang="en-US" noProof="0" dirty="0" smtClean="0"/>
              <a:t>) </a:t>
            </a:r>
          </a:p>
          <a:p>
            <a:pPr algn="ctr"/>
            <a:endParaRPr lang="en-CA" altLang="en-US" noProof="0" dirty="0" smtClean="0"/>
          </a:p>
          <a:p>
            <a:pPr algn="ctr"/>
            <a:r>
              <a:rPr lang="en-CA" sz="2800" b="1" noProof="0" dirty="0" smtClean="0"/>
              <a:t>x = </a:t>
            </a:r>
            <a:r>
              <a:rPr lang="en-CA" sz="2800" b="1" noProof="0" dirty="0" err="1" smtClean="0"/>
              <a:t>fsolve</a:t>
            </a:r>
            <a:r>
              <a:rPr lang="en-CA" sz="2800" b="1" noProof="0" dirty="0" smtClean="0"/>
              <a:t>(f,x0)</a:t>
            </a:r>
            <a:endParaRPr lang="en-CA" altLang="en-US" sz="2800" b="1" noProof="0" dirty="0" smtClean="0"/>
          </a:p>
          <a:p>
            <a:pPr algn="ctr"/>
            <a:r>
              <a:rPr lang="en-CA" altLang="en-US" noProof="0" dirty="0" smtClean="0"/>
              <a:t>f = function handle; X0 = initial guess </a:t>
            </a:r>
          </a:p>
          <a:p>
            <a:endParaRPr lang="en-CA" altLang="en-US" noProof="0" dirty="0" smtClean="0"/>
          </a:p>
          <a:p>
            <a:endParaRPr lang="en-CA" altLang="en-US" noProof="0" dirty="0" smtClean="0"/>
          </a:p>
          <a:p>
            <a:pPr algn="just"/>
            <a:endParaRPr lang="en-CA" altLang="en-US" noProof="0" dirty="0" smtClean="0"/>
          </a:p>
          <a:p>
            <a:pPr algn="just"/>
            <a:endParaRPr lang="en-CA" altLang="en-US" noProof="0" dirty="0" smtClean="0"/>
          </a:p>
          <a:p>
            <a:pPr algn="just"/>
            <a:endParaRPr lang="en-CA" altLang="en-US" noProof="0" dirty="0" smtClean="0"/>
          </a:p>
          <a:p>
            <a:pPr algn="ctr"/>
            <a:endParaRPr lang="en-CA" altLang="en-US" noProof="0" dirty="0" smtClean="0"/>
          </a:p>
          <a:p>
            <a:pPr algn="ctr"/>
            <a:r>
              <a:rPr lang="en-CA" altLang="en-US" noProof="0" dirty="0" smtClean="0"/>
              <a:t> </a:t>
            </a:r>
          </a:p>
        </p:txBody>
      </p:sp>
      <p:sp>
        <p:nvSpPr>
          <p:cNvPr id="10243" name="Title 2"/>
          <p:cNvSpPr>
            <a:spLocks noGrp="1"/>
          </p:cNvSpPr>
          <p:nvPr>
            <p:ph type="title"/>
          </p:nvPr>
        </p:nvSpPr>
        <p:spPr/>
        <p:txBody>
          <a:bodyPr/>
          <a:lstStyle/>
          <a:p>
            <a:pPr algn="ctr"/>
            <a:r>
              <a:rPr lang="en-CA" altLang="en-US" noProof="0" dirty="0" smtClean="0"/>
              <a:t>Solution of Non-linear Equations</a:t>
            </a:r>
          </a:p>
        </p:txBody>
      </p:sp>
      <p:sp>
        <p:nvSpPr>
          <p:cNvPr id="4"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152400" y="929640"/>
            <a:ext cx="8610600" cy="3977640"/>
          </a:xfrm>
        </p:spPr>
        <p:txBody>
          <a:bodyPr/>
          <a:lstStyle/>
          <a:p>
            <a:pPr algn="ctr"/>
            <a:r>
              <a:rPr lang="en-CA" altLang="en-US" sz="2400" b="1" i="1" u="sng" noProof="0" dirty="0" err="1" smtClean="0">
                <a:solidFill>
                  <a:srgbClr val="7030A0"/>
                </a:solidFill>
                <a:effectLst>
                  <a:outerShdw blurRad="38100" dist="38100" dir="2700000" algn="tl">
                    <a:srgbClr val="000000">
                      <a:alpha val="43137"/>
                    </a:srgbClr>
                  </a:outerShdw>
                </a:effectLst>
              </a:rPr>
              <a:t>fsolve</a:t>
            </a:r>
            <a:r>
              <a:rPr lang="en-CA" altLang="en-US" sz="2400" b="1" i="1" u="sng" noProof="0" dirty="0" smtClean="0">
                <a:solidFill>
                  <a:srgbClr val="7030A0"/>
                </a:solidFill>
              </a:rPr>
              <a:t> is a powerful method for solving equations (linear or non-linear) numerically</a:t>
            </a:r>
            <a:r>
              <a:rPr lang="en-CA" altLang="en-US" sz="1600" noProof="0" dirty="0" smtClean="0"/>
              <a:t> </a:t>
            </a:r>
          </a:p>
          <a:p>
            <a:pPr algn="ctr"/>
            <a:endParaRPr lang="en-CA" altLang="en-US" sz="1600" noProof="0" dirty="0" smtClean="0"/>
          </a:p>
          <a:p>
            <a:r>
              <a:rPr lang="en-CA" sz="2400" b="1" noProof="0" dirty="0" smtClean="0"/>
              <a:t>x = </a:t>
            </a:r>
            <a:r>
              <a:rPr lang="en-CA" sz="2400" b="1" noProof="0" dirty="0" err="1" smtClean="0"/>
              <a:t>fsolve</a:t>
            </a:r>
            <a:r>
              <a:rPr lang="en-CA" sz="2400" b="1" noProof="0" dirty="0" smtClean="0"/>
              <a:t>(f,x0)</a:t>
            </a:r>
            <a:endParaRPr lang="en-CA" altLang="en-US" sz="2400" b="1" noProof="0" dirty="0" smtClean="0"/>
          </a:p>
          <a:p>
            <a:r>
              <a:rPr lang="en-CA" altLang="en-US" sz="1600" noProof="0" dirty="0" smtClean="0"/>
              <a:t>f = function handle; X0 = initial guess </a:t>
            </a:r>
          </a:p>
          <a:p>
            <a:endParaRPr lang="en-CA" altLang="en-US" sz="1600" noProof="0" dirty="0" smtClean="0"/>
          </a:p>
          <a:p>
            <a:endParaRPr lang="en-CA" altLang="en-US" sz="1600" noProof="0" dirty="0" smtClean="0"/>
          </a:p>
          <a:p>
            <a:pPr algn="just"/>
            <a:endParaRPr lang="en-CA" altLang="en-US" sz="1600" noProof="0" dirty="0" smtClean="0"/>
          </a:p>
          <a:p>
            <a:pPr algn="just"/>
            <a:endParaRPr lang="en-CA" altLang="en-US" sz="1600" noProof="0" dirty="0" smtClean="0"/>
          </a:p>
          <a:p>
            <a:pPr algn="just"/>
            <a:endParaRPr lang="en-CA" altLang="en-US" sz="1600" noProof="0" dirty="0" smtClean="0"/>
          </a:p>
          <a:p>
            <a:pPr algn="ctr"/>
            <a:endParaRPr lang="en-CA" altLang="en-US" sz="1600" noProof="0" dirty="0" smtClean="0"/>
          </a:p>
          <a:p>
            <a:pPr algn="ctr"/>
            <a:r>
              <a:rPr lang="en-CA" altLang="en-US" sz="1600" noProof="0" dirty="0" smtClean="0"/>
              <a:t> </a:t>
            </a:r>
          </a:p>
        </p:txBody>
      </p:sp>
      <p:sp>
        <p:nvSpPr>
          <p:cNvPr id="10243" name="Title 2"/>
          <p:cNvSpPr>
            <a:spLocks noGrp="1"/>
          </p:cNvSpPr>
          <p:nvPr>
            <p:ph type="title"/>
          </p:nvPr>
        </p:nvSpPr>
        <p:spPr/>
        <p:txBody>
          <a:bodyPr/>
          <a:lstStyle/>
          <a:p>
            <a:pPr algn="ctr"/>
            <a:r>
              <a:rPr lang="en-CA" altLang="en-US" noProof="0" dirty="0" smtClean="0"/>
              <a:t>Solution of Non-linear Equations</a:t>
            </a:r>
          </a:p>
        </p:txBody>
      </p:sp>
      <p:sp>
        <p:nvSpPr>
          <p:cNvPr id="4"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
        <p:nvSpPr>
          <p:cNvPr id="2" name="Rettangolo 1"/>
          <p:cNvSpPr/>
          <p:nvPr/>
        </p:nvSpPr>
        <p:spPr>
          <a:xfrm>
            <a:off x="45720" y="3438108"/>
            <a:ext cx="8747760" cy="2554545"/>
          </a:xfrm>
          <a:prstGeom prst="rect">
            <a:avLst/>
          </a:prstGeom>
        </p:spPr>
        <p:txBody>
          <a:bodyPr wrap="square">
            <a:spAutoFit/>
          </a:bodyPr>
          <a:lstStyle/>
          <a:p>
            <a:r>
              <a:rPr lang="en-US" sz="1600" dirty="0">
                <a:latin typeface="Courier New" pitchFamily="49" charset="0"/>
                <a:ea typeface="+mn-ea"/>
                <a:cs typeface="Courier New" pitchFamily="49" charset="0"/>
              </a:rPr>
              <a:t>&gt;&gt; f2 = @(x) x+3;</a:t>
            </a:r>
          </a:p>
          <a:p>
            <a:r>
              <a:rPr lang="en-US" sz="1600" dirty="0">
                <a:latin typeface="Courier New" pitchFamily="49" charset="0"/>
                <a:ea typeface="+mn-ea"/>
                <a:cs typeface="Courier New" pitchFamily="49" charset="0"/>
              </a:rPr>
              <a:t>&gt;&gt; </a:t>
            </a:r>
            <a:r>
              <a:rPr lang="en-US" sz="1600" dirty="0" err="1">
                <a:latin typeface="Courier New" pitchFamily="49" charset="0"/>
                <a:ea typeface="+mn-ea"/>
                <a:cs typeface="Courier New" pitchFamily="49" charset="0"/>
              </a:rPr>
              <a:t>fsolve</a:t>
            </a:r>
            <a:r>
              <a:rPr lang="en-US" sz="1600" dirty="0">
                <a:latin typeface="Courier New" pitchFamily="49" charset="0"/>
                <a:ea typeface="+mn-ea"/>
                <a:cs typeface="Courier New" pitchFamily="49" charset="0"/>
              </a:rPr>
              <a:t>(f2,0)</a:t>
            </a:r>
          </a:p>
          <a:p>
            <a:endParaRPr lang="en-US" sz="1600" dirty="0">
              <a:latin typeface="Courier New" pitchFamily="49" charset="0"/>
              <a:ea typeface="+mn-ea"/>
              <a:cs typeface="Courier New" pitchFamily="49" charset="0"/>
            </a:endParaRPr>
          </a:p>
          <a:p>
            <a:r>
              <a:rPr lang="en-US" sz="1600" dirty="0">
                <a:latin typeface="Courier New" pitchFamily="49" charset="0"/>
                <a:ea typeface="+mn-ea"/>
                <a:cs typeface="Courier New" pitchFamily="49" charset="0"/>
              </a:rPr>
              <a:t>Equation solved.</a:t>
            </a:r>
          </a:p>
          <a:p>
            <a:endParaRPr lang="en-US" sz="1600" dirty="0">
              <a:latin typeface="Courier New" pitchFamily="49" charset="0"/>
              <a:ea typeface="+mn-ea"/>
              <a:cs typeface="Courier New" pitchFamily="49" charset="0"/>
            </a:endParaRPr>
          </a:p>
          <a:p>
            <a:r>
              <a:rPr lang="en-US" sz="1600" dirty="0" err="1">
                <a:latin typeface="Courier New" pitchFamily="49" charset="0"/>
                <a:ea typeface="+mn-ea"/>
                <a:cs typeface="Courier New" pitchFamily="49" charset="0"/>
              </a:rPr>
              <a:t>fsolve</a:t>
            </a:r>
            <a:r>
              <a:rPr lang="en-US" sz="1600" dirty="0">
                <a:latin typeface="Courier New" pitchFamily="49" charset="0"/>
                <a:ea typeface="+mn-ea"/>
                <a:cs typeface="Courier New" pitchFamily="49" charset="0"/>
              </a:rPr>
              <a:t> completed because the vector of function values is near zero</a:t>
            </a:r>
          </a:p>
          <a:p>
            <a:r>
              <a:rPr lang="en-US" sz="1600" dirty="0">
                <a:latin typeface="Courier New" pitchFamily="49" charset="0"/>
                <a:ea typeface="+mn-ea"/>
                <a:cs typeface="Courier New" pitchFamily="49" charset="0"/>
              </a:rPr>
              <a:t>as measured by the default value of the function tolerance, and</a:t>
            </a:r>
          </a:p>
          <a:p>
            <a:r>
              <a:rPr lang="en-US" sz="1600" dirty="0">
                <a:latin typeface="Courier New" pitchFamily="49" charset="0"/>
                <a:ea typeface="+mn-ea"/>
                <a:cs typeface="Courier New" pitchFamily="49" charset="0"/>
              </a:rPr>
              <a:t>the problem appears regular as measured by the gradient.</a:t>
            </a:r>
          </a:p>
          <a:p>
            <a:endParaRPr lang="en-US" sz="1600" dirty="0">
              <a:latin typeface="Courier New" pitchFamily="49" charset="0"/>
              <a:ea typeface="+mn-ea"/>
              <a:cs typeface="Courier New" pitchFamily="49" charset="0"/>
            </a:endParaRPr>
          </a:p>
          <a:p>
            <a:r>
              <a:rPr lang="en-US" sz="1600" dirty="0" err="1">
                <a:latin typeface="Courier New" pitchFamily="49" charset="0"/>
                <a:ea typeface="+mn-ea"/>
                <a:cs typeface="Courier New" pitchFamily="49" charset="0"/>
              </a:rPr>
              <a:t>ans</a:t>
            </a:r>
            <a:r>
              <a:rPr lang="en-US" sz="1600" dirty="0">
                <a:latin typeface="Courier New" pitchFamily="49" charset="0"/>
                <a:ea typeface="+mn-ea"/>
                <a:cs typeface="Courier New" pitchFamily="49" charset="0"/>
              </a:rPr>
              <a:t> =  -3</a:t>
            </a:r>
          </a:p>
        </p:txBody>
      </p:sp>
      <mc:AlternateContent xmlns:mc="http://schemas.openxmlformats.org/markup-compatibility/2006" xmlns:a14="http://schemas.microsoft.com/office/drawing/2010/main">
        <mc:Choice Requires="a14">
          <p:sp>
            <p:nvSpPr>
              <p:cNvPr id="3" name="CasellaDiTesto 2"/>
              <p:cNvSpPr txBox="1"/>
              <p:nvPr/>
            </p:nvSpPr>
            <p:spPr>
              <a:xfrm>
                <a:off x="5455920" y="2308860"/>
                <a:ext cx="2588401"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3200" b="0" i="1" smtClean="0">
                          <a:latin typeface="Cambria Math"/>
                        </a:rPr>
                        <m:t>𝑓</m:t>
                      </m:r>
                      <m:d>
                        <m:dPr>
                          <m:ctrlPr>
                            <a:rPr lang="it-IT" sz="3200" b="0" i="1" smtClean="0">
                              <a:latin typeface="Cambria Math" panose="02040503050406030204" pitchFamily="18" charset="0"/>
                            </a:rPr>
                          </m:ctrlPr>
                        </m:dPr>
                        <m:e>
                          <m:r>
                            <a:rPr lang="it-IT" sz="3200" b="0" i="1" smtClean="0">
                              <a:latin typeface="Cambria Math"/>
                            </a:rPr>
                            <m:t>𝑥</m:t>
                          </m:r>
                        </m:e>
                      </m:d>
                      <m:r>
                        <a:rPr lang="it-IT" sz="3200" b="0" i="1" smtClean="0">
                          <a:latin typeface="Cambria Math"/>
                        </a:rPr>
                        <m:t>=</m:t>
                      </m:r>
                      <m:r>
                        <a:rPr lang="it-IT" sz="3200" b="0" i="1" smtClean="0">
                          <a:latin typeface="Cambria Math"/>
                        </a:rPr>
                        <m:t>𝑥</m:t>
                      </m:r>
                      <m:r>
                        <a:rPr lang="it-IT" sz="3200" b="0" i="1" smtClean="0">
                          <a:latin typeface="Cambria Math"/>
                        </a:rPr>
                        <m:t>+3</m:t>
                      </m:r>
                    </m:oMath>
                  </m:oMathPara>
                </a14:m>
                <a:endParaRPr lang="en-US" sz="3200" dirty="0"/>
              </a:p>
            </p:txBody>
          </p:sp>
        </mc:Choice>
        <mc:Fallback xmlns="">
          <p:sp>
            <p:nvSpPr>
              <p:cNvPr id="3" name="CasellaDiTesto 2"/>
              <p:cNvSpPr txBox="1">
                <a:spLocks noRot="1" noChangeAspect="1" noMove="1" noResize="1" noEditPoints="1" noAdjustHandles="1" noChangeArrowheads="1" noChangeShapeType="1" noTextEdit="1"/>
              </p:cNvSpPr>
              <p:nvPr/>
            </p:nvSpPr>
            <p:spPr>
              <a:xfrm>
                <a:off x="5455920" y="2308860"/>
                <a:ext cx="2588401" cy="584775"/>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46856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152400" y="929640"/>
            <a:ext cx="8610600" cy="3977640"/>
          </a:xfrm>
        </p:spPr>
        <p:txBody>
          <a:bodyPr/>
          <a:lstStyle/>
          <a:p>
            <a:pPr algn="ctr"/>
            <a:r>
              <a:rPr lang="en-CA" altLang="en-US" sz="2400" b="1" i="1" u="sng" noProof="0" dirty="0" err="1" smtClean="0">
                <a:solidFill>
                  <a:srgbClr val="7030A0"/>
                </a:solidFill>
                <a:effectLst>
                  <a:outerShdw blurRad="38100" dist="38100" dir="2700000" algn="tl">
                    <a:srgbClr val="000000">
                      <a:alpha val="43137"/>
                    </a:srgbClr>
                  </a:outerShdw>
                </a:effectLst>
              </a:rPr>
              <a:t>fsolve</a:t>
            </a:r>
            <a:r>
              <a:rPr lang="en-CA" altLang="en-US" sz="2400" b="1" i="1" u="sng" noProof="0" dirty="0" smtClean="0">
                <a:solidFill>
                  <a:srgbClr val="7030A0"/>
                </a:solidFill>
              </a:rPr>
              <a:t> is a powerful method for solving numerically equations / systems</a:t>
            </a:r>
            <a:r>
              <a:rPr lang="en-CA" altLang="en-US" sz="1600" noProof="0" dirty="0" smtClean="0"/>
              <a:t> </a:t>
            </a:r>
          </a:p>
          <a:p>
            <a:pPr algn="ctr"/>
            <a:endParaRPr lang="en-CA" altLang="en-US" sz="1600" noProof="0" dirty="0" smtClean="0"/>
          </a:p>
          <a:p>
            <a:r>
              <a:rPr lang="en-CA" sz="2400" b="1" noProof="0" dirty="0" smtClean="0"/>
              <a:t>x = </a:t>
            </a:r>
            <a:r>
              <a:rPr lang="en-CA" sz="2400" b="1" noProof="0" dirty="0" err="1" smtClean="0"/>
              <a:t>fsolve</a:t>
            </a:r>
            <a:r>
              <a:rPr lang="en-CA" sz="2400" b="1" noProof="0" dirty="0" smtClean="0"/>
              <a:t>(f,x0)</a:t>
            </a:r>
            <a:endParaRPr lang="en-CA" altLang="en-US" sz="2400" b="1" noProof="0" dirty="0" smtClean="0"/>
          </a:p>
          <a:p>
            <a:r>
              <a:rPr lang="en-CA" altLang="en-US" sz="1600" noProof="0" dirty="0" smtClean="0"/>
              <a:t>f = function handle; X0 = initial guess </a:t>
            </a:r>
          </a:p>
          <a:p>
            <a:endParaRPr lang="en-CA" altLang="en-US" sz="1600" noProof="0" dirty="0" smtClean="0"/>
          </a:p>
          <a:p>
            <a:endParaRPr lang="en-CA" altLang="en-US" sz="1600" noProof="0" dirty="0" smtClean="0"/>
          </a:p>
          <a:p>
            <a:pPr algn="just"/>
            <a:endParaRPr lang="en-CA" altLang="en-US" sz="1600" noProof="0" dirty="0" smtClean="0"/>
          </a:p>
          <a:p>
            <a:pPr algn="just"/>
            <a:endParaRPr lang="en-CA" altLang="en-US" sz="1600" noProof="0" dirty="0" smtClean="0"/>
          </a:p>
          <a:p>
            <a:pPr algn="just"/>
            <a:endParaRPr lang="en-CA" altLang="en-US" sz="1600" noProof="0" dirty="0" smtClean="0"/>
          </a:p>
          <a:p>
            <a:pPr algn="ctr"/>
            <a:endParaRPr lang="en-CA" altLang="en-US" sz="1600" noProof="0" dirty="0" smtClean="0"/>
          </a:p>
          <a:p>
            <a:pPr algn="ctr"/>
            <a:r>
              <a:rPr lang="en-CA" altLang="en-US" sz="1600" noProof="0" dirty="0" smtClean="0"/>
              <a:t> </a:t>
            </a:r>
          </a:p>
        </p:txBody>
      </p:sp>
      <p:sp>
        <p:nvSpPr>
          <p:cNvPr id="10243" name="Title 2"/>
          <p:cNvSpPr>
            <a:spLocks noGrp="1"/>
          </p:cNvSpPr>
          <p:nvPr>
            <p:ph type="title"/>
          </p:nvPr>
        </p:nvSpPr>
        <p:spPr/>
        <p:txBody>
          <a:bodyPr/>
          <a:lstStyle/>
          <a:p>
            <a:pPr algn="ctr"/>
            <a:r>
              <a:rPr lang="en-CA" altLang="en-US" noProof="0" dirty="0" smtClean="0"/>
              <a:t>Solution of Non-linear Equations</a:t>
            </a:r>
          </a:p>
        </p:txBody>
      </p:sp>
      <p:sp>
        <p:nvSpPr>
          <p:cNvPr id="4"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
        <p:nvSpPr>
          <p:cNvPr id="2" name="Rettangolo 1"/>
          <p:cNvSpPr/>
          <p:nvPr/>
        </p:nvSpPr>
        <p:spPr>
          <a:xfrm>
            <a:off x="45720" y="3560028"/>
            <a:ext cx="8747760" cy="2554545"/>
          </a:xfrm>
          <a:prstGeom prst="rect">
            <a:avLst/>
          </a:prstGeom>
        </p:spPr>
        <p:txBody>
          <a:bodyPr wrap="square">
            <a:spAutoFit/>
          </a:bodyPr>
          <a:lstStyle/>
          <a:p>
            <a:r>
              <a:rPr lang="en-US" sz="1600" dirty="0">
                <a:latin typeface="Courier New" pitchFamily="49" charset="0"/>
                <a:ea typeface="+mn-ea"/>
                <a:cs typeface="Courier New" pitchFamily="49" charset="0"/>
              </a:rPr>
              <a:t>&gt;&gt; f2 = @(x) (1.2*x+0.3+x*sin(x));</a:t>
            </a:r>
          </a:p>
          <a:p>
            <a:r>
              <a:rPr lang="en-US" sz="1600" dirty="0">
                <a:latin typeface="Courier New" pitchFamily="49" charset="0"/>
                <a:ea typeface="+mn-ea"/>
                <a:cs typeface="Courier New" pitchFamily="49" charset="0"/>
              </a:rPr>
              <a:t>&gt;&gt; </a:t>
            </a:r>
            <a:r>
              <a:rPr lang="en-US" sz="1600" dirty="0" err="1">
                <a:latin typeface="Courier New" pitchFamily="49" charset="0"/>
                <a:ea typeface="+mn-ea"/>
                <a:cs typeface="Courier New" pitchFamily="49" charset="0"/>
              </a:rPr>
              <a:t>fsolve</a:t>
            </a:r>
            <a:r>
              <a:rPr lang="en-US" sz="1600" dirty="0">
                <a:latin typeface="Courier New" pitchFamily="49" charset="0"/>
                <a:ea typeface="+mn-ea"/>
                <a:cs typeface="Courier New" pitchFamily="49" charset="0"/>
              </a:rPr>
              <a:t>(f2,0)</a:t>
            </a:r>
          </a:p>
          <a:p>
            <a:endParaRPr lang="en-US" sz="1600" dirty="0">
              <a:latin typeface="Courier New" pitchFamily="49" charset="0"/>
              <a:ea typeface="+mn-ea"/>
              <a:cs typeface="Courier New" pitchFamily="49" charset="0"/>
            </a:endParaRPr>
          </a:p>
          <a:p>
            <a:r>
              <a:rPr lang="en-US" sz="1600" dirty="0">
                <a:latin typeface="Courier New" pitchFamily="49" charset="0"/>
                <a:ea typeface="+mn-ea"/>
                <a:cs typeface="Courier New" pitchFamily="49" charset="0"/>
              </a:rPr>
              <a:t>Equation solved.</a:t>
            </a:r>
          </a:p>
          <a:p>
            <a:endParaRPr lang="en-US" sz="1600" dirty="0">
              <a:latin typeface="Courier New" pitchFamily="49" charset="0"/>
              <a:ea typeface="+mn-ea"/>
              <a:cs typeface="Courier New" pitchFamily="49" charset="0"/>
            </a:endParaRPr>
          </a:p>
          <a:p>
            <a:r>
              <a:rPr lang="en-US" sz="1600" dirty="0" err="1">
                <a:latin typeface="Courier New" pitchFamily="49" charset="0"/>
                <a:ea typeface="+mn-ea"/>
                <a:cs typeface="Courier New" pitchFamily="49" charset="0"/>
              </a:rPr>
              <a:t>fsolve</a:t>
            </a:r>
            <a:r>
              <a:rPr lang="en-US" sz="1600" dirty="0">
                <a:latin typeface="Courier New" pitchFamily="49" charset="0"/>
                <a:ea typeface="+mn-ea"/>
                <a:cs typeface="Courier New" pitchFamily="49" charset="0"/>
              </a:rPr>
              <a:t> completed because the vector of function values is near zero</a:t>
            </a:r>
          </a:p>
          <a:p>
            <a:r>
              <a:rPr lang="en-US" sz="1600" dirty="0">
                <a:latin typeface="Courier New" pitchFamily="49" charset="0"/>
                <a:ea typeface="+mn-ea"/>
                <a:cs typeface="Courier New" pitchFamily="49" charset="0"/>
              </a:rPr>
              <a:t>as measured by the default value of the function tolerance, and</a:t>
            </a:r>
          </a:p>
          <a:p>
            <a:r>
              <a:rPr lang="en-US" sz="1600" dirty="0">
                <a:latin typeface="Courier New" pitchFamily="49" charset="0"/>
                <a:ea typeface="+mn-ea"/>
                <a:cs typeface="Courier New" pitchFamily="49" charset="0"/>
              </a:rPr>
              <a:t>the problem appears regular as measured by the gradient.</a:t>
            </a:r>
          </a:p>
          <a:p>
            <a:endParaRPr lang="en-US" sz="1600" dirty="0">
              <a:latin typeface="Courier New" pitchFamily="49" charset="0"/>
              <a:ea typeface="+mn-ea"/>
              <a:cs typeface="Courier New" pitchFamily="49" charset="0"/>
            </a:endParaRPr>
          </a:p>
          <a:p>
            <a:r>
              <a:rPr lang="en-US" sz="1600" dirty="0" err="1">
                <a:latin typeface="Courier New" pitchFamily="49" charset="0"/>
                <a:ea typeface="+mn-ea"/>
                <a:cs typeface="Courier New" pitchFamily="49" charset="0"/>
              </a:rPr>
              <a:t>ans</a:t>
            </a:r>
            <a:r>
              <a:rPr lang="en-US" sz="1600" dirty="0">
                <a:latin typeface="Courier New" pitchFamily="49" charset="0"/>
                <a:ea typeface="+mn-ea"/>
                <a:cs typeface="Courier New" pitchFamily="49" charset="0"/>
              </a:rPr>
              <a:t> </a:t>
            </a:r>
            <a:r>
              <a:rPr lang="en-US" sz="1600" dirty="0" smtClean="0">
                <a:latin typeface="Courier New" pitchFamily="49" charset="0"/>
                <a:ea typeface="+mn-ea"/>
                <a:cs typeface="Courier New" pitchFamily="49" charset="0"/>
              </a:rPr>
              <a:t>= -0.3500</a:t>
            </a:r>
            <a:endParaRPr lang="en-US" sz="1600" dirty="0">
              <a:latin typeface="Courier New" pitchFamily="49" charset="0"/>
              <a:ea typeface="+mn-ea"/>
              <a:cs typeface="Courier New" pitchFamily="49" charset="0"/>
            </a:endParaRPr>
          </a:p>
        </p:txBody>
      </p:sp>
      <mc:AlternateContent xmlns:mc="http://schemas.openxmlformats.org/markup-compatibility/2006" xmlns:a14="http://schemas.microsoft.com/office/drawing/2010/main">
        <mc:Choice Requires="a14">
          <p:sp>
            <p:nvSpPr>
              <p:cNvPr id="3" name="CasellaDiTesto 2"/>
              <p:cNvSpPr txBox="1"/>
              <p:nvPr/>
            </p:nvSpPr>
            <p:spPr>
              <a:xfrm>
                <a:off x="4419600" y="2429856"/>
                <a:ext cx="426418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𝑓</m:t>
                      </m:r>
                      <m:d>
                        <m:dPr>
                          <m:ctrlPr>
                            <a:rPr lang="it-IT" b="0" i="1" smtClean="0">
                              <a:latin typeface="Cambria Math" panose="02040503050406030204" pitchFamily="18" charset="0"/>
                            </a:rPr>
                          </m:ctrlPr>
                        </m:dPr>
                        <m:e>
                          <m:r>
                            <a:rPr lang="it-IT" b="0" i="1" smtClean="0">
                              <a:latin typeface="Cambria Math"/>
                            </a:rPr>
                            <m:t>𝑥</m:t>
                          </m:r>
                        </m:e>
                      </m:d>
                      <m:r>
                        <a:rPr lang="it-IT" b="0" i="1" smtClean="0">
                          <a:latin typeface="Cambria Math"/>
                        </a:rPr>
                        <m:t>=1.2</m:t>
                      </m:r>
                      <m:r>
                        <a:rPr lang="it-IT" b="0" i="1" smtClean="0">
                          <a:latin typeface="Cambria Math"/>
                        </a:rPr>
                        <m:t>𝑥</m:t>
                      </m:r>
                      <m:r>
                        <a:rPr lang="it-IT" b="0" i="1" smtClean="0">
                          <a:latin typeface="Cambria Math"/>
                        </a:rPr>
                        <m:t>+0.3+</m:t>
                      </m:r>
                      <m:r>
                        <a:rPr lang="it-IT" b="0" i="1" smtClean="0">
                          <a:latin typeface="Cambria Math"/>
                        </a:rPr>
                        <m:t>𝑥</m:t>
                      </m:r>
                      <m:r>
                        <a:rPr lang="it-IT" b="0" i="1" smtClean="0">
                          <a:latin typeface="Cambria Math"/>
                        </a:rPr>
                        <m:t>∗</m:t>
                      </m:r>
                      <m:r>
                        <m:rPr>
                          <m:sty m:val="p"/>
                        </m:rPr>
                        <a:rPr lang="it-IT" b="0" i="0" smtClean="0">
                          <a:latin typeface="Cambria Math"/>
                        </a:rPr>
                        <m:t>sin</m:t>
                      </m:r>
                      <m:r>
                        <a:rPr lang="it-IT" b="0" i="1" smtClean="0">
                          <a:latin typeface="Cambria Math"/>
                        </a:rPr>
                        <m:t>⁡(</m:t>
                      </m:r>
                      <m:r>
                        <a:rPr lang="it-IT" b="0" i="1" smtClean="0">
                          <a:latin typeface="Cambria Math"/>
                        </a:rPr>
                        <m:t>𝑥</m:t>
                      </m:r>
                      <m:r>
                        <a:rPr lang="it-IT" b="0" i="1" smtClean="0">
                          <a:latin typeface="Cambria Math"/>
                        </a:rPr>
                        <m:t>)</m:t>
                      </m:r>
                    </m:oMath>
                  </m:oMathPara>
                </a14:m>
                <a:endParaRPr lang="en-US" dirty="0"/>
              </a:p>
            </p:txBody>
          </p:sp>
        </mc:Choice>
        <mc:Fallback xmlns="">
          <p:sp>
            <p:nvSpPr>
              <p:cNvPr id="3" name="CasellaDiTesto 2"/>
              <p:cNvSpPr txBox="1">
                <a:spLocks noRot="1" noChangeAspect="1" noMove="1" noResize="1" noEditPoints="1" noAdjustHandles="1" noChangeArrowheads="1" noChangeShapeType="1" noTextEdit="1"/>
              </p:cNvSpPr>
              <p:nvPr/>
            </p:nvSpPr>
            <p:spPr>
              <a:xfrm>
                <a:off x="4419600" y="2429856"/>
                <a:ext cx="4264181" cy="461665"/>
              </a:xfrm>
              <a:prstGeom prst="rect">
                <a:avLst/>
              </a:prstGeom>
              <a:blipFill rotWithShape="1">
                <a:blip r:embed="rId2"/>
                <a:stretch>
                  <a:fillRect b="-21333"/>
                </a:stretch>
              </a:blipFill>
            </p:spPr>
            <p:txBody>
              <a:bodyPr/>
              <a:lstStyle/>
              <a:p>
                <a:r>
                  <a:rPr lang="en-US">
                    <a:noFill/>
                  </a:rPr>
                  <a:t> </a:t>
                </a:r>
              </a:p>
            </p:txBody>
          </p:sp>
        </mc:Fallback>
      </mc:AlternateContent>
    </p:spTree>
    <p:extLst>
      <p:ext uri="{BB962C8B-B14F-4D97-AF65-F5344CB8AC3E}">
        <p14:creationId xmlns:p14="http://schemas.microsoft.com/office/powerpoint/2010/main" val="22861761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1478546595"/>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kern="1200" noProof="0" dirty="0" smtClean="0">
                          <a:solidFill>
                            <a:schemeClr val="tx1"/>
                          </a:solidFill>
                          <a:latin typeface="+mn-lt"/>
                          <a:ea typeface="+mn-ea"/>
                          <a:cs typeface="+mn-cs"/>
                        </a:rPr>
                        <a:t>1</a:t>
                      </a:r>
                      <a:endParaRPr lang="en-US" sz="1800" b="0" kern="1200" noProof="0" dirty="0">
                        <a:solidFill>
                          <a:schemeClr val="tx1"/>
                        </a:solidFill>
                        <a:latin typeface="+mn-lt"/>
                        <a:ea typeface="+mn-ea"/>
                        <a:cs typeface="+mn-cs"/>
                      </a:endParaRPr>
                    </a:p>
                  </a:txBody>
                  <a:tcPr marL="91432" marR="91432" marT="45709" marB="45709"/>
                </a:tc>
                <a:tc>
                  <a:txBody>
                    <a:bodyPr/>
                    <a:lstStyle/>
                    <a:p>
                      <a:r>
                        <a:rPr lang="en-US" sz="1800" b="0" kern="1200" noProof="0" dirty="0" smtClean="0">
                          <a:solidFill>
                            <a:schemeClr val="tx1"/>
                          </a:solidFill>
                          <a:latin typeface="+mn-lt"/>
                          <a:ea typeface="+mn-ea"/>
                          <a:cs typeface="+mn-cs"/>
                        </a:rPr>
                        <a:t>Introduction to MATLAB</a:t>
                      </a:r>
                      <a:endParaRPr lang="en-US" sz="1800" b="0" kern="1200" noProof="0" dirty="0">
                        <a:solidFill>
                          <a:schemeClr val="tx1"/>
                        </a:solidFill>
                        <a:latin typeface="+mn-lt"/>
                        <a:ea typeface="+mn-ea"/>
                        <a:cs typeface="+mn-cs"/>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noProof="0" dirty="0" smtClean="0"/>
                        <a:t>4</a:t>
                      </a:r>
                      <a:endParaRPr lang="en-US" sz="1800" noProof="0" dirty="0"/>
                    </a:p>
                  </a:txBody>
                  <a:tcPr marL="91432" marR="91432" marT="45709" marB="45709"/>
                </a:tc>
                <a:tc>
                  <a:txBody>
                    <a:bodyPr/>
                    <a:lstStyle/>
                    <a:p>
                      <a:r>
                        <a:rPr lang="en-US" sz="1800" noProof="0" dirty="0" smtClean="0"/>
                        <a:t>Strings &amp; File IO</a:t>
                      </a:r>
                      <a:endParaRPr lang="en-US" sz="1800" noProof="0" dirty="0"/>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b="1" noProof="0" dirty="0" smtClean="0">
                          <a:solidFill>
                            <a:srgbClr val="FF0000"/>
                          </a:solidFill>
                        </a:rPr>
                        <a:t>7</a:t>
                      </a:r>
                      <a:endParaRPr lang="en-US" sz="1800" b="1" noProof="0" dirty="0">
                        <a:solidFill>
                          <a:srgbClr val="FF0000"/>
                        </a:solidFill>
                      </a:endParaRPr>
                    </a:p>
                  </a:txBody>
                  <a:tcPr marL="91432" marR="91432" marT="45709" marB="45709"/>
                </a:tc>
                <a:tc>
                  <a:txBody>
                    <a:bodyPr/>
                    <a:lstStyle/>
                    <a:p>
                      <a:r>
                        <a:rPr lang="en-US" sz="1800" b="1" baseline="0" noProof="0" dirty="0" smtClean="0">
                          <a:solidFill>
                            <a:srgbClr val="FF0000"/>
                          </a:solidFill>
                        </a:rPr>
                        <a:t>Linear </a:t>
                      </a:r>
                      <a:r>
                        <a:rPr lang="en-US" sz="1800" b="1" noProof="0" dirty="0" smtClean="0">
                          <a:solidFill>
                            <a:srgbClr val="FF0000"/>
                          </a:solidFill>
                        </a:rPr>
                        <a:t>Algebra</a:t>
                      </a:r>
                      <a:endParaRPr lang="en-US" sz="1800" b="1" noProof="0" dirty="0">
                        <a:solidFill>
                          <a:srgbClr val="FF0000"/>
                        </a:solidFill>
                      </a:endParaRPr>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309026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152400" y="929640"/>
            <a:ext cx="8610600" cy="2279868"/>
          </a:xfrm>
        </p:spPr>
        <p:txBody>
          <a:bodyPr/>
          <a:lstStyle/>
          <a:p>
            <a:pPr algn="ctr"/>
            <a:r>
              <a:rPr lang="en-CA" altLang="en-US" sz="2400" b="1" i="1" u="sng" noProof="0" dirty="0" err="1" smtClean="0">
                <a:solidFill>
                  <a:srgbClr val="7030A0"/>
                </a:solidFill>
                <a:effectLst>
                  <a:outerShdw blurRad="38100" dist="38100" dir="2700000" algn="tl">
                    <a:srgbClr val="000000">
                      <a:alpha val="43137"/>
                    </a:srgbClr>
                  </a:outerShdw>
                </a:effectLst>
              </a:rPr>
              <a:t>fsolve</a:t>
            </a:r>
            <a:r>
              <a:rPr lang="en-CA" altLang="en-US" sz="2400" b="1" i="1" u="sng" noProof="0" dirty="0" smtClean="0">
                <a:solidFill>
                  <a:srgbClr val="7030A0"/>
                </a:solidFill>
              </a:rPr>
              <a:t> is a powerful method for solving numerically non-linear equations / systems</a:t>
            </a:r>
            <a:r>
              <a:rPr lang="en-CA" altLang="en-US" sz="1600" noProof="0" dirty="0" smtClean="0"/>
              <a:t> </a:t>
            </a:r>
          </a:p>
          <a:p>
            <a:pPr algn="ctr"/>
            <a:endParaRPr lang="en-CA" altLang="en-US" sz="1600" noProof="0" dirty="0" smtClean="0"/>
          </a:p>
          <a:p>
            <a:r>
              <a:rPr lang="en-CA" sz="2400" b="1" noProof="0" dirty="0" smtClean="0"/>
              <a:t>x = </a:t>
            </a:r>
            <a:r>
              <a:rPr lang="en-CA" sz="2400" b="1" noProof="0" dirty="0" err="1" smtClean="0"/>
              <a:t>fsolve</a:t>
            </a:r>
            <a:r>
              <a:rPr lang="en-CA" sz="2400" b="1" noProof="0" dirty="0" smtClean="0"/>
              <a:t>(f,x0)</a:t>
            </a:r>
            <a:endParaRPr lang="en-CA" altLang="en-US" sz="2400" b="1" noProof="0" dirty="0" smtClean="0"/>
          </a:p>
          <a:p>
            <a:r>
              <a:rPr lang="en-CA" altLang="en-US" sz="1600" noProof="0" dirty="0" smtClean="0"/>
              <a:t>f = function handle; X0 = initial guess </a:t>
            </a:r>
          </a:p>
          <a:p>
            <a:endParaRPr lang="en-CA" altLang="en-US" sz="1600" noProof="0" dirty="0" smtClean="0"/>
          </a:p>
          <a:p>
            <a:endParaRPr lang="en-CA" altLang="en-US" sz="1600" noProof="0" dirty="0" smtClean="0"/>
          </a:p>
          <a:p>
            <a:pPr algn="just"/>
            <a:endParaRPr lang="en-CA" altLang="en-US" sz="1600" noProof="0" dirty="0" smtClean="0"/>
          </a:p>
          <a:p>
            <a:pPr algn="just"/>
            <a:endParaRPr lang="en-CA" altLang="en-US" sz="1600" noProof="0" dirty="0" smtClean="0"/>
          </a:p>
          <a:p>
            <a:pPr algn="just"/>
            <a:endParaRPr lang="en-CA" altLang="en-US" sz="1600" noProof="0" dirty="0" smtClean="0"/>
          </a:p>
          <a:p>
            <a:pPr algn="ctr"/>
            <a:endParaRPr lang="en-CA" altLang="en-US" sz="1600" noProof="0" dirty="0" smtClean="0"/>
          </a:p>
          <a:p>
            <a:pPr algn="ctr"/>
            <a:r>
              <a:rPr lang="en-CA" altLang="en-US" sz="1600" noProof="0" dirty="0" smtClean="0"/>
              <a:t> </a:t>
            </a:r>
          </a:p>
        </p:txBody>
      </p:sp>
      <p:sp>
        <p:nvSpPr>
          <p:cNvPr id="10243" name="Title 2"/>
          <p:cNvSpPr>
            <a:spLocks noGrp="1"/>
          </p:cNvSpPr>
          <p:nvPr>
            <p:ph type="title"/>
          </p:nvPr>
        </p:nvSpPr>
        <p:spPr/>
        <p:txBody>
          <a:bodyPr/>
          <a:lstStyle/>
          <a:p>
            <a:pPr algn="ctr"/>
            <a:r>
              <a:rPr lang="en-CA" altLang="en-US" noProof="0" dirty="0" smtClean="0"/>
              <a:t>Solution of Non-linear Systems</a:t>
            </a:r>
          </a:p>
        </p:txBody>
      </p:sp>
      <p:sp>
        <p:nvSpPr>
          <p:cNvPr id="4"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
        <p:nvSpPr>
          <p:cNvPr id="2" name="Rettangolo 1"/>
          <p:cNvSpPr/>
          <p:nvPr/>
        </p:nvSpPr>
        <p:spPr>
          <a:xfrm>
            <a:off x="45720" y="3209508"/>
            <a:ext cx="8747760" cy="338554"/>
          </a:xfrm>
          <a:prstGeom prst="rect">
            <a:avLst/>
          </a:prstGeom>
        </p:spPr>
        <p:txBody>
          <a:bodyPr wrap="square">
            <a:spAutoFit/>
          </a:bodyPr>
          <a:lstStyle/>
          <a:p>
            <a:endParaRPr lang="en-US" sz="1600" dirty="0">
              <a:latin typeface="Courier New" pitchFamily="49" charset="0"/>
              <a:ea typeface="+mn-ea"/>
              <a:cs typeface="Courier New" pitchFamily="49" charset="0"/>
            </a:endParaRPr>
          </a:p>
        </p:txBody>
      </p:sp>
      <p:sp>
        <p:nvSpPr>
          <p:cNvPr id="3" name="Rettangolo 2"/>
          <p:cNvSpPr/>
          <p:nvPr/>
        </p:nvSpPr>
        <p:spPr>
          <a:xfrm>
            <a:off x="45720" y="3509278"/>
            <a:ext cx="8747760" cy="2800767"/>
          </a:xfrm>
          <a:prstGeom prst="rect">
            <a:avLst/>
          </a:prstGeom>
        </p:spPr>
        <p:txBody>
          <a:bodyPr wrap="square">
            <a:spAutoFit/>
          </a:bodyPr>
          <a:lstStyle/>
          <a:p>
            <a:r>
              <a:rPr lang="en-US" sz="1600" dirty="0" smtClean="0">
                <a:latin typeface="Courier New" pitchFamily="49" charset="0"/>
                <a:ea typeface="+mn-ea"/>
                <a:cs typeface="Courier New" pitchFamily="49" charset="0"/>
              </a:rPr>
              <a:t>&gt;&gt; f </a:t>
            </a:r>
            <a:r>
              <a:rPr lang="en-US" sz="1600" dirty="0">
                <a:latin typeface="Courier New" pitchFamily="49" charset="0"/>
                <a:ea typeface="+mn-ea"/>
                <a:cs typeface="Courier New" pitchFamily="49" charset="0"/>
              </a:rPr>
              <a:t>= @(x) [2*x(1</a:t>
            </a:r>
            <a:r>
              <a:rPr lang="en-US" sz="1600" dirty="0" smtClean="0">
                <a:latin typeface="Courier New" pitchFamily="49" charset="0"/>
                <a:ea typeface="+mn-ea"/>
                <a:cs typeface="Courier New" pitchFamily="49" charset="0"/>
              </a:rPr>
              <a:t>)-x(2)-</a:t>
            </a:r>
            <a:r>
              <a:rPr lang="en-US" sz="1600" dirty="0" err="1" smtClean="0">
                <a:latin typeface="Courier New" pitchFamily="49" charset="0"/>
                <a:ea typeface="+mn-ea"/>
                <a:cs typeface="Courier New" pitchFamily="49" charset="0"/>
              </a:rPr>
              <a:t>exp</a:t>
            </a:r>
            <a:r>
              <a:rPr lang="en-US" sz="1600" dirty="0">
                <a:latin typeface="Courier New" pitchFamily="49" charset="0"/>
                <a:ea typeface="+mn-ea"/>
                <a:cs typeface="Courier New" pitchFamily="49" charset="0"/>
              </a:rPr>
              <a:t>(-x(1</a:t>
            </a:r>
            <a:r>
              <a:rPr lang="en-US" sz="1600" dirty="0" smtClean="0">
                <a:latin typeface="Courier New" pitchFamily="49" charset="0"/>
                <a:ea typeface="+mn-ea"/>
                <a:cs typeface="Courier New" pitchFamily="49" charset="0"/>
              </a:rPr>
              <a:t>));     </a:t>
            </a:r>
            <a:r>
              <a:rPr lang="en-US" sz="1600" dirty="0">
                <a:latin typeface="Courier New" pitchFamily="49" charset="0"/>
                <a:ea typeface="+mn-ea"/>
                <a:cs typeface="Courier New" pitchFamily="49" charset="0"/>
              </a:rPr>
              <a:t>-x(1</a:t>
            </a:r>
            <a:r>
              <a:rPr lang="en-US" sz="1600" dirty="0" smtClean="0">
                <a:latin typeface="Courier New" pitchFamily="49" charset="0"/>
                <a:ea typeface="+mn-ea"/>
                <a:cs typeface="Courier New" pitchFamily="49" charset="0"/>
              </a:rPr>
              <a:t>)+2*x(2)-</a:t>
            </a:r>
            <a:r>
              <a:rPr lang="en-US" sz="1600" dirty="0" err="1" smtClean="0">
                <a:latin typeface="Courier New" pitchFamily="49" charset="0"/>
                <a:ea typeface="+mn-ea"/>
                <a:cs typeface="Courier New" pitchFamily="49" charset="0"/>
              </a:rPr>
              <a:t>exp</a:t>
            </a:r>
            <a:r>
              <a:rPr lang="en-US" sz="1600" dirty="0">
                <a:latin typeface="Courier New" pitchFamily="49" charset="0"/>
                <a:ea typeface="+mn-ea"/>
                <a:cs typeface="Courier New" pitchFamily="49" charset="0"/>
              </a:rPr>
              <a:t>(-x(2))]</a:t>
            </a:r>
          </a:p>
          <a:p>
            <a:r>
              <a:rPr lang="en-US" sz="1600" dirty="0" smtClean="0">
                <a:latin typeface="Courier New" pitchFamily="49" charset="0"/>
                <a:ea typeface="+mn-ea"/>
                <a:cs typeface="Courier New" pitchFamily="49" charset="0"/>
              </a:rPr>
              <a:t>&gt;&gt; x0 </a:t>
            </a:r>
            <a:r>
              <a:rPr lang="en-US" sz="1600" dirty="0">
                <a:latin typeface="Courier New" pitchFamily="49" charset="0"/>
                <a:ea typeface="+mn-ea"/>
                <a:cs typeface="Courier New" pitchFamily="49" charset="0"/>
              </a:rPr>
              <a:t>= [-5; -5]; </a:t>
            </a:r>
          </a:p>
          <a:p>
            <a:r>
              <a:rPr lang="en-US" sz="1600" dirty="0" smtClean="0">
                <a:latin typeface="Courier New" pitchFamily="49" charset="0"/>
                <a:ea typeface="+mn-ea"/>
                <a:cs typeface="Courier New" pitchFamily="49" charset="0"/>
              </a:rPr>
              <a:t>&gt;&gt; </a:t>
            </a:r>
            <a:r>
              <a:rPr lang="en-US" sz="1600" dirty="0" err="1" smtClean="0">
                <a:latin typeface="Courier New" pitchFamily="49" charset="0"/>
                <a:ea typeface="+mn-ea"/>
                <a:cs typeface="Courier New" pitchFamily="49" charset="0"/>
              </a:rPr>
              <a:t>fsolve</a:t>
            </a:r>
            <a:r>
              <a:rPr lang="en-US" sz="1600" dirty="0" smtClean="0">
                <a:latin typeface="Courier New" pitchFamily="49" charset="0"/>
                <a:ea typeface="+mn-ea"/>
                <a:cs typeface="Courier New" pitchFamily="49" charset="0"/>
              </a:rPr>
              <a:t>(f,x0)</a:t>
            </a:r>
          </a:p>
          <a:p>
            <a:endParaRPr lang="en-US" sz="1600" dirty="0">
              <a:latin typeface="Courier New" pitchFamily="49" charset="0"/>
              <a:ea typeface="+mn-ea"/>
              <a:cs typeface="Courier New" pitchFamily="49" charset="0"/>
            </a:endParaRPr>
          </a:p>
          <a:p>
            <a:r>
              <a:rPr lang="en-US" sz="1600" dirty="0">
                <a:latin typeface="Courier New" pitchFamily="49" charset="0"/>
                <a:ea typeface="+mn-ea"/>
                <a:cs typeface="Courier New" pitchFamily="49" charset="0"/>
              </a:rPr>
              <a:t>Equation solved.</a:t>
            </a:r>
          </a:p>
          <a:p>
            <a:endParaRPr lang="en-US" sz="1600" dirty="0">
              <a:latin typeface="Courier New" pitchFamily="49" charset="0"/>
              <a:ea typeface="+mn-ea"/>
              <a:cs typeface="Courier New" pitchFamily="49" charset="0"/>
            </a:endParaRPr>
          </a:p>
          <a:p>
            <a:r>
              <a:rPr lang="en-US" sz="1600" dirty="0" err="1">
                <a:latin typeface="Courier New" pitchFamily="49" charset="0"/>
                <a:ea typeface="+mn-ea"/>
                <a:cs typeface="Courier New" pitchFamily="49" charset="0"/>
              </a:rPr>
              <a:t>fsolve</a:t>
            </a:r>
            <a:r>
              <a:rPr lang="en-US" sz="1600" dirty="0">
                <a:latin typeface="Courier New" pitchFamily="49" charset="0"/>
                <a:ea typeface="+mn-ea"/>
                <a:cs typeface="Courier New" pitchFamily="49" charset="0"/>
              </a:rPr>
              <a:t> completed because the vector of function values is near zero</a:t>
            </a:r>
          </a:p>
          <a:p>
            <a:r>
              <a:rPr lang="en-US" sz="1600" dirty="0">
                <a:latin typeface="Courier New" pitchFamily="49" charset="0"/>
                <a:ea typeface="+mn-ea"/>
                <a:cs typeface="Courier New" pitchFamily="49" charset="0"/>
              </a:rPr>
              <a:t>as measured by the default value of the function tolerance, and</a:t>
            </a:r>
          </a:p>
          <a:p>
            <a:r>
              <a:rPr lang="en-US" sz="1600" dirty="0">
                <a:latin typeface="Courier New" pitchFamily="49" charset="0"/>
                <a:ea typeface="+mn-ea"/>
                <a:cs typeface="Courier New" pitchFamily="49" charset="0"/>
              </a:rPr>
              <a:t>the problem appears regular as measured by the gradient.</a:t>
            </a:r>
          </a:p>
          <a:p>
            <a:endParaRPr lang="en-US" sz="1600" dirty="0" smtClean="0">
              <a:latin typeface="Courier New" pitchFamily="49" charset="0"/>
              <a:ea typeface="+mn-ea"/>
              <a:cs typeface="Courier New" pitchFamily="49" charset="0"/>
            </a:endParaRPr>
          </a:p>
          <a:p>
            <a:r>
              <a:rPr lang="en-US" sz="1600" dirty="0" err="1" smtClean="0">
                <a:latin typeface="Courier New" pitchFamily="49" charset="0"/>
                <a:ea typeface="+mn-ea"/>
                <a:cs typeface="Courier New" pitchFamily="49" charset="0"/>
              </a:rPr>
              <a:t>ans</a:t>
            </a:r>
            <a:r>
              <a:rPr lang="en-US" sz="1600" dirty="0" smtClean="0">
                <a:latin typeface="Courier New" pitchFamily="49" charset="0"/>
                <a:ea typeface="+mn-ea"/>
                <a:cs typeface="Courier New" pitchFamily="49" charset="0"/>
              </a:rPr>
              <a:t> </a:t>
            </a:r>
            <a:r>
              <a:rPr lang="en-US" sz="1600" smtClean="0">
                <a:latin typeface="Courier New" pitchFamily="49" charset="0"/>
                <a:ea typeface="+mn-ea"/>
                <a:cs typeface="Courier New" pitchFamily="49" charset="0"/>
              </a:rPr>
              <a:t>= [0.5671 </a:t>
            </a:r>
            <a:r>
              <a:rPr lang="it-IT" sz="1600" dirty="0" smtClean="0">
                <a:latin typeface="Courier New" pitchFamily="49" charset="0"/>
                <a:ea typeface="+mn-ea"/>
                <a:cs typeface="Courier New" pitchFamily="49" charset="0"/>
              </a:rPr>
              <a:t>; 0.5671]</a:t>
            </a:r>
            <a:endParaRPr lang="en-US" sz="1600" dirty="0">
              <a:latin typeface="Courier New" pitchFamily="49" charset="0"/>
              <a:ea typeface="+mn-ea"/>
              <a:cs typeface="Courier New" pitchFamily="49" charset="0"/>
            </a:endParaRPr>
          </a:p>
        </p:txBody>
      </p:sp>
      <mc:AlternateContent xmlns:mc="http://schemas.openxmlformats.org/markup-compatibility/2006" xmlns:a14="http://schemas.microsoft.com/office/drawing/2010/main">
        <mc:Choice Requires="a14">
          <p:sp>
            <p:nvSpPr>
              <p:cNvPr id="5" name="CasellaDiTesto 4"/>
              <p:cNvSpPr txBox="1"/>
              <p:nvPr/>
            </p:nvSpPr>
            <p:spPr>
              <a:xfrm>
                <a:off x="4142655" y="2076172"/>
                <a:ext cx="4242893" cy="93660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2800" i="1">
                          <a:latin typeface="Cambria Math"/>
                        </a:rPr>
                        <m:t>𝑓</m:t>
                      </m:r>
                      <m:d>
                        <m:dPr>
                          <m:ctrlPr>
                            <a:rPr lang="it-IT" sz="2800" b="0" i="1" smtClean="0">
                              <a:latin typeface="Cambria Math" panose="02040503050406030204" pitchFamily="18" charset="0"/>
                            </a:rPr>
                          </m:ctrlPr>
                        </m:dPr>
                        <m:e>
                          <m:r>
                            <a:rPr lang="it-IT" sz="2800" b="0" i="1" smtClean="0">
                              <a:latin typeface="Cambria Math"/>
                            </a:rPr>
                            <m:t>𝑥</m:t>
                          </m:r>
                          <m:r>
                            <a:rPr lang="it-IT" sz="2800" b="0" i="1" smtClean="0">
                              <a:latin typeface="Cambria Math"/>
                            </a:rPr>
                            <m:t>,</m:t>
                          </m:r>
                          <m:r>
                            <a:rPr lang="it-IT" sz="2800" b="0" i="1" smtClean="0">
                              <a:latin typeface="Cambria Math"/>
                            </a:rPr>
                            <m:t>𝑦</m:t>
                          </m:r>
                        </m:e>
                      </m:d>
                      <m:r>
                        <a:rPr lang="it-IT" sz="2800" b="0" i="0" smtClean="0">
                          <a:latin typeface="Cambria Math"/>
                        </a:rPr>
                        <m:t>=</m:t>
                      </m:r>
                      <m:d>
                        <m:dPr>
                          <m:begChr m:val="{"/>
                          <m:endChr m:val=""/>
                          <m:ctrlPr>
                            <a:rPr lang="en-US" sz="2800" i="1" smtClean="0">
                              <a:latin typeface="Cambria Math" panose="02040503050406030204" pitchFamily="18" charset="0"/>
                            </a:rPr>
                          </m:ctrlPr>
                        </m:dPr>
                        <m:e>
                          <m:eqArr>
                            <m:eqArrPr>
                              <m:ctrlPr>
                                <a:rPr lang="en-US" sz="2800" i="1" smtClean="0">
                                  <a:latin typeface="Cambria Math" panose="02040503050406030204" pitchFamily="18" charset="0"/>
                                </a:rPr>
                              </m:ctrlPr>
                            </m:eqArrPr>
                            <m:e>
                              <m:r>
                                <a:rPr lang="it-IT" sz="2800" b="0" i="1" smtClean="0">
                                  <a:latin typeface="Cambria Math"/>
                                </a:rPr>
                                <m:t>2</m:t>
                              </m:r>
                              <m:r>
                                <a:rPr lang="it-IT" sz="2800" b="0" i="1" smtClean="0">
                                  <a:latin typeface="Cambria Math"/>
                                </a:rPr>
                                <m:t>𝑥</m:t>
                              </m:r>
                              <m:r>
                                <a:rPr lang="it-IT" sz="2800" b="0" i="1" smtClean="0">
                                  <a:latin typeface="Cambria Math"/>
                                </a:rPr>
                                <m:t>−</m:t>
                              </m:r>
                              <m:r>
                                <a:rPr lang="it-IT" sz="2800" b="0" i="1" smtClean="0">
                                  <a:latin typeface="Cambria Math"/>
                                </a:rPr>
                                <m:t>𝑦</m:t>
                              </m:r>
                              <m:r>
                                <a:rPr lang="it-IT" sz="2800" b="0" i="1" smtClean="0">
                                  <a:latin typeface="Cambria Math"/>
                                </a:rPr>
                                <m:t>−</m:t>
                              </m:r>
                              <m:sSup>
                                <m:sSupPr>
                                  <m:ctrlPr>
                                    <a:rPr lang="it-IT" sz="2800" b="0" i="1" smtClean="0">
                                      <a:latin typeface="Cambria Math" panose="02040503050406030204" pitchFamily="18" charset="0"/>
                                    </a:rPr>
                                  </m:ctrlPr>
                                </m:sSupPr>
                                <m:e>
                                  <m:r>
                                    <a:rPr lang="it-IT" sz="2800" b="0" i="1" smtClean="0">
                                      <a:latin typeface="Cambria Math"/>
                                    </a:rPr>
                                    <m:t>𝑒</m:t>
                                  </m:r>
                                </m:e>
                                <m:sup>
                                  <m:r>
                                    <a:rPr lang="it-IT" sz="2800" b="0" i="1" smtClean="0">
                                      <a:latin typeface="Cambria Math"/>
                                    </a:rPr>
                                    <m:t>−</m:t>
                                  </m:r>
                                  <m:r>
                                    <a:rPr lang="it-IT" sz="2800" b="0" i="1" smtClean="0">
                                      <a:latin typeface="Cambria Math"/>
                                    </a:rPr>
                                    <m:t>𝑥</m:t>
                                  </m:r>
                                </m:sup>
                              </m:sSup>
                            </m:e>
                            <m:e>
                              <m:r>
                                <a:rPr lang="it-IT" sz="2800" b="0" i="1" smtClean="0">
                                  <a:latin typeface="Cambria Math"/>
                                </a:rPr>
                                <m:t>−</m:t>
                              </m:r>
                              <m:r>
                                <a:rPr lang="it-IT" sz="2800" b="0" i="1" smtClean="0">
                                  <a:latin typeface="Cambria Math"/>
                                </a:rPr>
                                <m:t>𝑥</m:t>
                              </m:r>
                              <m:r>
                                <a:rPr lang="it-IT" sz="2800" b="0" i="1" smtClean="0">
                                  <a:latin typeface="Cambria Math"/>
                                </a:rPr>
                                <m:t>+2</m:t>
                              </m:r>
                              <m:r>
                                <a:rPr lang="it-IT" sz="2800" b="0" i="1" smtClean="0">
                                  <a:latin typeface="Cambria Math"/>
                                </a:rPr>
                                <m:t>𝑦</m:t>
                              </m:r>
                              <m:r>
                                <a:rPr lang="it-IT" sz="2800" b="0" i="1" smtClean="0">
                                  <a:latin typeface="Cambria Math"/>
                                </a:rPr>
                                <m:t>−</m:t>
                              </m:r>
                              <m:sSup>
                                <m:sSupPr>
                                  <m:ctrlPr>
                                    <a:rPr lang="it-IT" sz="2800" b="0" i="1" smtClean="0">
                                      <a:latin typeface="Cambria Math" panose="02040503050406030204" pitchFamily="18" charset="0"/>
                                    </a:rPr>
                                  </m:ctrlPr>
                                </m:sSupPr>
                                <m:e>
                                  <m:r>
                                    <a:rPr lang="it-IT" sz="2800" b="0" i="1" smtClean="0">
                                      <a:latin typeface="Cambria Math"/>
                                    </a:rPr>
                                    <m:t>𝑒</m:t>
                                  </m:r>
                                </m:e>
                                <m:sup>
                                  <m:r>
                                    <a:rPr lang="it-IT" sz="2800" b="0" i="1" smtClean="0">
                                      <a:latin typeface="Cambria Math"/>
                                    </a:rPr>
                                    <m:t>−</m:t>
                                  </m:r>
                                  <m:r>
                                    <a:rPr lang="it-IT" sz="2800" b="0" i="1" smtClean="0">
                                      <a:latin typeface="Cambria Math"/>
                                    </a:rPr>
                                    <m:t>𝑦</m:t>
                                  </m:r>
                                </m:sup>
                              </m:sSup>
                            </m:e>
                          </m:eqArr>
                        </m:e>
                      </m:d>
                    </m:oMath>
                  </m:oMathPara>
                </a14:m>
                <a:endParaRPr lang="en-US" sz="2800" dirty="0"/>
              </a:p>
            </p:txBody>
          </p:sp>
        </mc:Choice>
        <mc:Fallback xmlns="">
          <p:sp>
            <p:nvSpPr>
              <p:cNvPr id="5" name="CasellaDiTesto 4"/>
              <p:cNvSpPr txBox="1">
                <a:spLocks noRot="1" noChangeAspect="1" noMove="1" noResize="1" noEditPoints="1" noAdjustHandles="1" noChangeArrowheads="1" noChangeShapeType="1" noTextEdit="1"/>
              </p:cNvSpPr>
              <p:nvPr/>
            </p:nvSpPr>
            <p:spPr>
              <a:xfrm>
                <a:off x="4142655" y="2076172"/>
                <a:ext cx="4242893" cy="936603"/>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470741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0" name="Content Placeholder 1"/>
              <p:cNvSpPr>
                <a:spLocks noGrp="1"/>
              </p:cNvSpPr>
              <p:nvPr>
                <p:ph idx="1"/>
              </p:nvPr>
            </p:nvSpPr>
            <p:spPr>
              <a:xfrm>
                <a:off x="396240" y="975361"/>
                <a:ext cx="7772400" cy="2987039"/>
              </a:xfrm>
            </p:spPr>
            <p:txBody>
              <a:bodyPr/>
              <a:lstStyle/>
              <a:p>
                <a:pPr algn="ctr"/>
                <a:endParaRPr lang="en-CA" altLang="en-US" noProof="0" dirty="0" smtClean="0"/>
              </a:p>
              <a:p>
                <a:pPr algn="ctr"/>
                <a:r>
                  <a:rPr lang="en-CA" altLang="en-US" sz="1600" noProof="0" dirty="0" smtClean="0"/>
                  <a:t>You have 24 coins in your pockets that are worth 4.50 dollars. How many coins are quarters? How many coins are dimes?</a:t>
                </a:r>
              </a:p>
              <a:p>
                <a:pPr marL="0" indent="0"/>
                <a:endParaRPr lang="en-CA" altLang="en-US" sz="1600" noProof="0" dirty="0" smtClean="0"/>
              </a:p>
              <a:p>
                <a:pPr algn="just">
                  <a:buFont typeface="Wingdings" pitchFamily="2" charset="2"/>
                  <a:buChar char="§"/>
                </a:pPr>
                <a:endParaRPr lang="en-CA" altLang="en-US" sz="1600" noProof="0" dirty="0" smtClean="0"/>
              </a:p>
              <a:p>
                <a:pPr algn="just">
                  <a:buFont typeface="Wingdings" pitchFamily="2" charset="2"/>
                  <a:buChar char="§"/>
                </a:pPr>
                <a:r>
                  <a:rPr lang="en-CA" altLang="en-US" sz="1600" noProof="0" dirty="0" smtClean="0"/>
                  <a:t>Remember that </a:t>
                </a:r>
              </a:p>
              <a:p>
                <a:pPr algn="just">
                  <a:buFont typeface="Wingdings" pitchFamily="2" charset="2"/>
                  <a:buChar char="§"/>
                </a:pPr>
                <a:endParaRPr lang="en-CA" altLang="en-US" sz="1600" noProof="0" dirty="0"/>
              </a:p>
              <a:p>
                <a:pPr marL="0" indent="0" algn="just"/>
                <a14:m>
                  <m:oMathPara xmlns:m="http://schemas.openxmlformats.org/officeDocument/2006/math">
                    <m:oMathParaPr>
                      <m:jc m:val="centerGroup"/>
                    </m:oMathParaPr>
                    <m:oMath xmlns:m="http://schemas.openxmlformats.org/officeDocument/2006/math">
                      <m:r>
                        <a:rPr lang="en-CA" altLang="en-US" sz="2000" b="0" i="1" noProof="0" smtClean="0">
                          <a:latin typeface="Cambria Math"/>
                        </a:rPr>
                        <m:t>𝐴</m:t>
                      </m:r>
                      <m:r>
                        <a:rPr lang="en-CA" altLang="en-US" sz="2000" b="0" i="1" noProof="0" smtClean="0">
                          <a:latin typeface="Cambria Math"/>
                        </a:rPr>
                        <m:t>= </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𝑎</m:t>
                            </m:r>
                          </m:e>
                          <m:e>
                            <m:r>
                              <a:rPr lang="en-CA" altLang="en-US" sz="2000" b="0" i="1" noProof="0" smtClean="0">
                                <a:latin typeface="Cambria Math"/>
                              </a:rPr>
                              <m:t>𝑐</m:t>
                            </m:r>
                          </m:e>
                        </m:mr>
                        <m:mr>
                          <m:e>
                            <m:r>
                              <a:rPr lang="en-CA" altLang="en-US" sz="2000" b="0" i="1" noProof="0" smtClean="0">
                                <a:latin typeface="Cambria Math"/>
                              </a:rPr>
                              <m:t>𝑏</m:t>
                            </m:r>
                          </m:e>
                          <m:e>
                            <m:r>
                              <a:rPr lang="en-CA" altLang="en-US" sz="2000" b="0" i="1" noProof="0" smtClean="0">
                                <a:latin typeface="Cambria Math"/>
                              </a:rPr>
                              <m:t>𝑑</m:t>
                            </m:r>
                          </m:e>
                        </m:mr>
                      </m:m>
                      <m:r>
                        <a:rPr lang="en-CA" altLang="en-US" sz="2000" b="0" i="1" noProof="0" smtClean="0">
                          <a:latin typeface="Cambria Math"/>
                        </a:rPr>
                        <m:t>  ; </m:t>
                      </m:r>
                      <m:func>
                        <m:funcPr>
                          <m:ctrlPr>
                            <a:rPr lang="en-CA" altLang="en-US" sz="2000" b="0" i="1" noProof="0" smtClean="0">
                              <a:latin typeface="Cambria Math" panose="02040503050406030204" pitchFamily="18" charset="0"/>
                            </a:rPr>
                          </m:ctrlPr>
                        </m:funcPr>
                        <m:fName>
                          <m:r>
                            <m:rPr>
                              <m:sty m:val="p"/>
                            </m:rPr>
                            <a:rPr lang="en-CA" altLang="en-US" sz="2000" b="0" i="0" noProof="0" smtClean="0">
                              <a:latin typeface="Cambria Math"/>
                            </a:rPr>
                            <m:t>det</m:t>
                          </m:r>
                        </m:fName>
                        <m:e>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e>
                      </m:func>
                      <m:r>
                        <a:rPr lang="en-CA" altLang="en-US" sz="2000" b="0" i="1" noProof="0" smtClean="0">
                          <a:latin typeface="Cambria Math"/>
                        </a:rPr>
                        <m:t>=</m:t>
                      </m:r>
                      <m:r>
                        <a:rPr lang="en-CA" altLang="en-US" sz="2000" b="0" i="1" noProof="0" smtClean="0">
                          <a:latin typeface="Cambria Math"/>
                        </a:rPr>
                        <m:t>𝑎𝑑</m:t>
                      </m:r>
                      <m:r>
                        <a:rPr lang="en-CA" altLang="en-US" sz="2000" b="0" i="1" noProof="0" smtClean="0">
                          <a:latin typeface="Cambria Math"/>
                        </a:rPr>
                        <m:t>−</m:t>
                      </m:r>
                      <m:r>
                        <a:rPr lang="en-CA" altLang="en-US" sz="2000" b="0" i="1" noProof="0" smtClean="0">
                          <a:latin typeface="Cambria Math"/>
                        </a:rPr>
                        <m:t>𝑏𝑐</m:t>
                      </m:r>
                      <m:r>
                        <a:rPr lang="en-CA" altLang="en-US" sz="2000" b="0" i="1" noProof="0" smtClean="0">
                          <a:latin typeface="Cambria Math"/>
                        </a:rPr>
                        <m:t> ;</m:t>
                      </m:r>
                      <m:r>
                        <a:rPr lang="en-CA" altLang="en-US" sz="2000" b="0" i="1" noProof="0" smtClean="0">
                          <a:latin typeface="Cambria Math"/>
                        </a:rPr>
                        <m:t>𝑖𝑛𝑣</m:t>
                      </m:r>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r>
                        <a:rPr lang="en-CA" altLang="en-US" sz="2000" b="0" i="1" noProof="0" smtClean="0">
                          <a:latin typeface="Cambria Math"/>
                        </a:rPr>
                        <m:t>=</m:t>
                      </m:r>
                      <m:f>
                        <m:fPr>
                          <m:ctrlPr>
                            <a:rPr lang="en-CA" altLang="en-US" sz="2000" b="0" i="1" noProof="0" smtClean="0">
                              <a:latin typeface="Cambria Math" panose="02040503050406030204" pitchFamily="18" charset="0"/>
                            </a:rPr>
                          </m:ctrlPr>
                        </m:fPr>
                        <m:num>
                          <m:r>
                            <a:rPr lang="en-CA" altLang="en-US" sz="2000" b="0" i="1" noProof="0" smtClean="0">
                              <a:latin typeface="Cambria Math"/>
                            </a:rPr>
                            <m:t>1</m:t>
                          </m:r>
                        </m:num>
                        <m:den>
                          <m:func>
                            <m:funcPr>
                              <m:ctrlPr>
                                <a:rPr lang="en-CA" altLang="en-US" sz="2000" b="0" i="1" noProof="0" smtClean="0">
                                  <a:latin typeface="Cambria Math" panose="02040503050406030204" pitchFamily="18" charset="0"/>
                                </a:rPr>
                              </m:ctrlPr>
                            </m:funcPr>
                            <m:fName>
                              <m:r>
                                <m:rPr>
                                  <m:sty m:val="p"/>
                                </m:rPr>
                                <a:rPr lang="en-CA" altLang="en-US" sz="2000" b="0" i="0" noProof="0" smtClean="0">
                                  <a:latin typeface="Cambria Math"/>
                                </a:rPr>
                                <m:t>det</m:t>
                              </m:r>
                            </m:fName>
                            <m:e>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e>
                          </m:func>
                        </m:den>
                      </m:f>
                      <m:r>
                        <a:rPr lang="en-CA" altLang="en-US" sz="2000" b="0" i="1" noProof="0" smtClean="0">
                          <a:latin typeface="Cambria Math"/>
                        </a:rPr>
                        <m:t>∗</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𝑑</m:t>
                            </m:r>
                          </m:e>
                          <m:e>
                            <m:r>
                              <a:rPr lang="en-CA" altLang="en-US" sz="2000" b="0" i="1" noProof="0" smtClean="0">
                                <a:latin typeface="Cambria Math"/>
                              </a:rPr>
                              <m:t>−</m:t>
                            </m:r>
                            <m:r>
                              <a:rPr lang="en-CA" altLang="en-US" sz="2000" b="0" i="1" noProof="0" smtClean="0">
                                <a:latin typeface="Cambria Math"/>
                              </a:rPr>
                              <m:t>𝑐</m:t>
                            </m:r>
                          </m:e>
                        </m:mr>
                        <m:mr>
                          <m:e>
                            <m:r>
                              <a:rPr lang="en-CA" altLang="en-US" sz="2000" b="0" i="1" noProof="0" smtClean="0">
                                <a:latin typeface="Cambria Math"/>
                              </a:rPr>
                              <m:t>−</m:t>
                            </m:r>
                            <m:r>
                              <a:rPr lang="en-CA" altLang="en-US" sz="2000" b="0" i="1" noProof="0" smtClean="0">
                                <a:latin typeface="Cambria Math"/>
                              </a:rPr>
                              <m:t>𝑏</m:t>
                            </m:r>
                          </m:e>
                          <m:e>
                            <m:r>
                              <a:rPr lang="en-CA" altLang="en-US" sz="2000" b="0" i="1" noProof="0" smtClean="0">
                                <a:latin typeface="Cambria Math"/>
                              </a:rPr>
                              <m:t>𝑎</m:t>
                            </m:r>
                          </m:e>
                        </m:mr>
                      </m:m>
                    </m:oMath>
                  </m:oMathPara>
                </a14:m>
                <a:endParaRPr lang="en-CA" altLang="en-US" sz="2400" noProof="0" dirty="0" smtClean="0"/>
              </a:p>
              <a:p>
                <a:pPr marL="0" indent="0" algn="just"/>
                <a:endParaRPr lang="en-CA" altLang="en-US" sz="2400" noProof="0" dirty="0"/>
              </a:p>
              <a:p>
                <a:pPr algn="just"/>
                <a:endParaRPr lang="en-CA" altLang="en-US" sz="1600" noProof="0" dirty="0" smtClean="0"/>
              </a:p>
              <a:p>
                <a:pPr algn="ctr"/>
                <a:endParaRPr lang="en-CA" altLang="en-US" sz="1600" noProof="0" dirty="0" smtClean="0"/>
              </a:p>
            </p:txBody>
          </p:sp>
        </mc:Choice>
        <mc:Fallback xmlns="">
          <p:sp>
            <p:nvSpPr>
              <p:cNvPr id="12290" name="Content Placeholder 1"/>
              <p:cNvSpPr>
                <a:spLocks noGrp="1" noRot="1" noChangeAspect="1" noMove="1" noResize="1" noEditPoints="1" noAdjustHandles="1" noChangeArrowheads="1" noChangeShapeType="1" noTextEdit="1"/>
              </p:cNvSpPr>
              <p:nvPr>
                <p:ph idx="1"/>
              </p:nvPr>
            </p:nvSpPr>
            <p:spPr>
              <a:xfrm>
                <a:off x="396240" y="975361"/>
                <a:ext cx="7772400" cy="2987039"/>
              </a:xfrm>
              <a:blipFill rotWithShape="1">
                <a:blip r:embed="rId2"/>
                <a:stretch>
                  <a:fillRect l="-235" r="-314"/>
                </a:stretch>
              </a:blipFill>
            </p:spPr>
            <p:txBody>
              <a:bodyPr/>
              <a:lstStyle/>
              <a:p>
                <a:r>
                  <a:rPr lang="en-US">
                    <a:noFill/>
                  </a:rPr>
                  <a:t> </a:t>
                </a:r>
              </a:p>
            </p:txBody>
          </p:sp>
        </mc:Fallback>
      </mc:AlternateContent>
      <p:sp>
        <p:nvSpPr>
          <p:cNvPr id="12291" name="Title 2"/>
          <p:cNvSpPr>
            <a:spLocks noGrp="1"/>
          </p:cNvSpPr>
          <p:nvPr>
            <p:ph type="title"/>
          </p:nvPr>
        </p:nvSpPr>
        <p:spPr/>
        <p:txBody>
          <a:bodyPr/>
          <a:lstStyle/>
          <a:p>
            <a:pPr algn="ctr"/>
            <a:r>
              <a:rPr lang="en-CA" altLang="en-US" noProof="0" dirty="0" smtClean="0"/>
              <a:t>Example 1: Systems of Linear Equations</a:t>
            </a:r>
          </a:p>
        </p:txBody>
      </p:sp>
      <p:sp>
        <p:nvSpPr>
          <p:cNvPr id="3" name="Rettangolo 2"/>
          <p:cNvSpPr/>
          <p:nvPr/>
        </p:nvSpPr>
        <p:spPr>
          <a:xfrm>
            <a:off x="2286000" y="3972931"/>
            <a:ext cx="4572000" cy="2234458"/>
          </a:xfrm>
          <a:prstGeom prst="rect">
            <a:avLst/>
          </a:prstGeom>
        </p:spPr>
        <p:txBody>
          <a:bodyPr>
            <a:spAutoFit/>
          </a:bodyPr>
          <a:lstStyle/>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10 ; 14</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18; 6</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12 ; 12</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14 ; 10</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16 ; 9 </a:t>
            </a:r>
          </a:p>
        </p:txBody>
      </p:sp>
      <p:sp>
        <p:nvSpPr>
          <p:cNvPr id="5"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0" name="Content Placeholder 1"/>
              <p:cNvSpPr>
                <a:spLocks noGrp="1"/>
              </p:cNvSpPr>
              <p:nvPr>
                <p:ph idx="1"/>
              </p:nvPr>
            </p:nvSpPr>
            <p:spPr>
              <a:xfrm>
                <a:off x="396240" y="975361"/>
                <a:ext cx="7772400" cy="2987039"/>
              </a:xfrm>
            </p:spPr>
            <p:txBody>
              <a:bodyPr/>
              <a:lstStyle/>
              <a:p>
                <a:pPr algn="ctr"/>
                <a:endParaRPr lang="en-CA" altLang="en-US" noProof="0" dirty="0" smtClean="0"/>
              </a:p>
              <a:p>
                <a:pPr algn="ctr"/>
                <a:r>
                  <a:rPr lang="en-CA" altLang="en-US" sz="1600" noProof="0" dirty="0" smtClean="0"/>
                  <a:t>You have 24 coins in your pockets that are worth 4.50 dollars. How many coins are quarters? How many coins are dimes?</a:t>
                </a:r>
              </a:p>
              <a:p>
                <a:pPr marL="0" indent="0"/>
                <a:endParaRPr lang="en-CA" altLang="en-US" sz="1600" noProof="0" dirty="0" smtClean="0"/>
              </a:p>
              <a:p>
                <a:pPr algn="just">
                  <a:buFont typeface="Wingdings" pitchFamily="2" charset="2"/>
                  <a:buChar char="§"/>
                </a:pPr>
                <a:endParaRPr lang="en-CA" altLang="en-US" sz="1600" noProof="0" dirty="0" smtClean="0"/>
              </a:p>
              <a:p>
                <a:pPr algn="just">
                  <a:buFont typeface="Wingdings" pitchFamily="2" charset="2"/>
                  <a:buChar char="§"/>
                </a:pPr>
                <a:r>
                  <a:rPr lang="en-CA" altLang="en-US" sz="1600" noProof="0" dirty="0" smtClean="0"/>
                  <a:t>Remember that </a:t>
                </a:r>
              </a:p>
              <a:p>
                <a:pPr algn="just">
                  <a:buFont typeface="Wingdings" pitchFamily="2" charset="2"/>
                  <a:buChar char="§"/>
                </a:pPr>
                <a:endParaRPr lang="en-CA" altLang="en-US" sz="1600" noProof="0" dirty="0"/>
              </a:p>
              <a:p>
                <a:pPr marL="0" indent="0" algn="just"/>
                <a14:m>
                  <m:oMathPara xmlns:m="http://schemas.openxmlformats.org/officeDocument/2006/math">
                    <m:oMathParaPr>
                      <m:jc m:val="centerGroup"/>
                    </m:oMathParaPr>
                    <m:oMath xmlns:m="http://schemas.openxmlformats.org/officeDocument/2006/math">
                      <m:r>
                        <a:rPr lang="en-CA" altLang="en-US" sz="2000" b="0" i="1" noProof="0" smtClean="0">
                          <a:latin typeface="Cambria Math"/>
                        </a:rPr>
                        <m:t>𝐴</m:t>
                      </m:r>
                      <m:r>
                        <a:rPr lang="en-CA" altLang="en-US" sz="2000" b="0" i="1" noProof="0" smtClean="0">
                          <a:latin typeface="Cambria Math"/>
                        </a:rPr>
                        <m:t>= </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𝑎</m:t>
                            </m:r>
                          </m:e>
                          <m:e>
                            <m:r>
                              <a:rPr lang="en-CA" altLang="en-US" sz="2000" b="0" i="1" noProof="0" smtClean="0">
                                <a:latin typeface="Cambria Math"/>
                              </a:rPr>
                              <m:t>𝑐</m:t>
                            </m:r>
                          </m:e>
                        </m:mr>
                        <m:mr>
                          <m:e>
                            <m:r>
                              <a:rPr lang="en-CA" altLang="en-US" sz="2000" b="0" i="1" noProof="0" smtClean="0">
                                <a:latin typeface="Cambria Math"/>
                              </a:rPr>
                              <m:t>𝑏</m:t>
                            </m:r>
                          </m:e>
                          <m:e>
                            <m:r>
                              <a:rPr lang="en-CA" altLang="en-US" sz="2000" b="0" i="1" noProof="0" smtClean="0">
                                <a:latin typeface="Cambria Math"/>
                              </a:rPr>
                              <m:t>𝑑</m:t>
                            </m:r>
                          </m:e>
                        </m:mr>
                      </m:m>
                      <m:r>
                        <a:rPr lang="en-CA" altLang="en-US" sz="2000" b="0" i="1" noProof="0" smtClean="0">
                          <a:latin typeface="Cambria Math"/>
                        </a:rPr>
                        <m:t>  ; </m:t>
                      </m:r>
                      <m:func>
                        <m:funcPr>
                          <m:ctrlPr>
                            <a:rPr lang="en-CA" altLang="en-US" sz="2000" b="0" i="1" noProof="0" smtClean="0">
                              <a:latin typeface="Cambria Math" panose="02040503050406030204" pitchFamily="18" charset="0"/>
                            </a:rPr>
                          </m:ctrlPr>
                        </m:funcPr>
                        <m:fName>
                          <m:r>
                            <m:rPr>
                              <m:sty m:val="p"/>
                            </m:rPr>
                            <a:rPr lang="en-CA" altLang="en-US" sz="2000" b="0" i="0" noProof="0" smtClean="0">
                              <a:latin typeface="Cambria Math"/>
                            </a:rPr>
                            <m:t>det</m:t>
                          </m:r>
                        </m:fName>
                        <m:e>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e>
                      </m:func>
                      <m:r>
                        <a:rPr lang="en-CA" altLang="en-US" sz="2000" b="0" i="1" noProof="0" smtClean="0">
                          <a:latin typeface="Cambria Math"/>
                        </a:rPr>
                        <m:t>=</m:t>
                      </m:r>
                      <m:r>
                        <a:rPr lang="en-CA" altLang="en-US" sz="2000" b="0" i="1" noProof="0" smtClean="0">
                          <a:latin typeface="Cambria Math"/>
                        </a:rPr>
                        <m:t>𝑎𝑑</m:t>
                      </m:r>
                      <m:r>
                        <a:rPr lang="en-CA" altLang="en-US" sz="2000" b="0" i="1" noProof="0" smtClean="0">
                          <a:latin typeface="Cambria Math"/>
                        </a:rPr>
                        <m:t>−</m:t>
                      </m:r>
                      <m:r>
                        <a:rPr lang="en-CA" altLang="en-US" sz="2000" b="0" i="1" noProof="0" smtClean="0">
                          <a:latin typeface="Cambria Math"/>
                        </a:rPr>
                        <m:t>𝑏𝑐</m:t>
                      </m:r>
                      <m:r>
                        <a:rPr lang="en-CA" altLang="en-US" sz="2000" b="0" i="1" noProof="0" smtClean="0">
                          <a:latin typeface="Cambria Math"/>
                        </a:rPr>
                        <m:t> ;</m:t>
                      </m:r>
                      <m:r>
                        <a:rPr lang="en-CA" altLang="en-US" sz="2000" b="0" i="1" noProof="0" smtClean="0">
                          <a:latin typeface="Cambria Math"/>
                        </a:rPr>
                        <m:t>𝑖𝑛𝑣</m:t>
                      </m:r>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r>
                        <a:rPr lang="en-CA" altLang="en-US" sz="2000" b="0" i="1" noProof="0" smtClean="0">
                          <a:latin typeface="Cambria Math"/>
                        </a:rPr>
                        <m:t>=</m:t>
                      </m:r>
                      <m:f>
                        <m:fPr>
                          <m:ctrlPr>
                            <a:rPr lang="en-CA" altLang="en-US" sz="2000" b="0" i="1" noProof="0" smtClean="0">
                              <a:latin typeface="Cambria Math" panose="02040503050406030204" pitchFamily="18" charset="0"/>
                            </a:rPr>
                          </m:ctrlPr>
                        </m:fPr>
                        <m:num>
                          <m:r>
                            <a:rPr lang="en-CA" altLang="en-US" sz="2000" b="0" i="1" noProof="0" smtClean="0">
                              <a:latin typeface="Cambria Math"/>
                            </a:rPr>
                            <m:t>1</m:t>
                          </m:r>
                        </m:num>
                        <m:den>
                          <m:func>
                            <m:funcPr>
                              <m:ctrlPr>
                                <a:rPr lang="en-CA" altLang="en-US" sz="2000" b="0" i="1" noProof="0" smtClean="0">
                                  <a:latin typeface="Cambria Math" panose="02040503050406030204" pitchFamily="18" charset="0"/>
                                </a:rPr>
                              </m:ctrlPr>
                            </m:funcPr>
                            <m:fName>
                              <m:r>
                                <m:rPr>
                                  <m:sty m:val="p"/>
                                </m:rPr>
                                <a:rPr lang="en-CA" altLang="en-US" sz="2000" b="0" i="0" noProof="0" smtClean="0">
                                  <a:latin typeface="Cambria Math"/>
                                </a:rPr>
                                <m:t>det</m:t>
                              </m:r>
                            </m:fName>
                            <m:e>
                              <m:d>
                                <m:dPr>
                                  <m:ctrlPr>
                                    <a:rPr lang="en-CA" altLang="en-US" sz="2000" b="0" i="1" noProof="0" smtClean="0">
                                      <a:latin typeface="Cambria Math" panose="02040503050406030204" pitchFamily="18" charset="0"/>
                                    </a:rPr>
                                  </m:ctrlPr>
                                </m:dPr>
                                <m:e>
                                  <m:r>
                                    <a:rPr lang="en-CA" altLang="en-US" sz="2000" b="0" i="1" noProof="0" smtClean="0">
                                      <a:latin typeface="Cambria Math"/>
                                    </a:rPr>
                                    <m:t>𝐴</m:t>
                                  </m:r>
                                </m:e>
                              </m:d>
                            </m:e>
                          </m:func>
                        </m:den>
                      </m:f>
                      <m:r>
                        <a:rPr lang="en-CA" altLang="en-US" sz="2000" b="0" i="1" noProof="0" smtClean="0">
                          <a:latin typeface="Cambria Math"/>
                        </a:rPr>
                        <m:t>∗</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𝑑</m:t>
                            </m:r>
                          </m:e>
                          <m:e>
                            <m:r>
                              <a:rPr lang="en-CA" altLang="en-US" sz="2000" b="0" i="1" noProof="0" smtClean="0">
                                <a:latin typeface="Cambria Math"/>
                              </a:rPr>
                              <m:t>−</m:t>
                            </m:r>
                            <m:r>
                              <a:rPr lang="en-CA" altLang="en-US" sz="2000" b="0" i="1" noProof="0" smtClean="0">
                                <a:latin typeface="Cambria Math"/>
                              </a:rPr>
                              <m:t>𝑐</m:t>
                            </m:r>
                          </m:e>
                        </m:mr>
                        <m:mr>
                          <m:e>
                            <m:r>
                              <a:rPr lang="en-CA" altLang="en-US" sz="2000" b="0" i="1" noProof="0" smtClean="0">
                                <a:latin typeface="Cambria Math"/>
                              </a:rPr>
                              <m:t>−</m:t>
                            </m:r>
                            <m:r>
                              <a:rPr lang="en-CA" altLang="en-US" sz="2000" b="0" i="1" noProof="0" smtClean="0">
                                <a:latin typeface="Cambria Math"/>
                              </a:rPr>
                              <m:t>𝑏</m:t>
                            </m:r>
                          </m:e>
                          <m:e>
                            <m:r>
                              <a:rPr lang="en-CA" altLang="en-US" sz="2000" b="0" i="1" noProof="0" smtClean="0">
                                <a:latin typeface="Cambria Math"/>
                              </a:rPr>
                              <m:t>𝑎</m:t>
                            </m:r>
                          </m:e>
                        </m:mr>
                      </m:m>
                    </m:oMath>
                  </m:oMathPara>
                </a14:m>
                <a:endParaRPr lang="en-CA" altLang="en-US" sz="2400" noProof="0" dirty="0" smtClean="0"/>
              </a:p>
              <a:p>
                <a:pPr marL="0" indent="0" algn="just"/>
                <a:endParaRPr lang="en-CA" altLang="en-US" sz="2400" noProof="0" dirty="0"/>
              </a:p>
              <a:p>
                <a:pPr algn="just"/>
                <a:endParaRPr lang="en-CA" altLang="en-US" sz="1600" noProof="0" dirty="0" smtClean="0"/>
              </a:p>
              <a:p>
                <a:pPr algn="ctr"/>
                <a:endParaRPr lang="en-CA" altLang="en-US" sz="1600" noProof="0" dirty="0" smtClean="0"/>
              </a:p>
            </p:txBody>
          </p:sp>
        </mc:Choice>
        <mc:Fallback xmlns="">
          <p:sp>
            <p:nvSpPr>
              <p:cNvPr id="12290" name="Content Placeholder 1"/>
              <p:cNvSpPr>
                <a:spLocks noGrp="1" noRot="1" noChangeAspect="1" noMove="1" noResize="1" noEditPoints="1" noAdjustHandles="1" noChangeArrowheads="1" noChangeShapeType="1" noTextEdit="1"/>
              </p:cNvSpPr>
              <p:nvPr>
                <p:ph idx="1"/>
              </p:nvPr>
            </p:nvSpPr>
            <p:spPr>
              <a:xfrm>
                <a:off x="396240" y="975361"/>
                <a:ext cx="7772400" cy="2987039"/>
              </a:xfrm>
              <a:blipFill rotWithShape="1">
                <a:blip r:embed="rId2"/>
                <a:stretch>
                  <a:fillRect l="-235" r="-314"/>
                </a:stretch>
              </a:blipFill>
            </p:spPr>
            <p:txBody>
              <a:bodyPr/>
              <a:lstStyle/>
              <a:p>
                <a:r>
                  <a:rPr lang="en-US">
                    <a:noFill/>
                  </a:rPr>
                  <a:t> </a:t>
                </a:r>
              </a:p>
            </p:txBody>
          </p:sp>
        </mc:Fallback>
      </mc:AlternateContent>
      <p:sp>
        <p:nvSpPr>
          <p:cNvPr id="12291" name="Title 2"/>
          <p:cNvSpPr>
            <a:spLocks noGrp="1"/>
          </p:cNvSpPr>
          <p:nvPr>
            <p:ph type="title"/>
          </p:nvPr>
        </p:nvSpPr>
        <p:spPr/>
        <p:txBody>
          <a:bodyPr/>
          <a:lstStyle/>
          <a:p>
            <a:pPr algn="ctr"/>
            <a:r>
              <a:rPr lang="en-CA" altLang="en-US" noProof="0" dirty="0" smtClean="0"/>
              <a:t>Example 1: Systems of Linear Equations</a:t>
            </a:r>
          </a:p>
        </p:txBody>
      </p:sp>
      <p:sp>
        <p:nvSpPr>
          <p:cNvPr id="3" name="Rettangolo 2"/>
          <p:cNvSpPr/>
          <p:nvPr/>
        </p:nvSpPr>
        <p:spPr>
          <a:xfrm>
            <a:off x="2286000" y="3972931"/>
            <a:ext cx="4572000" cy="2234458"/>
          </a:xfrm>
          <a:prstGeom prst="rect">
            <a:avLst/>
          </a:prstGeom>
        </p:spPr>
        <p:txBody>
          <a:bodyPr>
            <a:spAutoFit/>
          </a:bodyPr>
          <a:lstStyle/>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10 ; 14</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18; 6</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12 ; 12</a:t>
            </a:r>
          </a:p>
          <a:p>
            <a:pPr marL="457200" lvl="0" indent="-457200" algn="just">
              <a:spcBef>
                <a:spcPct val="20000"/>
              </a:spcBef>
              <a:buClr>
                <a:srgbClr val="9E0927"/>
              </a:buClr>
              <a:buFont typeface="+mj-lt"/>
              <a:buAutoNum type="alphaUcPeriod"/>
            </a:pPr>
            <a:r>
              <a:rPr lang="fr-FR" altLang="en-US" b="1" i="1" kern="0" dirty="0">
                <a:solidFill>
                  <a:srgbClr val="FF0000"/>
                </a:solidFill>
                <a:latin typeface="Helvetica"/>
                <a:ea typeface="ＭＳ Ｐゴシック"/>
              </a:rPr>
              <a:t>14 ; 10</a:t>
            </a:r>
          </a:p>
          <a:p>
            <a:pPr marL="457200" lvl="0" indent="-457200" algn="just">
              <a:spcBef>
                <a:spcPct val="20000"/>
              </a:spcBef>
              <a:buClr>
                <a:srgbClr val="9E0927"/>
              </a:buClr>
              <a:buFont typeface="+mj-lt"/>
              <a:buAutoNum type="alphaUcPeriod"/>
            </a:pPr>
            <a:r>
              <a:rPr lang="fr-FR" altLang="en-US" kern="0" dirty="0">
                <a:solidFill>
                  <a:srgbClr val="000000"/>
                </a:solidFill>
                <a:latin typeface="Helvetica"/>
                <a:ea typeface="ＭＳ Ｐゴシック"/>
              </a:rPr>
              <a:t>16 ; 9 </a:t>
            </a:r>
          </a:p>
        </p:txBody>
      </p:sp>
      <p:sp>
        <p:nvSpPr>
          <p:cNvPr id="5"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291591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290" name="Content Placeholder 1"/>
              <p:cNvSpPr>
                <a:spLocks noGrp="1"/>
              </p:cNvSpPr>
              <p:nvPr>
                <p:ph idx="1"/>
              </p:nvPr>
            </p:nvSpPr>
            <p:spPr>
              <a:xfrm>
                <a:off x="335280" y="1036320"/>
                <a:ext cx="7772400" cy="4822825"/>
              </a:xfrm>
            </p:spPr>
            <p:txBody>
              <a:bodyPr/>
              <a:lstStyle/>
              <a:p>
                <a:pPr algn="ctr"/>
                <a:endParaRPr lang="en-CA" altLang="en-US" noProof="0" dirty="0" smtClean="0"/>
              </a:p>
              <a:p>
                <a:pPr algn="ctr"/>
                <a:r>
                  <a:rPr lang="en-CA" altLang="en-US" sz="1600" noProof="0" dirty="0" smtClean="0"/>
                  <a:t>You have 24 coins in your pockets that are worth 4.50 dollars. How many coins are quarters? How many coins are dimes?</a:t>
                </a:r>
              </a:p>
              <a:p>
                <a:pPr algn="ctr"/>
                <a:endParaRPr lang="en-CA" altLang="en-US" sz="1600" i="1" noProof="0" dirty="0">
                  <a:latin typeface="Cambria Math"/>
                </a:endParaRPr>
              </a:p>
              <a:p>
                <a:pPr algn="ctr"/>
                <a14:m>
                  <m:oMath xmlns:m="http://schemas.openxmlformats.org/officeDocument/2006/math">
                    <m:d>
                      <m:dPr>
                        <m:begChr m:val="{"/>
                        <m:endChr m:val=""/>
                        <m:ctrlPr>
                          <a:rPr lang="en-CA" altLang="en-US" sz="2000" i="1" noProof="0" smtClean="0">
                            <a:latin typeface="Cambria Math" panose="02040503050406030204" pitchFamily="18" charset="0"/>
                          </a:rPr>
                        </m:ctrlPr>
                      </m:dPr>
                      <m:e>
                        <m:eqArr>
                          <m:eqArrPr>
                            <m:ctrlPr>
                              <a:rPr lang="en-CA" altLang="en-US" sz="2000" i="1" noProof="0" smtClean="0">
                                <a:latin typeface="Cambria Math" panose="02040503050406030204" pitchFamily="18" charset="0"/>
                              </a:rPr>
                            </m:ctrlPr>
                          </m:eqArrPr>
                          <m:e>
                            <m:r>
                              <a:rPr lang="en-CA" altLang="en-US" sz="2000" b="0" i="1" noProof="0" smtClean="0">
                                <a:latin typeface="Cambria Math"/>
                              </a:rPr>
                              <m:t>𝑞</m:t>
                            </m:r>
                            <m:r>
                              <a:rPr lang="en-CA" altLang="en-US" sz="2000" b="0" i="1" noProof="0" smtClean="0">
                                <a:latin typeface="Cambria Math"/>
                              </a:rPr>
                              <m:t>+</m:t>
                            </m:r>
                            <m:r>
                              <a:rPr lang="en-CA" altLang="en-US" sz="2000" b="0" i="1" noProof="0" smtClean="0">
                                <a:latin typeface="Cambria Math"/>
                              </a:rPr>
                              <m:t>𝑑</m:t>
                            </m:r>
                            <m:r>
                              <a:rPr lang="en-CA" altLang="en-US" sz="2000" b="0" i="1" noProof="0" smtClean="0">
                                <a:latin typeface="Cambria Math"/>
                              </a:rPr>
                              <m:t>=24</m:t>
                            </m:r>
                          </m:e>
                          <m:e>
                            <m:r>
                              <a:rPr lang="en-CA" altLang="en-US" sz="2000" b="0" i="1" noProof="0" smtClean="0">
                                <a:latin typeface="Cambria Math"/>
                              </a:rPr>
                              <m:t>25∗</m:t>
                            </m:r>
                            <m:r>
                              <a:rPr lang="en-CA" altLang="en-US" sz="2000" b="0" i="1" noProof="0" smtClean="0">
                                <a:latin typeface="Cambria Math"/>
                              </a:rPr>
                              <m:t>𝑞</m:t>
                            </m:r>
                            <m:r>
                              <a:rPr lang="en-CA" altLang="en-US" sz="2000" b="0" i="1" noProof="0" smtClean="0">
                                <a:latin typeface="Cambria Math"/>
                              </a:rPr>
                              <m:t>+10∗</m:t>
                            </m:r>
                            <m:r>
                              <a:rPr lang="en-CA" altLang="en-US" sz="2000" b="0" i="1" noProof="0" smtClean="0">
                                <a:latin typeface="Cambria Math"/>
                              </a:rPr>
                              <m:t>𝑑</m:t>
                            </m:r>
                            <m:r>
                              <a:rPr lang="en-CA" altLang="en-US" sz="2000" b="0" i="1" noProof="0" smtClean="0">
                                <a:latin typeface="Cambria Math"/>
                              </a:rPr>
                              <m:t>=450</m:t>
                            </m:r>
                          </m:e>
                        </m:eqArr>
                      </m:e>
                    </m:d>
                    <m:r>
                      <a:rPr lang="en-CA" altLang="en-US" sz="2000" b="0" i="0" noProof="0" smtClean="0">
                        <a:latin typeface="Cambria Math"/>
                      </a:rPr>
                      <m:t>                             </m:t>
                    </m:r>
                    <m:m>
                      <m:mPr>
                        <m:mcs>
                          <m:mc>
                            <m:mcPr>
                              <m:count m:val="2"/>
                              <m:mcJc m:val="center"/>
                            </m:mcPr>
                          </m:mc>
                        </m:mcs>
                        <m:ctrlPr>
                          <a:rPr lang="en-CA" altLang="en-US" sz="2000" i="1" noProof="0" smtClean="0">
                            <a:latin typeface="Cambria Math" panose="02040503050406030204" pitchFamily="18" charset="0"/>
                          </a:rPr>
                        </m:ctrlPr>
                      </m:mPr>
                      <m:mr>
                        <m:e>
                          <m:r>
                            <m:rPr>
                              <m:brk m:alnAt="7"/>
                            </m:rPr>
                            <a:rPr lang="en-CA" altLang="en-US" sz="2000" b="0" i="1" noProof="0" smtClean="0">
                              <a:latin typeface="Cambria Math"/>
                            </a:rPr>
                            <m:t>1</m:t>
                          </m:r>
                        </m:e>
                        <m:e>
                          <m:r>
                            <a:rPr lang="en-CA" altLang="en-US" sz="2000" b="0" i="1" noProof="0" smtClean="0">
                              <a:latin typeface="Cambria Math"/>
                            </a:rPr>
                            <m:t>1</m:t>
                          </m:r>
                        </m:e>
                      </m:mr>
                      <m:mr>
                        <m:e>
                          <m:r>
                            <a:rPr lang="en-CA" altLang="en-US" sz="2000" b="0" i="1" noProof="0" smtClean="0">
                              <a:latin typeface="Cambria Math"/>
                            </a:rPr>
                            <m:t>25</m:t>
                          </m:r>
                        </m:e>
                        <m:e>
                          <m:r>
                            <a:rPr lang="en-CA" altLang="en-US" sz="2000" b="0" i="1" noProof="0" smtClean="0">
                              <a:latin typeface="Cambria Math"/>
                            </a:rPr>
                            <m:t>10</m:t>
                          </m:r>
                        </m:e>
                      </m:mr>
                    </m:m>
                    <m:r>
                      <a:rPr lang="en-CA" altLang="en-US" sz="2000" b="0" i="1" noProof="0" smtClean="0">
                        <a:latin typeface="Cambria Math"/>
                      </a:rPr>
                      <m:t>∗</m:t>
                    </m:r>
                    <m:m>
                      <m:mPr>
                        <m:mcs>
                          <m:mc>
                            <m:mcPr>
                              <m:count m:val="1"/>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𝑞</m:t>
                          </m:r>
                        </m:e>
                      </m:mr>
                      <m:mr>
                        <m:e>
                          <m:r>
                            <a:rPr lang="en-CA" altLang="en-US" sz="2000" b="0" i="1" noProof="0" smtClean="0">
                              <a:latin typeface="Cambria Math"/>
                            </a:rPr>
                            <m:t>𝑑</m:t>
                          </m:r>
                        </m:e>
                      </m:mr>
                    </m:m>
                    <m:r>
                      <a:rPr lang="en-CA" altLang="en-US" sz="2000" b="0" i="1" noProof="0" smtClean="0">
                        <a:latin typeface="Cambria Math"/>
                      </a:rPr>
                      <m:t>=</m:t>
                    </m:r>
                    <m:f>
                      <m:fPr>
                        <m:type m:val="noBar"/>
                        <m:ctrlPr>
                          <a:rPr lang="en-CA" altLang="en-US" sz="2000" b="0" i="1" noProof="0" smtClean="0">
                            <a:latin typeface="Cambria Math" panose="02040503050406030204" pitchFamily="18" charset="0"/>
                          </a:rPr>
                        </m:ctrlPr>
                      </m:fPr>
                      <m:num>
                        <m:r>
                          <a:rPr lang="en-CA" altLang="en-US" sz="2000" b="0" i="1" noProof="0" smtClean="0">
                            <a:latin typeface="Cambria Math"/>
                          </a:rPr>
                          <m:t>24</m:t>
                        </m:r>
                      </m:num>
                      <m:den>
                        <m:r>
                          <a:rPr lang="en-CA" altLang="en-US" sz="2000" b="0" i="1" noProof="0" smtClean="0">
                            <a:latin typeface="Cambria Math"/>
                          </a:rPr>
                          <m:t>450</m:t>
                        </m:r>
                      </m:den>
                    </m:f>
                  </m:oMath>
                </a14:m>
                <a:r>
                  <a:rPr lang="en-CA" altLang="en-US" sz="1600" noProof="0" dirty="0" smtClean="0"/>
                  <a:t> </a:t>
                </a:r>
              </a:p>
              <a:p>
                <a:pPr algn="ctr"/>
                <a:endParaRPr lang="en-CA" altLang="en-US" sz="1600" noProof="0" dirty="0" smtClean="0"/>
              </a:p>
              <a:p>
                <a:pPr/>
                <a14:m>
                  <m:oMathPara xmlns:m="http://schemas.openxmlformats.org/officeDocument/2006/math">
                    <m:oMathParaPr>
                      <m:jc m:val="centerGroup"/>
                    </m:oMathParaPr>
                    <m:oMath xmlns:m="http://schemas.openxmlformats.org/officeDocument/2006/math">
                      <m:r>
                        <a:rPr lang="en-CA" altLang="en-US" sz="2000" b="0" i="1" noProof="0" smtClean="0">
                          <a:latin typeface="Cambria Math"/>
                        </a:rPr>
                        <m:t>𝑑𝑒𝑡</m:t>
                      </m:r>
                      <m:d>
                        <m:dPr>
                          <m:ctrlPr>
                            <a:rPr lang="en-CA" altLang="en-US" sz="2000" b="0" i="1" noProof="0" smtClean="0">
                              <a:latin typeface="Cambria Math" panose="02040503050406030204" pitchFamily="18" charset="0"/>
                            </a:rPr>
                          </m:ctrlPr>
                        </m:dPr>
                        <m:e>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1</m:t>
                                </m:r>
                              </m:e>
                              <m:e>
                                <m:r>
                                  <a:rPr lang="en-CA" altLang="en-US" sz="2000" b="0" i="1" noProof="0" smtClean="0">
                                    <a:latin typeface="Cambria Math"/>
                                  </a:rPr>
                                  <m:t>1</m:t>
                                </m:r>
                              </m:e>
                            </m:mr>
                            <m:mr>
                              <m:e>
                                <m:r>
                                  <a:rPr lang="en-CA" altLang="en-US" sz="2000" b="0" i="1" noProof="0" smtClean="0">
                                    <a:latin typeface="Cambria Math"/>
                                  </a:rPr>
                                  <m:t>25</m:t>
                                </m:r>
                              </m:e>
                              <m:e>
                                <m:r>
                                  <a:rPr lang="en-CA" altLang="en-US" sz="2000" b="0" i="1" noProof="0" smtClean="0">
                                    <a:latin typeface="Cambria Math"/>
                                  </a:rPr>
                                  <m:t>10</m:t>
                                </m:r>
                              </m:e>
                            </m:mr>
                          </m:m>
                        </m:e>
                      </m:d>
                      <m:r>
                        <a:rPr lang="en-CA" altLang="en-US" sz="2000" b="0" i="1" noProof="0" smtClean="0">
                          <a:latin typeface="Cambria Math"/>
                        </a:rPr>
                        <m:t>=10−25=−15</m:t>
                      </m:r>
                    </m:oMath>
                  </m:oMathPara>
                </a14:m>
                <a:endParaRPr lang="en-CA" altLang="en-US" sz="2000" b="0" noProof="0" dirty="0" smtClean="0"/>
              </a:p>
              <a:p>
                <a:r>
                  <a:rPr lang="en-CA" altLang="en-US" sz="1600" noProof="0" dirty="0" smtClean="0"/>
                  <a:t>Luckily, the Matrix is invertible!</a:t>
                </a:r>
              </a:p>
              <a:p>
                <a:endParaRPr lang="en-CA" altLang="en-US" sz="1600" noProof="0" dirty="0"/>
              </a:p>
              <a:p>
                <a:pPr/>
                <a14:m>
                  <m:oMathPara xmlns:m="http://schemas.openxmlformats.org/officeDocument/2006/math">
                    <m:oMathParaPr>
                      <m:jc m:val="centerGroup"/>
                    </m:oMathParaPr>
                    <m:oMath xmlns:m="http://schemas.openxmlformats.org/officeDocument/2006/math">
                      <m:r>
                        <a:rPr lang="en-CA" altLang="en-US" sz="2000" b="0" i="1" noProof="0" smtClean="0">
                          <a:latin typeface="Cambria Math"/>
                        </a:rPr>
                        <m:t>𝑖𝑛𝑣</m:t>
                      </m:r>
                      <m:d>
                        <m:dPr>
                          <m:ctrlPr>
                            <a:rPr lang="en-CA" altLang="en-US" sz="2000" i="1" noProof="0">
                              <a:latin typeface="Cambria Math" panose="02040503050406030204" pitchFamily="18" charset="0"/>
                            </a:rPr>
                          </m:ctrlPr>
                        </m:dPr>
                        <m:e>
                          <m:m>
                            <m:mPr>
                              <m:mcs>
                                <m:mc>
                                  <m:mcPr>
                                    <m:count m:val="2"/>
                                    <m:mcJc m:val="center"/>
                                  </m:mcPr>
                                </m:mc>
                              </m:mcs>
                              <m:ctrlPr>
                                <a:rPr lang="en-CA" altLang="en-US" sz="2000" i="1" noProof="0">
                                  <a:latin typeface="Cambria Math" panose="02040503050406030204" pitchFamily="18" charset="0"/>
                                </a:rPr>
                              </m:ctrlPr>
                            </m:mPr>
                            <m:mr>
                              <m:e>
                                <m:r>
                                  <m:rPr>
                                    <m:brk m:alnAt="7"/>
                                  </m:rPr>
                                  <a:rPr lang="en-CA" altLang="en-US" sz="2000" i="1" noProof="0">
                                    <a:latin typeface="Cambria Math"/>
                                  </a:rPr>
                                  <m:t>1</m:t>
                                </m:r>
                              </m:e>
                              <m:e>
                                <m:r>
                                  <a:rPr lang="en-CA" altLang="en-US" sz="2000" i="1" noProof="0">
                                    <a:latin typeface="Cambria Math"/>
                                  </a:rPr>
                                  <m:t>1</m:t>
                                </m:r>
                              </m:e>
                            </m:mr>
                            <m:mr>
                              <m:e>
                                <m:r>
                                  <a:rPr lang="en-CA" altLang="en-US" sz="2000" i="1" noProof="0">
                                    <a:latin typeface="Cambria Math"/>
                                  </a:rPr>
                                  <m:t>25</m:t>
                                </m:r>
                              </m:e>
                              <m:e>
                                <m:r>
                                  <a:rPr lang="en-CA" altLang="en-US" sz="2000" i="1" noProof="0">
                                    <a:latin typeface="Cambria Math"/>
                                  </a:rPr>
                                  <m:t>10</m:t>
                                </m:r>
                              </m:e>
                            </m:mr>
                          </m:m>
                        </m:e>
                      </m:d>
                      <m:r>
                        <a:rPr lang="en-CA" altLang="en-US" sz="2000" i="1" noProof="0">
                          <a:latin typeface="Cambria Math"/>
                        </a:rPr>
                        <m:t>=</m:t>
                      </m:r>
                      <m:r>
                        <a:rPr lang="en-CA" altLang="en-US" sz="2000" b="0" i="1" noProof="0" smtClean="0">
                          <a:latin typeface="Cambria Math"/>
                        </a:rPr>
                        <m:t>−</m:t>
                      </m:r>
                      <m:f>
                        <m:fPr>
                          <m:ctrlPr>
                            <a:rPr lang="en-CA" altLang="en-US" sz="2000" i="1" noProof="0" smtClean="0">
                              <a:latin typeface="Cambria Math" panose="02040503050406030204" pitchFamily="18" charset="0"/>
                            </a:rPr>
                          </m:ctrlPr>
                        </m:fPr>
                        <m:num>
                          <m:r>
                            <a:rPr lang="en-CA" altLang="en-US" sz="2000" b="0" i="1" noProof="0" smtClean="0">
                              <a:latin typeface="Cambria Math"/>
                            </a:rPr>
                            <m:t>1</m:t>
                          </m:r>
                        </m:num>
                        <m:den>
                          <m:r>
                            <a:rPr lang="en-CA" altLang="en-US" sz="2000" b="0" i="1" noProof="0" smtClean="0">
                              <a:latin typeface="Cambria Math"/>
                            </a:rPr>
                            <m:t>15</m:t>
                          </m:r>
                        </m:den>
                      </m:f>
                      <m:r>
                        <a:rPr lang="en-CA" altLang="en-US" sz="2000" b="0" i="1" noProof="0" smtClean="0">
                          <a:latin typeface="Cambria Math"/>
                        </a:rPr>
                        <m:t>∗</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1</m:t>
                            </m:r>
                            <m:r>
                              <a:rPr lang="en-CA" altLang="en-US" sz="2000" b="0" i="1" noProof="0" smtClean="0">
                                <a:latin typeface="Cambria Math"/>
                              </a:rPr>
                              <m:t>0</m:t>
                            </m:r>
                          </m:e>
                          <m:e>
                            <m:r>
                              <a:rPr lang="en-CA" altLang="en-US" sz="2000" b="0" i="1" noProof="0" smtClean="0">
                                <a:latin typeface="Cambria Math"/>
                              </a:rPr>
                              <m:t>−1</m:t>
                            </m:r>
                          </m:e>
                        </m:mr>
                        <m:mr>
                          <m:e>
                            <m:r>
                              <a:rPr lang="en-CA" altLang="en-US" sz="2000" b="0" i="1" noProof="0" smtClean="0">
                                <a:latin typeface="Cambria Math"/>
                              </a:rPr>
                              <m:t>−25</m:t>
                            </m:r>
                          </m:e>
                          <m:e>
                            <m:r>
                              <a:rPr lang="en-CA" altLang="en-US" sz="2000" b="0" i="1" noProof="0" smtClean="0">
                                <a:latin typeface="Cambria Math"/>
                              </a:rPr>
                              <m:t>1</m:t>
                            </m:r>
                          </m:e>
                        </m:mr>
                      </m:m>
                      <m:r>
                        <a:rPr lang="en-CA" altLang="en-US" sz="2000" b="0" i="1" noProof="0" smtClean="0">
                          <a:latin typeface="Cambria Math"/>
                        </a:rPr>
                        <m:t>=</m:t>
                      </m:r>
                      <m:m>
                        <m:mPr>
                          <m:mcs>
                            <m:mc>
                              <m:mcPr>
                                <m:count m:val="2"/>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m:t>
                            </m:r>
                            <m:r>
                              <a:rPr lang="en-CA" altLang="en-US" sz="2000" b="0" i="1" noProof="0" smtClean="0">
                                <a:latin typeface="Cambria Math"/>
                              </a:rPr>
                              <m:t>2/3</m:t>
                            </m:r>
                          </m:e>
                          <m:e>
                            <m:r>
                              <a:rPr lang="en-CA" altLang="en-US" sz="2000" b="0" i="1" noProof="0" smtClean="0">
                                <a:latin typeface="Cambria Math"/>
                              </a:rPr>
                              <m:t>+1/15</m:t>
                            </m:r>
                          </m:e>
                        </m:mr>
                        <m:mr>
                          <m:e>
                            <m:r>
                              <a:rPr lang="en-CA" altLang="en-US" sz="2000" b="0" i="1" noProof="0" smtClean="0">
                                <a:latin typeface="Cambria Math"/>
                              </a:rPr>
                              <m:t>5/3</m:t>
                            </m:r>
                          </m:e>
                          <m:e>
                            <m:r>
                              <a:rPr lang="en-CA" altLang="en-US" sz="2000" b="0" i="1" noProof="0" smtClean="0">
                                <a:latin typeface="Cambria Math"/>
                              </a:rPr>
                              <m:t>−1/15</m:t>
                            </m:r>
                          </m:e>
                        </m:mr>
                      </m:m>
                    </m:oMath>
                  </m:oMathPara>
                </a14:m>
                <a:endParaRPr lang="en-CA" altLang="en-US" sz="1600" noProof="0" dirty="0" smtClean="0"/>
              </a:p>
              <a:p>
                <a:endParaRPr lang="en-CA" altLang="en-US" sz="1600" noProof="0" dirty="0" smtClean="0"/>
              </a:p>
              <a:p>
                <a14:m>
                  <m:oMath xmlns:m="http://schemas.openxmlformats.org/officeDocument/2006/math">
                    <m:m>
                      <m:mPr>
                        <m:mcs>
                          <m:mc>
                            <m:mcPr>
                              <m:count m:val="1"/>
                              <m:mcJc m:val="center"/>
                            </m:mcPr>
                          </m:mc>
                        </m:mcs>
                        <m:ctrlPr>
                          <a:rPr lang="en-CA" altLang="en-US" sz="2000" i="1" noProof="0" smtClean="0">
                            <a:latin typeface="Cambria Math" panose="02040503050406030204" pitchFamily="18" charset="0"/>
                          </a:rPr>
                        </m:ctrlPr>
                      </m:mPr>
                      <m:mr>
                        <m:e>
                          <m:r>
                            <m:rPr>
                              <m:brk m:alnAt="7"/>
                            </m:rPr>
                            <a:rPr lang="en-CA" altLang="en-US" sz="2000" b="0" i="1" noProof="0" smtClean="0">
                              <a:latin typeface="Cambria Math"/>
                            </a:rPr>
                            <m:t>𝑞</m:t>
                          </m:r>
                        </m:e>
                      </m:mr>
                      <m:mr>
                        <m:e>
                          <m:r>
                            <a:rPr lang="en-CA" altLang="en-US" sz="2000" b="0" i="1" noProof="0" smtClean="0">
                              <a:latin typeface="Cambria Math"/>
                            </a:rPr>
                            <m:t>𝑑</m:t>
                          </m:r>
                        </m:e>
                      </m:mr>
                    </m:m>
                    <m:r>
                      <a:rPr lang="en-CA" altLang="en-US" sz="2000" b="0" i="1" noProof="0" smtClean="0">
                        <a:latin typeface="Cambria Math"/>
                      </a:rPr>
                      <m:t>=</m:t>
                    </m:r>
                    <m:m>
                      <m:mPr>
                        <m:mcs>
                          <m:mc>
                            <m:mcPr>
                              <m:count m:val="2"/>
                              <m:mcJc m:val="center"/>
                            </m:mcPr>
                          </m:mc>
                        </m:mcs>
                        <m:ctrlPr>
                          <a:rPr lang="en-CA" altLang="en-US" sz="2000" i="1" noProof="0">
                            <a:latin typeface="Cambria Math" panose="02040503050406030204" pitchFamily="18" charset="0"/>
                          </a:rPr>
                        </m:ctrlPr>
                      </m:mPr>
                      <m:mr>
                        <m:e>
                          <m:r>
                            <m:rPr>
                              <m:brk m:alnAt="7"/>
                            </m:rPr>
                            <a:rPr lang="en-CA" altLang="en-US" sz="2000" b="0" i="1" noProof="0" smtClean="0">
                              <a:latin typeface="Cambria Math"/>
                            </a:rPr>
                            <m:t>−</m:t>
                          </m:r>
                          <m:r>
                            <a:rPr lang="en-CA" altLang="en-US" sz="2000" i="1" noProof="0">
                              <a:latin typeface="Cambria Math"/>
                            </a:rPr>
                            <m:t>2/3</m:t>
                          </m:r>
                        </m:e>
                        <m:e>
                          <m:r>
                            <a:rPr lang="en-CA" altLang="en-US" sz="2000" i="1" noProof="0">
                              <a:latin typeface="Cambria Math"/>
                            </a:rPr>
                            <m:t>1/15</m:t>
                          </m:r>
                        </m:e>
                      </m:mr>
                      <m:mr>
                        <m:e>
                          <m:r>
                            <a:rPr lang="en-CA" altLang="en-US" sz="2000" i="1" noProof="0">
                              <a:latin typeface="Cambria Math"/>
                            </a:rPr>
                            <m:t>5/3</m:t>
                          </m:r>
                        </m:e>
                        <m:e>
                          <m:r>
                            <a:rPr lang="en-CA" altLang="en-US" sz="2000" b="0" i="1" noProof="0" smtClean="0">
                              <a:latin typeface="Cambria Math"/>
                            </a:rPr>
                            <m:t>−</m:t>
                          </m:r>
                          <m:r>
                            <a:rPr lang="en-CA" altLang="en-US" sz="2000" i="1" noProof="0">
                              <a:latin typeface="Cambria Math"/>
                            </a:rPr>
                            <m:t>1/15</m:t>
                          </m:r>
                        </m:e>
                      </m:mr>
                    </m:m>
                    <m:r>
                      <a:rPr lang="en-CA" altLang="en-US" sz="2000" b="0" i="1" noProof="0" smtClean="0">
                        <a:latin typeface="Cambria Math"/>
                      </a:rPr>
                      <m:t>∗</m:t>
                    </m:r>
                    <m:m>
                      <m:mPr>
                        <m:mcs>
                          <m:mc>
                            <m:mcPr>
                              <m:count m:val="1"/>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2</m:t>
                          </m:r>
                          <m:r>
                            <a:rPr lang="en-CA" altLang="en-US" sz="2000" b="0" i="1" noProof="0" smtClean="0">
                              <a:latin typeface="Cambria Math"/>
                            </a:rPr>
                            <m:t>4</m:t>
                          </m:r>
                        </m:e>
                      </m:mr>
                      <m:mr>
                        <m:e>
                          <m:r>
                            <a:rPr lang="en-CA" altLang="en-US" sz="2000" b="0" i="1" noProof="0" smtClean="0">
                              <a:latin typeface="Cambria Math"/>
                            </a:rPr>
                            <m:t>450</m:t>
                          </m:r>
                        </m:e>
                      </m:mr>
                    </m:m>
                    <m:r>
                      <a:rPr lang="en-CA" altLang="en-US" sz="2000" b="0" i="1" noProof="0" smtClean="0">
                        <a:latin typeface="Cambria Math"/>
                      </a:rPr>
                      <m:t>=</m:t>
                    </m:r>
                    <m:m>
                      <m:mPr>
                        <m:mcs>
                          <m:mc>
                            <m:mcPr>
                              <m:count m:val="1"/>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m:t>
                          </m:r>
                          <m:r>
                            <a:rPr lang="en-CA" altLang="en-US" sz="2000" b="0" i="1" noProof="0" smtClean="0">
                              <a:latin typeface="Cambria Math"/>
                            </a:rPr>
                            <m:t>16+30</m:t>
                          </m:r>
                        </m:e>
                      </m:mr>
                      <m:mr>
                        <m:e>
                          <m:r>
                            <a:rPr lang="en-CA" altLang="en-US" sz="2000" b="0" i="1" noProof="0" smtClean="0">
                              <a:latin typeface="Cambria Math"/>
                            </a:rPr>
                            <m:t>40−30</m:t>
                          </m:r>
                        </m:e>
                      </m:mr>
                    </m:m>
                    <m:r>
                      <a:rPr lang="en-CA" altLang="en-US" sz="2000" b="0" i="1" noProof="0" smtClean="0">
                        <a:latin typeface="Cambria Math"/>
                      </a:rPr>
                      <m:t>=</m:t>
                    </m:r>
                    <m:m>
                      <m:mPr>
                        <m:mcs>
                          <m:mc>
                            <m:mcPr>
                              <m:count m:val="1"/>
                              <m:mcJc m:val="center"/>
                            </m:mcPr>
                          </m:mc>
                        </m:mcs>
                        <m:ctrlPr>
                          <a:rPr lang="en-CA" altLang="en-US" sz="2000" b="0" i="1" noProof="0" smtClean="0">
                            <a:latin typeface="Cambria Math" panose="02040503050406030204" pitchFamily="18" charset="0"/>
                          </a:rPr>
                        </m:ctrlPr>
                      </m:mPr>
                      <m:mr>
                        <m:e>
                          <m:r>
                            <m:rPr>
                              <m:brk m:alnAt="7"/>
                            </m:rPr>
                            <a:rPr lang="en-CA" altLang="en-US" sz="2000" b="0" i="1" noProof="0" smtClean="0">
                              <a:latin typeface="Cambria Math"/>
                            </a:rPr>
                            <m:t>1</m:t>
                          </m:r>
                          <m:r>
                            <a:rPr lang="en-CA" altLang="en-US" sz="2000" b="0" i="1" noProof="0" smtClean="0">
                              <a:latin typeface="Cambria Math"/>
                            </a:rPr>
                            <m:t>4</m:t>
                          </m:r>
                        </m:e>
                      </m:mr>
                      <m:mr>
                        <m:e>
                          <m:r>
                            <a:rPr lang="en-CA" altLang="en-US" sz="2000" b="0" i="1" noProof="0" smtClean="0">
                              <a:latin typeface="Cambria Math"/>
                            </a:rPr>
                            <m:t>10</m:t>
                          </m:r>
                        </m:e>
                      </m:mr>
                    </m:m>
                  </m:oMath>
                </a14:m>
                <a:r>
                  <a:rPr lang="en-CA" altLang="en-US" sz="2000" noProof="0" dirty="0" smtClean="0"/>
                  <a:t> </a:t>
                </a:r>
              </a:p>
            </p:txBody>
          </p:sp>
        </mc:Choice>
        <mc:Fallback xmlns="">
          <p:sp>
            <p:nvSpPr>
              <p:cNvPr id="12290" name="Content Placeholder 1"/>
              <p:cNvSpPr>
                <a:spLocks noGrp="1" noRot="1" noChangeAspect="1" noMove="1" noResize="1" noEditPoints="1" noAdjustHandles="1" noChangeArrowheads="1" noChangeShapeType="1" noTextEdit="1"/>
              </p:cNvSpPr>
              <p:nvPr>
                <p:ph idx="1"/>
              </p:nvPr>
            </p:nvSpPr>
            <p:spPr>
              <a:xfrm>
                <a:off x="335280" y="1036320"/>
                <a:ext cx="7772400" cy="4822825"/>
              </a:xfrm>
              <a:blipFill rotWithShape="1">
                <a:blip r:embed="rId2"/>
                <a:stretch>
                  <a:fillRect l="-392" r="-314"/>
                </a:stretch>
              </a:blipFill>
            </p:spPr>
            <p:txBody>
              <a:bodyPr/>
              <a:lstStyle/>
              <a:p>
                <a:r>
                  <a:rPr lang="en-US">
                    <a:noFill/>
                  </a:rPr>
                  <a:t> </a:t>
                </a:r>
              </a:p>
            </p:txBody>
          </p:sp>
        </mc:Fallback>
      </mc:AlternateContent>
      <p:sp>
        <p:nvSpPr>
          <p:cNvPr id="12291" name="Title 2"/>
          <p:cNvSpPr>
            <a:spLocks noGrp="1"/>
          </p:cNvSpPr>
          <p:nvPr>
            <p:ph type="title"/>
          </p:nvPr>
        </p:nvSpPr>
        <p:spPr/>
        <p:txBody>
          <a:bodyPr/>
          <a:lstStyle/>
          <a:p>
            <a:pPr algn="ctr"/>
            <a:r>
              <a:rPr lang="en-CA" altLang="en-US" noProof="0" dirty="0" smtClean="0"/>
              <a:t>Example 1: Systems of Linear Equations (Solution)</a:t>
            </a:r>
          </a:p>
        </p:txBody>
      </p:sp>
      <p:sp>
        <p:nvSpPr>
          <p:cNvPr id="4" name="Footer Placeholder 3"/>
          <p:cNvSpPr>
            <a:spLocks noGrp="1"/>
          </p:cNvSpPr>
          <p:nvPr>
            <p:ph type="ftr" sz="quarter" idx="10"/>
          </p:nvPr>
        </p:nvSpPr>
        <p:spPr>
          <a:xfrm>
            <a:off x="152400" y="6440488"/>
            <a:ext cx="3987800" cy="3413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55009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0">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0">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9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137160" y="1021081"/>
                <a:ext cx="8656320" cy="5166359"/>
              </a:xfrm>
            </p:spPr>
            <p:txBody>
              <a:bodyPr/>
              <a:lstStyle/>
              <a:p>
                <a:pPr>
                  <a:buFont typeface="Wingdings" pitchFamily="2" charset="2"/>
                  <a:buChar char="§"/>
                </a:pPr>
                <a:r>
                  <a:rPr lang="en-CA" altLang="en-US" sz="2000" noProof="0" dirty="0" smtClean="0"/>
                  <a:t>Your professors </a:t>
                </a:r>
                <a:r>
                  <a:rPr lang="en-CA" altLang="en-US" sz="2000" noProof="0" dirty="0"/>
                  <a:t>h</a:t>
                </a:r>
                <a:r>
                  <a:rPr lang="en-CA" altLang="en-US" sz="2000" noProof="0" dirty="0" smtClean="0"/>
                  <a:t>ave fixed 3 midterms for the very same day. You have one full day left, Coffee is bad for your health, so you need to sleep at least 8 hours per night.</a:t>
                </a:r>
              </a:p>
              <a:p>
                <a:pPr>
                  <a:buFont typeface="Wingdings" pitchFamily="2" charset="2"/>
                  <a:buChar char="§"/>
                </a:pPr>
                <a:r>
                  <a:rPr lang="en-CA" altLang="en-US" sz="2000" noProof="0" dirty="0" err="1" smtClean="0"/>
                  <a:t>Enscxxx</a:t>
                </a:r>
                <a:r>
                  <a:rPr lang="en-CA" altLang="en-US" sz="2000" noProof="0" dirty="0" smtClean="0"/>
                  <a:t> is real hard, so you got to spend on it twice the time you spend on the other two. </a:t>
                </a:r>
              </a:p>
              <a:p>
                <a:pPr>
                  <a:buFont typeface="Wingdings" pitchFamily="2" charset="2"/>
                  <a:buChar char="§"/>
                </a:pPr>
                <a:r>
                  <a:rPr lang="en-CA" altLang="en-US" sz="2000" noProof="0" dirty="0" smtClean="0"/>
                  <a:t>Ensc180 wouldn’t be so bad, actually it is good fun. And you really hate </a:t>
                </a:r>
                <a:r>
                  <a:rPr lang="en-CA" altLang="en-US" sz="2000" noProof="0" dirty="0" err="1" smtClean="0"/>
                  <a:t>enscyyy</a:t>
                </a:r>
                <a:r>
                  <a:rPr lang="en-CA" altLang="en-US" sz="2000" noProof="0" dirty="0" smtClean="0"/>
                  <a:t>, so to preserve your sanity you decide to invest 2 more hours on ensc180 than you do it  on </a:t>
                </a:r>
                <a:r>
                  <a:rPr lang="en-CA" altLang="en-US" sz="2000" noProof="0" dirty="0" err="1" smtClean="0"/>
                  <a:t>enscyyy</a:t>
                </a:r>
                <a:r>
                  <a:rPr lang="en-CA" altLang="en-US" sz="2000" noProof="0" dirty="0" smtClean="0"/>
                  <a:t>.</a:t>
                </a:r>
              </a:p>
              <a:p>
                <a:pPr marL="0" indent="0"/>
                <a:r>
                  <a:rPr lang="en-CA" altLang="en-US" sz="2000" noProof="0" dirty="0" smtClean="0"/>
                  <a:t>WRITE THE SYSTEM OF LINEAR EQUATIONS:</a:t>
                </a:r>
              </a:p>
              <a:p>
                <a:endParaRPr lang="en-CA" altLang="en-US" sz="2000" noProof="0" dirty="0" smtClean="0"/>
              </a:p>
              <a:p>
                <a:r>
                  <a:rPr lang="en-CA" altLang="en-US" sz="2000" noProof="0" dirty="0" smtClean="0"/>
                  <a:t>A) </a:t>
                </a:r>
                <a14:m>
                  <m:oMath xmlns:m="http://schemas.openxmlformats.org/officeDocument/2006/math">
                    <m:d>
                      <m:dPr>
                        <m:begChr m:val="{"/>
                        <m:endChr m:val=""/>
                        <m:ctrlPr>
                          <a:rPr lang="en-CA" altLang="en-US" sz="2000" i="1" noProof="0" smtClean="0">
                            <a:latin typeface="Cambria Math" panose="02040503050406030204" pitchFamily="18" charset="0"/>
                          </a:rPr>
                        </m:ctrlPr>
                      </m:dPr>
                      <m:e>
                        <m:eqArr>
                          <m:eqArrPr>
                            <m:ctrlPr>
                              <a:rPr lang="en-CA" altLang="en-US" sz="2000" i="1" noProof="0" smtClean="0">
                                <a:latin typeface="Cambria Math" panose="02040503050406030204" pitchFamily="18" charset="0"/>
                              </a:rPr>
                            </m:ctrlPr>
                          </m:eqArrPr>
                          <m:e>
                            <m:r>
                              <a:rPr lang="en-CA" altLang="en-US" sz="2000" b="0" i="1" noProof="0" smtClean="0">
                                <a:latin typeface="Cambria Math"/>
                              </a:rPr>
                              <m:t>𝑥</m:t>
                            </m:r>
                            <m:r>
                              <a:rPr lang="en-CA" altLang="en-US" sz="2000" b="0" i="1" noProof="0" smtClean="0">
                                <a:latin typeface="Cambria Math"/>
                              </a:rPr>
                              <m:t>+</m:t>
                            </m:r>
                            <m:r>
                              <a:rPr lang="en-CA" altLang="en-US" sz="2000" b="0" i="1" noProof="0" smtClean="0">
                                <a:latin typeface="Cambria Math"/>
                              </a:rPr>
                              <m:t>𝑦</m:t>
                            </m:r>
                            <m:r>
                              <a:rPr lang="en-CA" altLang="en-US" sz="2000" b="0" i="1" noProof="0" smtClean="0">
                                <a:latin typeface="Cambria Math"/>
                              </a:rPr>
                              <m:t>+</m:t>
                            </m:r>
                            <m:r>
                              <a:rPr lang="en-CA" altLang="en-US" sz="2000" b="0" i="1" noProof="0" smtClean="0">
                                <a:latin typeface="Cambria Math"/>
                              </a:rPr>
                              <m:t>𝑧</m:t>
                            </m:r>
                            <m:r>
                              <a:rPr lang="en-CA" altLang="en-US" sz="2000" b="0" i="1" noProof="0" smtClean="0">
                                <a:latin typeface="Cambria Math"/>
                              </a:rPr>
                              <m:t>=16</m:t>
                            </m:r>
                          </m:e>
                          <m:e>
                            <m:r>
                              <a:rPr lang="en-CA" altLang="en-US" sz="2000" b="0" i="1" noProof="0" smtClean="0">
                                <a:latin typeface="Cambria Math"/>
                              </a:rPr>
                              <m:t>𝑥</m:t>
                            </m:r>
                            <m:r>
                              <a:rPr lang="en-CA" altLang="en-US" sz="2000" b="0" i="1" noProof="0" smtClean="0">
                                <a:latin typeface="Cambria Math"/>
                              </a:rPr>
                              <m:t>=2∗(</m:t>
                            </m:r>
                            <m:r>
                              <a:rPr lang="en-CA" altLang="en-US" sz="2000" b="0" i="1" noProof="0" smtClean="0">
                                <a:latin typeface="Cambria Math"/>
                              </a:rPr>
                              <m:t>𝑦</m:t>
                            </m:r>
                            <m:r>
                              <a:rPr lang="en-CA" altLang="en-US" sz="2000" b="0" i="1" noProof="0" smtClean="0">
                                <a:latin typeface="Cambria Math"/>
                              </a:rPr>
                              <m:t>+</m:t>
                            </m:r>
                            <m:r>
                              <a:rPr lang="en-CA" altLang="en-US" sz="2000" b="0" i="1" noProof="0" smtClean="0">
                                <a:latin typeface="Cambria Math"/>
                              </a:rPr>
                              <m:t>𝑧</m:t>
                            </m:r>
                            <m:r>
                              <a:rPr lang="en-CA" altLang="en-US" sz="2000" b="0" i="1" noProof="0" smtClean="0">
                                <a:latin typeface="Cambria Math"/>
                              </a:rPr>
                              <m:t>)</m:t>
                            </m:r>
                          </m:e>
                          <m:e>
                            <m:r>
                              <a:rPr lang="en-CA" altLang="en-US" sz="2000" b="0" i="1" noProof="0" smtClean="0">
                                <a:latin typeface="Cambria Math"/>
                              </a:rPr>
                              <m:t>𝑧</m:t>
                            </m:r>
                            <m:r>
                              <a:rPr lang="en-CA" altLang="en-US" sz="2000" b="0" i="1" noProof="0" smtClean="0">
                                <a:latin typeface="Cambria Math"/>
                              </a:rPr>
                              <m:t>=</m:t>
                            </m:r>
                            <m:r>
                              <a:rPr lang="en-CA" altLang="en-US" sz="2000" b="0" i="1" noProof="0" smtClean="0">
                                <a:latin typeface="Cambria Math"/>
                              </a:rPr>
                              <m:t>𝑦</m:t>
                            </m:r>
                            <m:r>
                              <a:rPr lang="en-CA" altLang="en-US" sz="2000" b="0" i="1" noProof="0" smtClean="0">
                                <a:latin typeface="Cambria Math"/>
                              </a:rPr>
                              <m:t>+2</m:t>
                            </m:r>
                          </m:e>
                        </m:eqArr>
                      </m:e>
                    </m:d>
                  </m:oMath>
                </a14:m>
                <a:r>
                  <a:rPr lang="en-CA" altLang="en-US" sz="2000" noProof="0" dirty="0" smtClean="0"/>
                  <a:t>        B) </a:t>
                </a:r>
                <a14:m>
                  <m:oMath xmlns:m="http://schemas.openxmlformats.org/officeDocument/2006/math">
                    <m:d>
                      <m:dPr>
                        <m:begChr m:val="{"/>
                        <m:endChr m:val=""/>
                        <m:ctrlPr>
                          <a:rPr lang="en-CA" altLang="en-US" sz="2000" i="1" noProof="0">
                            <a:latin typeface="Cambria Math" panose="02040503050406030204" pitchFamily="18" charset="0"/>
                          </a:rPr>
                        </m:ctrlPr>
                      </m:dPr>
                      <m:e>
                        <m:eqArr>
                          <m:eqArrPr>
                            <m:ctrlPr>
                              <a:rPr lang="en-CA" altLang="en-US" sz="2000" i="1" noProof="0">
                                <a:latin typeface="Cambria Math" panose="02040503050406030204" pitchFamily="18" charset="0"/>
                              </a:rPr>
                            </m:ctrlPr>
                          </m:eqArrPr>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=16</m:t>
                            </m:r>
                          </m:e>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+2∗</m:t>
                            </m:r>
                            <m:r>
                              <a:rPr lang="en-CA" altLang="en-US" sz="2000" i="1" noProof="0">
                                <a:latin typeface="Cambria Math"/>
                              </a:rPr>
                              <m:t>𝑧</m:t>
                            </m:r>
                            <m:r>
                              <a:rPr lang="en-CA" altLang="en-US" sz="2000" i="1" noProof="0">
                                <a:latin typeface="Cambria Math"/>
                              </a:rPr>
                              <m:t>)</m:t>
                            </m:r>
                          </m:e>
                          <m:e>
                            <m:r>
                              <a:rPr lang="en-CA" altLang="en-US" sz="2000" b="0" i="1" noProof="0" smtClean="0">
                                <a:latin typeface="Cambria Math"/>
                              </a:rPr>
                              <m:t>𝑥</m:t>
                            </m:r>
                            <m:r>
                              <a:rPr lang="en-CA" altLang="en-US" sz="2000" b="0" i="1" noProof="0" smtClean="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+2</m:t>
                            </m:r>
                          </m:e>
                        </m:eqArr>
                      </m:e>
                    </m:d>
                  </m:oMath>
                </a14:m>
                <a:r>
                  <a:rPr lang="en-CA" altLang="en-US" sz="2000" noProof="0" dirty="0" smtClean="0"/>
                  <a:t>       C) </a:t>
                </a:r>
                <a14:m>
                  <m:oMath xmlns:m="http://schemas.openxmlformats.org/officeDocument/2006/math">
                    <m:d>
                      <m:dPr>
                        <m:begChr m:val="{"/>
                        <m:endChr m:val=""/>
                        <m:ctrlPr>
                          <a:rPr lang="en-CA" altLang="en-US" sz="2000" i="1" noProof="0">
                            <a:latin typeface="Cambria Math" panose="02040503050406030204" pitchFamily="18" charset="0"/>
                          </a:rPr>
                        </m:ctrlPr>
                      </m:dPr>
                      <m:e>
                        <m:eqArr>
                          <m:eqArrPr>
                            <m:ctrlPr>
                              <a:rPr lang="en-CA" altLang="en-US" sz="2000" i="1" noProof="0">
                                <a:latin typeface="Cambria Math" panose="02040503050406030204" pitchFamily="18" charset="0"/>
                              </a:rPr>
                            </m:ctrlPr>
                          </m:eqArrPr>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=16</m:t>
                            </m:r>
                          </m:e>
                          <m:e>
                            <m:r>
                              <a:rPr lang="en-CA" altLang="en-US" sz="2000" i="1" noProof="0">
                                <a:latin typeface="Cambria Math"/>
                              </a:rPr>
                              <m:t>𝑥</m:t>
                            </m:r>
                            <m:r>
                              <a:rPr lang="en-CA" altLang="en-US" sz="2000" i="1" noProof="0">
                                <a:latin typeface="Cambria Math"/>
                              </a:rPr>
                              <m:t>=(2∗</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m:t>
                            </m:r>
                          </m:e>
                          <m:e>
                            <m:r>
                              <a:rPr lang="en-CA" altLang="en-US" sz="2000" i="1" noProof="0">
                                <a:latin typeface="Cambria Math"/>
                              </a:rPr>
                              <m:t>𝑦</m:t>
                            </m:r>
                            <m:r>
                              <a:rPr lang="en-CA" altLang="en-US" sz="2000" b="0" i="1" noProof="0" smtClean="0">
                                <a:latin typeface="Cambria Math"/>
                              </a:rPr>
                              <m:t>+2</m:t>
                            </m:r>
                            <m:r>
                              <a:rPr lang="en-CA" altLang="en-US" sz="2000" i="1" noProof="0">
                                <a:latin typeface="Cambria Math"/>
                              </a:rPr>
                              <m:t>=</m:t>
                            </m:r>
                            <m:r>
                              <a:rPr lang="en-CA" altLang="en-US" sz="2000" i="1" noProof="0">
                                <a:latin typeface="Cambria Math"/>
                              </a:rPr>
                              <m:t>𝑧</m:t>
                            </m:r>
                          </m:e>
                        </m:eqArr>
                      </m:e>
                    </m:d>
                  </m:oMath>
                </a14:m>
                <a:endParaRPr lang="en-CA" altLang="en-US" sz="2000" noProof="0" dirty="0" smtClean="0"/>
              </a:p>
              <a:p>
                <a:endParaRPr lang="en-CA" altLang="en-US" sz="2000" noProof="0" dirty="0" smtClean="0"/>
              </a:p>
              <a:p>
                <a:endParaRPr lang="en-CA" altLang="en-US" sz="2400"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137160" y="1021081"/>
                <a:ext cx="8656320" cy="5166359"/>
              </a:xfrm>
              <a:blipFill rotWithShape="1">
                <a:blip r:embed="rId2"/>
                <a:stretch>
                  <a:fillRect l="-775" t="-708" r="-704"/>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altLang="en-US" noProof="0" dirty="0" smtClean="0"/>
              <a:t>Example (2): </a:t>
            </a:r>
            <a:r>
              <a:rPr lang="en-CA" altLang="en-US" noProof="0" dirty="0" err="1" smtClean="0"/>
              <a:t>MidTerms</a:t>
            </a:r>
            <a:endParaRPr lang="en-CA" altLang="en-US" noProof="0" dirty="0" smtClean="0"/>
          </a:p>
        </p:txBody>
      </p:sp>
      <p:sp>
        <p:nvSpPr>
          <p:cNvPr id="4"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26155867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137160" y="1021081"/>
                <a:ext cx="8656320" cy="5166359"/>
              </a:xfrm>
            </p:spPr>
            <p:txBody>
              <a:bodyPr/>
              <a:lstStyle/>
              <a:p>
                <a:pPr>
                  <a:buFont typeface="Wingdings" pitchFamily="2" charset="2"/>
                  <a:buChar char="§"/>
                </a:pPr>
                <a:r>
                  <a:rPr lang="en-CA" altLang="en-US" sz="2000" noProof="0" dirty="0" smtClean="0"/>
                  <a:t>Your professors </a:t>
                </a:r>
                <a:r>
                  <a:rPr lang="en-CA" altLang="en-US" sz="2000" noProof="0" dirty="0"/>
                  <a:t>h</a:t>
                </a:r>
                <a:r>
                  <a:rPr lang="en-CA" altLang="en-US" sz="2000" noProof="0" dirty="0" smtClean="0"/>
                  <a:t>ave fixed 3 midterms for the very same day. You have one full day left, Coffee is bad for your health, so you need to sleep at least 8 hours per night.</a:t>
                </a:r>
              </a:p>
              <a:p>
                <a:pPr>
                  <a:buFont typeface="Wingdings" pitchFamily="2" charset="2"/>
                  <a:buChar char="§"/>
                </a:pPr>
                <a:r>
                  <a:rPr lang="en-CA" altLang="en-US" sz="2000" noProof="0" dirty="0" err="1" smtClean="0"/>
                  <a:t>Enscxxx</a:t>
                </a:r>
                <a:r>
                  <a:rPr lang="en-CA" altLang="en-US" sz="2000" noProof="0" dirty="0" smtClean="0"/>
                  <a:t> is real hard, so you got to spend on it twice the time you spend on the other two. </a:t>
                </a:r>
              </a:p>
              <a:p>
                <a:pPr>
                  <a:buFont typeface="Wingdings" pitchFamily="2" charset="2"/>
                  <a:buChar char="§"/>
                </a:pPr>
                <a:r>
                  <a:rPr lang="en-CA" altLang="en-US" sz="2000" noProof="0" dirty="0" smtClean="0"/>
                  <a:t>Ensc180 wouldn’t be so bad, actually it is good fun. And you really hate </a:t>
                </a:r>
                <a:r>
                  <a:rPr lang="en-CA" altLang="en-US" sz="2000" noProof="0" dirty="0" err="1" smtClean="0"/>
                  <a:t>enscyyy</a:t>
                </a:r>
                <a:r>
                  <a:rPr lang="en-CA" altLang="en-US" sz="2000" noProof="0" dirty="0" smtClean="0"/>
                  <a:t>, so to preserve your sanity you decide to invest 2 more hours on ensc180 than you do it  on </a:t>
                </a:r>
                <a:r>
                  <a:rPr lang="en-CA" altLang="en-US" sz="2000" noProof="0" dirty="0" err="1" smtClean="0"/>
                  <a:t>enscyyy</a:t>
                </a:r>
                <a:r>
                  <a:rPr lang="en-CA" altLang="en-US" sz="2000" noProof="0" dirty="0" smtClean="0"/>
                  <a:t>.</a:t>
                </a:r>
              </a:p>
              <a:p>
                <a:pPr marL="0" indent="0"/>
                <a:r>
                  <a:rPr lang="en-CA" altLang="en-US" sz="2000" noProof="0" dirty="0" smtClean="0"/>
                  <a:t>WRITE THE SYSTEM OF LINEAR EQUATIONS:</a:t>
                </a:r>
              </a:p>
              <a:p>
                <a:endParaRPr lang="en-CA" altLang="en-US" sz="2000" noProof="0" dirty="0" smtClean="0"/>
              </a:p>
              <a:p>
                <a:r>
                  <a:rPr lang="en-CA" altLang="en-US" sz="2000" noProof="0" dirty="0" smtClean="0"/>
                  <a:t>A) </a:t>
                </a:r>
                <a14:m>
                  <m:oMath xmlns:m="http://schemas.openxmlformats.org/officeDocument/2006/math">
                    <m:d>
                      <m:dPr>
                        <m:begChr m:val="{"/>
                        <m:endChr m:val=""/>
                        <m:ctrlPr>
                          <a:rPr lang="en-CA" altLang="en-US" sz="2000" i="1" noProof="0" smtClean="0">
                            <a:latin typeface="Cambria Math" panose="02040503050406030204" pitchFamily="18" charset="0"/>
                          </a:rPr>
                        </m:ctrlPr>
                      </m:dPr>
                      <m:e>
                        <m:eqArr>
                          <m:eqArrPr>
                            <m:ctrlPr>
                              <a:rPr lang="en-CA" altLang="en-US" sz="2000" i="1" noProof="0" smtClean="0">
                                <a:latin typeface="Cambria Math" panose="02040503050406030204" pitchFamily="18" charset="0"/>
                              </a:rPr>
                            </m:ctrlPr>
                          </m:eqArrPr>
                          <m:e>
                            <m:r>
                              <a:rPr lang="en-CA" altLang="en-US" sz="2000" b="0" i="1" noProof="0" smtClean="0">
                                <a:latin typeface="Cambria Math"/>
                              </a:rPr>
                              <m:t>𝑥</m:t>
                            </m:r>
                            <m:r>
                              <a:rPr lang="en-CA" altLang="en-US" sz="2000" b="0" i="1" noProof="0" smtClean="0">
                                <a:latin typeface="Cambria Math"/>
                              </a:rPr>
                              <m:t>+</m:t>
                            </m:r>
                            <m:r>
                              <a:rPr lang="en-CA" altLang="en-US" sz="2000" b="0" i="1" noProof="0" smtClean="0">
                                <a:latin typeface="Cambria Math"/>
                              </a:rPr>
                              <m:t>𝑦</m:t>
                            </m:r>
                            <m:r>
                              <a:rPr lang="en-CA" altLang="en-US" sz="2000" b="0" i="1" noProof="0" smtClean="0">
                                <a:latin typeface="Cambria Math"/>
                              </a:rPr>
                              <m:t>+</m:t>
                            </m:r>
                            <m:r>
                              <a:rPr lang="en-CA" altLang="en-US" sz="2000" b="0" i="1" noProof="0" smtClean="0">
                                <a:latin typeface="Cambria Math"/>
                              </a:rPr>
                              <m:t>𝑧</m:t>
                            </m:r>
                            <m:r>
                              <a:rPr lang="en-CA" altLang="en-US" sz="2000" b="0" i="1" noProof="0" smtClean="0">
                                <a:latin typeface="Cambria Math"/>
                              </a:rPr>
                              <m:t>=16</m:t>
                            </m:r>
                          </m:e>
                          <m:e>
                            <m:r>
                              <a:rPr lang="en-CA" altLang="en-US" sz="2000" b="0" i="1" noProof="0" smtClean="0">
                                <a:latin typeface="Cambria Math"/>
                              </a:rPr>
                              <m:t>𝑥</m:t>
                            </m:r>
                            <m:r>
                              <a:rPr lang="en-CA" altLang="en-US" sz="2000" b="0" i="1" noProof="0" smtClean="0">
                                <a:latin typeface="Cambria Math"/>
                              </a:rPr>
                              <m:t>=2∗(</m:t>
                            </m:r>
                            <m:r>
                              <a:rPr lang="en-CA" altLang="en-US" sz="2000" b="0" i="1" noProof="0" smtClean="0">
                                <a:latin typeface="Cambria Math"/>
                              </a:rPr>
                              <m:t>𝑦</m:t>
                            </m:r>
                            <m:r>
                              <a:rPr lang="en-CA" altLang="en-US" sz="2000" b="0" i="1" noProof="0" smtClean="0">
                                <a:latin typeface="Cambria Math"/>
                              </a:rPr>
                              <m:t>+</m:t>
                            </m:r>
                            <m:r>
                              <a:rPr lang="en-CA" altLang="en-US" sz="2000" b="0" i="1" noProof="0" smtClean="0">
                                <a:latin typeface="Cambria Math"/>
                              </a:rPr>
                              <m:t>𝑧</m:t>
                            </m:r>
                            <m:r>
                              <a:rPr lang="en-CA" altLang="en-US" sz="2000" b="0" i="1" noProof="0" smtClean="0">
                                <a:latin typeface="Cambria Math"/>
                              </a:rPr>
                              <m:t>)</m:t>
                            </m:r>
                          </m:e>
                          <m:e>
                            <m:r>
                              <a:rPr lang="en-CA" altLang="en-US" sz="2000" b="0" i="1" noProof="0" smtClean="0">
                                <a:latin typeface="Cambria Math"/>
                              </a:rPr>
                              <m:t>𝑧</m:t>
                            </m:r>
                            <m:r>
                              <a:rPr lang="en-CA" altLang="en-US" sz="2000" b="0" i="1" noProof="0" smtClean="0">
                                <a:latin typeface="Cambria Math"/>
                              </a:rPr>
                              <m:t>=</m:t>
                            </m:r>
                            <m:r>
                              <a:rPr lang="en-CA" altLang="en-US" sz="2000" b="0" i="1" noProof="0" smtClean="0">
                                <a:latin typeface="Cambria Math"/>
                              </a:rPr>
                              <m:t>𝑦</m:t>
                            </m:r>
                            <m:r>
                              <a:rPr lang="en-CA" altLang="en-US" sz="2000" b="0" i="1" noProof="0" smtClean="0">
                                <a:latin typeface="Cambria Math"/>
                              </a:rPr>
                              <m:t>+2</m:t>
                            </m:r>
                          </m:e>
                        </m:eqArr>
                      </m:e>
                    </m:d>
                  </m:oMath>
                </a14:m>
                <a:r>
                  <a:rPr lang="en-CA" altLang="en-US" sz="2000" noProof="0" dirty="0" smtClean="0"/>
                  <a:t>        B) </a:t>
                </a:r>
                <a14:m>
                  <m:oMath xmlns:m="http://schemas.openxmlformats.org/officeDocument/2006/math">
                    <m:d>
                      <m:dPr>
                        <m:begChr m:val="{"/>
                        <m:endChr m:val=""/>
                        <m:ctrlPr>
                          <a:rPr lang="en-CA" altLang="en-US" sz="2000" i="1" noProof="0">
                            <a:latin typeface="Cambria Math" panose="02040503050406030204" pitchFamily="18" charset="0"/>
                          </a:rPr>
                        </m:ctrlPr>
                      </m:dPr>
                      <m:e>
                        <m:eqArr>
                          <m:eqArrPr>
                            <m:ctrlPr>
                              <a:rPr lang="en-CA" altLang="en-US" sz="2000" i="1" noProof="0">
                                <a:latin typeface="Cambria Math" panose="02040503050406030204" pitchFamily="18" charset="0"/>
                              </a:rPr>
                            </m:ctrlPr>
                          </m:eqArrPr>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=16</m:t>
                            </m:r>
                          </m:e>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+2∗</m:t>
                            </m:r>
                            <m:r>
                              <a:rPr lang="en-CA" altLang="en-US" sz="2000" i="1" noProof="0">
                                <a:latin typeface="Cambria Math"/>
                              </a:rPr>
                              <m:t>𝑧</m:t>
                            </m:r>
                            <m:r>
                              <a:rPr lang="en-CA" altLang="en-US" sz="2000" i="1" noProof="0">
                                <a:latin typeface="Cambria Math"/>
                              </a:rPr>
                              <m:t>)</m:t>
                            </m:r>
                          </m:e>
                          <m:e>
                            <m:r>
                              <a:rPr lang="en-CA" altLang="en-US" sz="2000" b="0" i="1" noProof="0" smtClean="0">
                                <a:latin typeface="Cambria Math"/>
                              </a:rPr>
                              <m:t>𝑥</m:t>
                            </m:r>
                            <m:r>
                              <a:rPr lang="en-CA" altLang="en-US" sz="2000" b="0" i="1" noProof="0" smtClean="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+2</m:t>
                            </m:r>
                          </m:e>
                        </m:eqArr>
                      </m:e>
                    </m:d>
                  </m:oMath>
                </a14:m>
                <a:r>
                  <a:rPr lang="en-CA" altLang="en-US" sz="2000" noProof="0" dirty="0" smtClean="0"/>
                  <a:t>       C) </a:t>
                </a:r>
                <a14:m>
                  <m:oMath xmlns:m="http://schemas.openxmlformats.org/officeDocument/2006/math">
                    <m:d>
                      <m:dPr>
                        <m:begChr m:val="{"/>
                        <m:endChr m:val=""/>
                        <m:ctrlPr>
                          <a:rPr lang="en-CA" altLang="en-US" sz="2000" i="1" noProof="0">
                            <a:latin typeface="Cambria Math" panose="02040503050406030204" pitchFamily="18" charset="0"/>
                          </a:rPr>
                        </m:ctrlPr>
                      </m:dPr>
                      <m:e>
                        <m:eqArr>
                          <m:eqArrPr>
                            <m:ctrlPr>
                              <a:rPr lang="en-CA" altLang="en-US" sz="2000" i="1" noProof="0">
                                <a:latin typeface="Cambria Math" panose="02040503050406030204" pitchFamily="18" charset="0"/>
                              </a:rPr>
                            </m:ctrlPr>
                          </m:eqArrPr>
                          <m:e>
                            <m:r>
                              <a:rPr lang="en-CA" altLang="en-US" sz="2000" i="1" noProof="0">
                                <a:latin typeface="Cambria Math"/>
                              </a:rPr>
                              <m:t>𝑥</m:t>
                            </m:r>
                            <m:r>
                              <a:rPr lang="en-CA" altLang="en-US" sz="2000" i="1" noProof="0">
                                <a:latin typeface="Cambria Math"/>
                              </a:rPr>
                              <m:t>+</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=16</m:t>
                            </m:r>
                          </m:e>
                          <m:e>
                            <m:r>
                              <a:rPr lang="en-CA" altLang="en-US" sz="2000" i="1" noProof="0">
                                <a:latin typeface="Cambria Math"/>
                              </a:rPr>
                              <m:t>𝑥</m:t>
                            </m:r>
                            <m:r>
                              <a:rPr lang="en-CA" altLang="en-US" sz="2000" i="1" noProof="0">
                                <a:latin typeface="Cambria Math"/>
                              </a:rPr>
                              <m:t>=(2∗</m:t>
                            </m:r>
                            <m:r>
                              <a:rPr lang="en-CA" altLang="en-US" sz="2000" i="1" noProof="0">
                                <a:latin typeface="Cambria Math"/>
                              </a:rPr>
                              <m:t>𝑦</m:t>
                            </m:r>
                            <m:r>
                              <a:rPr lang="en-CA" altLang="en-US" sz="2000" i="1" noProof="0">
                                <a:latin typeface="Cambria Math"/>
                              </a:rPr>
                              <m:t>+</m:t>
                            </m:r>
                            <m:r>
                              <a:rPr lang="en-CA" altLang="en-US" sz="2000" i="1" noProof="0">
                                <a:latin typeface="Cambria Math"/>
                              </a:rPr>
                              <m:t>𝑧</m:t>
                            </m:r>
                            <m:r>
                              <a:rPr lang="en-CA" altLang="en-US" sz="2000" i="1" noProof="0">
                                <a:latin typeface="Cambria Math"/>
                              </a:rPr>
                              <m:t>)</m:t>
                            </m:r>
                          </m:e>
                          <m:e>
                            <m:r>
                              <a:rPr lang="en-CA" altLang="en-US" sz="2000" i="1" noProof="0">
                                <a:latin typeface="Cambria Math"/>
                              </a:rPr>
                              <m:t>𝑦</m:t>
                            </m:r>
                            <m:r>
                              <a:rPr lang="en-CA" altLang="en-US" sz="2000" b="0" i="1" noProof="0" smtClean="0">
                                <a:latin typeface="Cambria Math"/>
                              </a:rPr>
                              <m:t>+2</m:t>
                            </m:r>
                            <m:r>
                              <a:rPr lang="en-CA" altLang="en-US" sz="2000" i="1" noProof="0">
                                <a:latin typeface="Cambria Math"/>
                              </a:rPr>
                              <m:t>=</m:t>
                            </m:r>
                            <m:r>
                              <a:rPr lang="en-CA" altLang="en-US" sz="2000" i="1" noProof="0">
                                <a:latin typeface="Cambria Math"/>
                              </a:rPr>
                              <m:t>𝑧</m:t>
                            </m:r>
                          </m:e>
                        </m:eqArr>
                      </m:e>
                    </m:d>
                  </m:oMath>
                </a14:m>
                <a:endParaRPr lang="en-CA" altLang="en-US" sz="2000" noProof="0" dirty="0" smtClean="0"/>
              </a:p>
              <a:p>
                <a:endParaRPr lang="en-CA" altLang="en-US" sz="2000" noProof="0" dirty="0" smtClean="0"/>
              </a:p>
              <a:p>
                <a:endParaRPr lang="en-CA" altLang="en-US" sz="2400"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137160" y="1021081"/>
                <a:ext cx="8656320" cy="5166359"/>
              </a:xfrm>
              <a:blipFill rotWithShape="1">
                <a:blip r:embed="rId2"/>
                <a:stretch>
                  <a:fillRect l="-775" t="-708" r="-704"/>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altLang="en-US" noProof="0" dirty="0" smtClean="0"/>
              <a:t>Example (2): </a:t>
            </a:r>
            <a:r>
              <a:rPr lang="en-CA" altLang="en-US" noProof="0" dirty="0" err="1" smtClean="0"/>
              <a:t>MidTerms</a:t>
            </a:r>
            <a:endParaRPr lang="en-CA" altLang="en-US" noProof="0" dirty="0" smtClean="0"/>
          </a:p>
        </p:txBody>
      </p:sp>
      <p:sp>
        <p:nvSpPr>
          <p:cNvPr id="4"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p:sp>
        <p:nvSpPr>
          <p:cNvPr id="2" name="Rettangolo 1"/>
          <p:cNvSpPr/>
          <p:nvPr/>
        </p:nvSpPr>
        <p:spPr bwMode="auto">
          <a:xfrm>
            <a:off x="137160" y="4297680"/>
            <a:ext cx="2468880" cy="1569720"/>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764598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137160" y="1021081"/>
                <a:ext cx="8656320" cy="4876799"/>
              </a:xfrm>
            </p:spPr>
            <p:txBody>
              <a:bodyPr/>
              <a:lstStyle/>
              <a:p>
                <a:pPr>
                  <a:buFont typeface="Wingdings" pitchFamily="2" charset="2"/>
                  <a:buChar char="§"/>
                </a:pPr>
                <a:r>
                  <a:rPr lang="en-CA" altLang="en-US" sz="1600" noProof="0" dirty="0" smtClean="0"/>
                  <a:t>Your professors </a:t>
                </a:r>
                <a:r>
                  <a:rPr lang="en-CA" altLang="en-US" sz="1600" noProof="0" dirty="0"/>
                  <a:t>h</a:t>
                </a:r>
                <a:r>
                  <a:rPr lang="en-CA" altLang="en-US" sz="1600" noProof="0" dirty="0" smtClean="0"/>
                  <a:t>ave fixed 3 midterms for the very same day. You have one full day left, Coffee is bad for your health, so you need to sleep at least 8 hours per night.</a:t>
                </a:r>
              </a:p>
              <a:p>
                <a:pPr>
                  <a:buFont typeface="Wingdings" pitchFamily="2" charset="2"/>
                  <a:buChar char="§"/>
                </a:pPr>
                <a:r>
                  <a:rPr lang="en-CA" altLang="en-US" sz="1600" noProof="0" dirty="0" err="1" smtClean="0"/>
                  <a:t>Enscxxx</a:t>
                </a:r>
                <a:r>
                  <a:rPr lang="en-CA" altLang="en-US" sz="1600" noProof="0" dirty="0" smtClean="0"/>
                  <a:t> is real hard, so you got to spend on it twice the time you spend on the other two. </a:t>
                </a:r>
              </a:p>
              <a:p>
                <a:pPr>
                  <a:buFont typeface="Wingdings" pitchFamily="2" charset="2"/>
                  <a:buChar char="§"/>
                </a:pPr>
                <a:r>
                  <a:rPr lang="en-CA" altLang="en-US" sz="1600" noProof="0" dirty="0" smtClean="0"/>
                  <a:t>Ensc180 wouldn’t be so bad, actually it is good. But You really hate </a:t>
                </a:r>
                <a:r>
                  <a:rPr lang="en-CA" altLang="en-US" sz="1600" noProof="0" dirty="0" err="1" smtClean="0"/>
                  <a:t>enscyyy</a:t>
                </a:r>
                <a:r>
                  <a:rPr lang="en-CA" altLang="en-US" sz="1600" noProof="0" dirty="0" smtClean="0"/>
                  <a:t>, so you decide to invest 2 more hours on ensc180 than you do it  on ensc18’.</a:t>
                </a:r>
              </a:p>
              <a:p>
                <a:endParaRPr lang="en-CA" altLang="en-US" sz="1600" noProof="0" dirty="0" smtClean="0"/>
              </a:p>
              <a:p>
                <a:pPr/>
                <a14:m>
                  <m:oMathPara xmlns:m="http://schemas.openxmlformats.org/officeDocument/2006/math">
                    <m:oMathParaPr>
                      <m:jc m:val="centerGroup"/>
                    </m:oMathParaPr>
                    <m:oMath xmlns:m="http://schemas.openxmlformats.org/officeDocument/2006/math">
                      <m:d>
                        <m:dPr>
                          <m:begChr m:val="{"/>
                          <m:endChr m:val=""/>
                          <m:ctrlPr>
                            <a:rPr lang="en-CA" altLang="en-US" sz="1600" i="1" noProof="0" smtClean="0">
                              <a:latin typeface="Cambria Math" panose="02040503050406030204" pitchFamily="18" charset="0"/>
                            </a:rPr>
                          </m:ctrlPr>
                        </m:dPr>
                        <m:e>
                          <m:eqArr>
                            <m:eqArrPr>
                              <m:ctrlPr>
                                <a:rPr lang="en-CA" altLang="en-US" sz="1600" i="1" noProof="0" smtClean="0">
                                  <a:latin typeface="Cambria Math" panose="02040503050406030204" pitchFamily="18" charset="0"/>
                                </a:rPr>
                              </m:ctrlPr>
                            </m:eqArrPr>
                            <m:e>
                              <m:r>
                                <a:rPr lang="en-CA" altLang="en-US" sz="1600" b="0" i="1" noProof="0" smtClean="0">
                                  <a:latin typeface="Cambria Math"/>
                                </a:rPr>
                                <m:t>𝑥</m:t>
                              </m:r>
                              <m:r>
                                <a:rPr lang="en-CA" altLang="en-US" sz="1600" b="0" i="1" noProof="0" smtClean="0">
                                  <a:latin typeface="Cambria Math"/>
                                </a:rPr>
                                <m:t>+</m:t>
                              </m:r>
                              <m:r>
                                <a:rPr lang="en-CA" altLang="en-US" sz="1600" b="0" i="1" noProof="0" smtClean="0">
                                  <a:latin typeface="Cambria Math"/>
                                </a:rPr>
                                <m:t>𝑦</m:t>
                              </m:r>
                              <m:r>
                                <a:rPr lang="en-CA" altLang="en-US" sz="1600" b="0" i="1" noProof="0" smtClean="0">
                                  <a:latin typeface="Cambria Math"/>
                                </a:rPr>
                                <m:t>+</m:t>
                              </m:r>
                              <m:r>
                                <a:rPr lang="en-CA" altLang="en-US" sz="1600" b="0" i="1" noProof="0" smtClean="0">
                                  <a:latin typeface="Cambria Math"/>
                                </a:rPr>
                                <m:t>𝑧</m:t>
                              </m:r>
                              <m:r>
                                <a:rPr lang="en-CA" altLang="en-US" sz="1600" b="0" i="1" noProof="0" smtClean="0">
                                  <a:latin typeface="Cambria Math"/>
                                </a:rPr>
                                <m:t>=16</m:t>
                              </m:r>
                            </m:e>
                            <m:e>
                              <m:r>
                                <a:rPr lang="en-CA" altLang="en-US" sz="1600" b="0" i="1" noProof="0" smtClean="0">
                                  <a:latin typeface="Cambria Math"/>
                                </a:rPr>
                                <m:t>𝑥</m:t>
                              </m:r>
                              <m:r>
                                <a:rPr lang="en-CA" altLang="en-US" sz="1600" b="0" i="1" noProof="0" smtClean="0">
                                  <a:latin typeface="Cambria Math"/>
                                </a:rPr>
                                <m:t>=2∗(</m:t>
                              </m:r>
                              <m:r>
                                <a:rPr lang="en-CA" altLang="en-US" sz="1600" b="0" i="1" noProof="0" smtClean="0">
                                  <a:latin typeface="Cambria Math"/>
                                </a:rPr>
                                <m:t>𝑦</m:t>
                              </m:r>
                              <m:r>
                                <a:rPr lang="en-CA" altLang="en-US" sz="1600" b="0" i="1" noProof="0" smtClean="0">
                                  <a:latin typeface="Cambria Math"/>
                                </a:rPr>
                                <m:t>+</m:t>
                              </m:r>
                              <m:r>
                                <a:rPr lang="en-CA" altLang="en-US" sz="1600" b="0" i="1" noProof="0" smtClean="0">
                                  <a:latin typeface="Cambria Math"/>
                                </a:rPr>
                                <m:t>𝑧</m:t>
                              </m:r>
                              <m:r>
                                <a:rPr lang="en-CA" altLang="en-US" sz="1600" b="0" i="1" noProof="0" smtClean="0">
                                  <a:latin typeface="Cambria Math"/>
                                </a:rPr>
                                <m:t>)</m:t>
                              </m:r>
                            </m:e>
                            <m:e>
                              <m:r>
                                <a:rPr lang="en-CA" altLang="en-US" sz="1600" b="0" i="1" noProof="0" smtClean="0">
                                  <a:latin typeface="Cambria Math"/>
                                </a:rPr>
                                <m:t>𝑧</m:t>
                              </m:r>
                              <m:r>
                                <a:rPr lang="en-CA" altLang="en-US" sz="1600" b="0" i="1" noProof="0" smtClean="0">
                                  <a:latin typeface="Cambria Math"/>
                                </a:rPr>
                                <m:t>=</m:t>
                              </m:r>
                              <m:r>
                                <a:rPr lang="en-CA" altLang="en-US" sz="1600" b="0" i="1" noProof="0" smtClean="0">
                                  <a:latin typeface="Cambria Math"/>
                                </a:rPr>
                                <m:t>𝑦</m:t>
                              </m:r>
                              <m:r>
                                <a:rPr lang="en-CA" altLang="en-US" sz="1600" b="0" i="1" noProof="0" smtClean="0">
                                  <a:latin typeface="Cambria Math"/>
                                </a:rPr>
                                <m:t>+2</m:t>
                              </m:r>
                            </m:e>
                          </m:eqArr>
                        </m:e>
                      </m:d>
                    </m:oMath>
                  </m:oMathPara>
                </a14:m>
                <a:endParaRPr lang="en-CA" altLang="en-US" sz="1600" noProof="0" dirty="0" smtClean="0"/>
              </a:p>
              <a:p>
                <a:endParaRPr lang="en-CA" altLang="en-US" sz="1600" noProof="0" dirty="0" smtClean="0"/>
              </a:p>
              <a:p>
                <a:endParaRPr lang="en-CA" altLang="en-US" sz="1600" dirty="0"/>
              </a:p>
              <a:p>
                <a:r>
                  <a:rPr lang="en-CA" altLang="en-US" sz="1600" noProof="0" dirty="0" smtClean="0"/>
                  <a:t>WRITE THE MATRIX OPERATION THAT WILL RESOLVE THE SYSTEM, and determine solutions using MATLAB</a:t>
                </a:r>
              </a:p>
              <a:p>
                <a:pPr>
                  <a:buFont typeface="+mj-lt"/>
                  <a:buAutoNum type="alphaUcPeriod"/>
                </a:pPr>
                <a:endParaRPr lang="en-CA" altLang="en-US" sz="1600" noProof="0" dirty="0" smtClean="0"/>
              </a:p>
              <a:p>
                <a:endParaRPr lang="en-CA" altLang="en-US"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137160" y="1021081"/>
                <a:ext cx="8656320" cy="4876799"/>
              </a:xfrm>
              <a:blipFill rotWithShape="1">
                <a:blip r:embed="rId2"/>
                <a:stretch>
                  <a:fillRect l="-423" t="-500"/>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altLang="en-US" noProof="0" dirty="0" smtClean="0"/>
              <a:t>Example (2): </a:t>
            </a:r>
            <a:r>
              <a:rPr lang="en-CA" altLang="en-US" noProof="0" dirty="0" err="1" smtClean="0"/>
              <a:t>MidTerms</a:t>
            </a:r>
            <a:endParaRPr lang="en-CA" altLang="en-US" noProof="0" dirty="0" smtClean="0"/>
          </a:p>
        </p:txBody>
      </p:sp>
      <p:sp>
        <p:nvSpPr>
          <p:cNvPr id="4" name="Footer Placeholder 3"/>
          <p:cNvSpPr>
            <a:spLocks noGrp="1"/>
          </p:cNvSpPr>
          <p:nvPr>
            <p:ph type="ftr" sz="quarter" idx="10"/>
          </p:nvPr>
        </p:nvSpPr>
        <p:spPr>
          <a:xfrm>
            <a:off x="152400" y="6492240"/>
            <a:ext cx="4029075"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2424028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338" name="Content Placeholder 1"/>
              <p:cNvSpPr>
                <a:spLocks noGrp="1"/>
              </p:cNvSpPr>
              <p:nvPr>
                <p:ph idx="1"/>
              </p:nvPr>
            </p:nvSpPr>
            <p:spPr>
              <a:xfrm>
                <a:off x="137160" y="1021081"/>
                <a:ext cx="8656320" cy="2926079"/>
              </a:xfrm>
            </p:spPr>
            <p:txBody>
              <a:bodyPr/>
              <a:lstStyle/>
              <a:p>
                <a:pPr>
                  <a:buFont typeface="Wingdings" pitchFamily="2" charset="2"/>
                  <a:buChar char="§"/>
                </a:pPr>
                <a:r>
                  <a:rPr lang="en-CA" altLang="en-US" sz="1600" noProof="0" dirty="0" smtClean="0"/>
                  <a:t>Your professors </a:t>
                </a:r>
                <a:r>
                  <a:rPr lang="en-CA" altLang="en-US" sz="1600" noProof="0" dirty="0"/>
                  <a:t>h</a:t>
                </a:r>
                <a:r>
                  <a:rPr lang="en-CA" altLang="en-US" sz="1600" noProof="0" dirty="0" smtClean="0"/>
                  <a:t>ave fixed 3 midterms for the very same day. You have one full day left, Coffee is bad for your health, so you need to sleep at least 8 hours per night.</a:t>
                </a:r>
              </a:p>
              <a:p>
                <a:pPr>
                  <a:buFont typeface="Wingdings" pitchFamily="2" charset="2"/>
                  <a:buChar char="§"/>
                </a:pPr>
                <a:r>
                  <a:rPr lang="en-CA" altLang="en-US" sz="1600" noProof="0" dirty="0" err="1" smtClean="0"/>
                  <a:t>Enscxxx</a:t>
                </a:r>
                <a:r>
                  <a:rPr lang="en-CA" altLang="en-US" sz="1600" noProof="0" dirty="0" smtClean="0"/>
                  <a:t> is real hard, so you got to spend on it twice the time you spend on the other two. </a:t>
                </a:r>
              </a:p>
              <a:p>
                <a:pPr>
                  <a:buFont typeface="Wingdings" pitchFamily="2" charset="2"/>
                  <a:buChar char="§"/>
                </a:pPr>
                <a:r>
                  <a:rPr lang="en-CA" altLang="en-US" sz="1600" noProof="0" dirty="0" smtClean="0"/>
                  <a:t>Ensc180 wouldn’t be so bad, actually it is good. But You really hate </a:t>
                </a:r>
                <a:r>
                  <a:rPr lang="en-CA" altLang="en-US" sz="1600" noProof="0" dirty="0" err="1" smtClean="0"/>
                  <a:t>enscyyy</a:t>
                </a:r>
                <a:r>
                  <a:rPr lang="en-CA" altLang="en-US" sz="1600" noProof="0" dirty="0" smtClean="0"/>
                  <a:t>, so you decide to invest 2 more hours on ensc180 than you do it  on ensc18’.</a:t>
                </a:r>
              </a:p>
              <a:p>
                <a:endParaRPr lang="en-CA" altLang="en-US" sz="1600" noProof="0" dirty="0" smtClean="0"/>
              </a:p>
              <a:p>
                <a:pPr/>
                <a14:m>
                  <m:oMathPara xmlns:m="http://schemas.openxmlformats.org/officeDocument/2006/math">
                    <m:oMathParaPr>
                      <m:jc m:val="centerGroup"/>
                    </m:oMathParaPr>
                    <m:oMath xmlns:m="http://schemas.openxmlformats.org/officeDocument/2006/math">
                      <m:d>
                        <m:dPr>
                          <m:begChr m:val="{"/>
                          <m:endChr m:val=""/>
                          <m:ctrlPr>
                            <a:rPr lang="en-CA" altLang="en-US" sz="1600" i="1" noProof="0" smtClean="0">
                              <a:latin typeface="Cambria Math" panose="02040503050406030204" pitchFamily="18" charset="0"/>
                            </a:rPr>
                          </m:ctrlPr>
                        </m:dPr>
                        <m:e>
                          <m:eqArr>
                            <m:eqArrPr>
                              <m:ctrlPr>
                                <a:rPr lang="en-CA" altLang="en-US" sz="1600" i="1" noProof="0" smtClean="0">
                                  <a:latin typeface="Cambria Math" panose="02040503050406030204" pitchFamily="18" charset="0"/>
                                </a:rPr>
                              </m:ctrlPr>
                            </m:eqArrPr>
                            <m:e>
                              <m:r>
                                <a:rPr lang="en-CA" altLang="en-US" sz="1600" b="0" i="1" noProof="0" smtClean="0">
                                  <a:latin typeface="Cambria Math"/>
                                </a:rPr>
                                <m:t>𝑥</m:t>
                              </m:r>
                              <m:r>
                                <a:rPr lang="en-CA" altLang="en-US" sz="1600" b="0" i="1" noProof="0" smtClean="0">
                                  <a:latin typeface="Cambria Math"/>
                                </a:rPr>
                                <m:t>+</m:t>
                              </m:r>
                              <m:r>
                                <a:rPr lang="en-CA" altLang="en-US" sz="1600" b="0" i="1" noProof="0" smtClean="0">
                                  <a:latin typeface="Cambria Math"/>
                                </a:rPr>
                                <m:t>𝑦</m:t>
                              </m:r>
                              <m:r>
                                <a:rPr lang="en-CA" altLang="en-US" sz="1600" b="0" i="1" noProof="0" smtClean="0">
                                  <a:latin typeface="Cambria Math"/>
                                </a:rPr>
                                <m:t>+</m:t>
                              </m:r>
                              <m:r>
                                <a:rPr lang="en-CA" altLang="en-US" sz="1600" b="0" i="1" noProof="0" smtClean="0">
                                  <a:latin typeface="Cambria Math"/>
                                </a:rPr>
                                <m:t>𝑧</m:t>
                              </m:r>
                              <m:r>
                                <a:rPr lang="en-CA" altLang="en-US" sz="1600" b="0" i="1" noProof="0" smtClean="0">
                                  <a:latin typeface="Cambria Math"/>
                                </a:rPr>
                                <m:t>=16</m:t>
                              </m:r>
                            </m:e>
                            <m:e>
                              <m:r>
                                <a:rPr lang="en-CA" altLang="en-US" sz="1600" b="0" i="1" noProof="0" smtClean="0">
                                  <a:latin typeface="Cambria Math"/>
                                </a:rPr>
                                <m:t>𝑥</m:t>
                              </m:r>
                              <m:r>
                                <a:rPr lang="en-CA" altLang="en-US" sz="1600" b="0" i="1" noProof="0" smtClean="0">
                                  <a:latin typeface="Cambria Math"/>
                                </a:rPr>
                                <m:t>=2∗(</m:t>
                              </m:r>
                              <m:r>
                                <a:rPr lang="en-CA" altLang="en-US" sz="1600" b="0" i="1" noProof="0" smtClean="0">
                                  <a:latin typeface="Cambria Math"/>
                                </a:rPr>
                                <m:t>𝑦</m:t>
                              </m:r>
                              <m:r>
                                <a:rPr lang="en-CA" altLang="en-US" sz="1600" b="0" i="1" noProof="0" smtClean="0">
                                  <a:latin typeface="Cambria Math"/>
                                </a:rPr>
                                <m:t>+</m:t>
                              </m:r>
                              <m:r>
                                <a:rPr lang="en-CA" altLang="en-US" sz="1600" b="0" i="1" noProof="0" smtClean="0">
                                  <a:latin typeface="Cambria Math"/>
                                </a:rPr>
                                <m:t>𝑧</m:t>
                              </m:r>
                              <m:r>
                                <a:rPr lang="en-CA" altLang="en-US" sz="1600" b="0" i="1" noProof="0" smtClean="0">
                                  <a:latin typeface="Cambria Math"/>
                                </a:rPr>
                                <m:t>)</m:t>
                              </m:r>
                            </m:e>
                            <m:e>
                              <m:r>
                                <a:rPr lang="en-CA" altLang="en-US" sz="1600" b="0" i="1" noProof="0" smtClean="0">
                                  <a:latin typeface="Cambria Math"/>
                                </a:rPr>
                                <m:t>𝑧</m:t>
                              </m:r>
                              <m:r>
                                <a:rPr lang="en-CA" altLang="en-US" sz="1600" b="0" i="1" noProof="0" smtClean="0">
                                  <a:latin typeface="Cambria Math"/>
                                </a:rPr>
                                <m:t>=</m:t>
                              </m:r>
                              <m:r>
                                <a:rPr lang="en-CA" altLang="en-US" sz="1600" b="0" i="1" noProof="0" smtClean="0">
                                  <a:latin typeface="Cambria Math"/>
                                </a:rPr>
                                <m:t>𝑦</m:t>
                              </m:r>
                              <m:r>
                                <a:rPr lang="en-CA" altLang="en-US" sz="1600" b="0" i="1" noProof="0" smtClean="0">
                                  <a:latin typeface="Cambria Math"/>
                                </a:rPr>
                                <m:t>+2</m:t>
                              </m:r>
                            </m:e>
                          </m:eqArr>
                        </m:e>
                      </m:d>
                    </m:oMath>
                  </m:oMathPara>
                </a14:m>
                <a:endParaRPr lang="en-CA" altLang="en-US" sz="1600" noProof="0" dirty="0" smtClean="0"/>
              </a:p>
              <a:p>
                <a:r>
                  <a:rPr lang="en-CA" altLang="en-US" sz="1600" noProof="0" dirty="0" smtClean="0"/>
                  <a:t>WRITE THE MATRIX OPERATION THAT WILL RESOLVE THE SYSTEM:</a:t>
                </a:r>
              </a:p>
              <a:p>
                <a:pPr>
                  <a:buFont typeface="+mj-lt"/>
                  <a:buAutoNum type="alphaUcPeriod"/>
                </a:pPr>
                <a:endParaRPr lang="en-CA" altLang="en-US" sz="1600" noProof="0" dirty="0" smtClean="0"/>
              </a:p>
              <a:p>
                <a:endParaRPr lang="en-CA" altLang="en-US" noProof="0" dirty="0" smtClean="0"/>
              </a:p>
            </p:txBody>
          </p:sp>
        </mc:Choice>
        <mc:Fallback xmlns="">
          <p:sp>
            <p:nvSpPr>
              <p:cNvPr id="14338" name="Content Placeholder 1"/>
              <p:cNvSpPr>
                <a:spLocks noGrp="1" noRot="1" noChangeAspect="1" noMove="1" noResize="1" noEditPoints="1" noAdjustHandles="1" noChangeArrowheads="1" noChangeShapeType="1" noTextEdit="1"/>
              </p:cNvSpPr>
              <p:nvPr>
                <p:ph idx="1"/>
              </p:nvPr>
            </p:nvSpPr>
            <p:spPr>
              <a:xfrm>
                <a:off x="137160" y="1021081"/>
                <a:ext cx="8656320" cy="2926079"/>
              </a:xfrm>
              <a:blipFill rotWithShape="1">
                <a:blip r:embed="rId2"/>
                <a:stretch>
                  <a:fillRect l="-423" t="-833"/>
                </a:stretch>
              </a:blipFill>
            </p:spPr>
            <p:txBody>
              <a:bodyPr/>
              <a:lstStyle/>
              <a:p>
                <a:r>
                  <a:rPr lang="en-US">
                    <a:noFill/>
                  </a:rPr>
                  <a:t> </a:t>
                </a:r>
              </a:p>
            </p:txBody>
          </p:sp>
        </mc:Fallback>
      </mc:AlternateContent>
      <p:sp>
        <p:nvSpPr>
          <p:cNvPr id="14339" name="Title 2"/>
          <p:cNvSpPr>
            <a:spLocks noGrp="1"/>
          </p:cNvSpPr>
          <p:nvPr>
            <p:ph type="title"/>
          </p:nvPr>
        </p:nvSpPr>
        <p:spPr/>
        <p:txBody>
          <a:bodyPr/>
          <a:lstStyle/>
          <a:p>
            <a:r>
              <a:rPr lang="en-CA" altLang="en-US" noProof="0" dirty="0" smtClean="0"/>
              <a:t>Example (2): </a:t>
            </a:r>
            <a:r>
              <a:rPr lang="en-CA" altLang="en-US" noProof="0" dirty="0" err="1" smtClean="0"/>
              <a:t>MidTerms</a:t>
            </a:r>
            <a:endParaRPr lang="en-CA" altLang="en-US" noProof="0" dirty="0" smtClean="0"/>
          </a:p>
        </p:txBody>
      </p:sp>
      <p:sp>
        <p:nvSpPr>
          <p:cNvPr id="4" name="Footer Placeholder 3"/>
          <p:cNvSpPr>
            <a:spLocks noGrp="1"/>
          </p:cNvSpPr>
          <p:nvPr>
            <p:ph type="ftr" sz="quarter" idx="10"/>
          </p:nvPr>
        </p:nvSpPr>
        <p:spPr>
          <a:xfrm>
            <a:off x="152400" y="6492240"/>
            <a:ext cx="4029075"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CasellaDiTesto 1"/>
              <p:cNvSpPr txBox="1"/>
              <p:nvPr/>
            </p:nvSpPr>
            <p:spPr>
              <a:xfrm>
                <a:off x="2392680" y="4564379"/>
                <a:ext cx="3056093" cy="10689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1</m:t>
                            </m:r>
                          </m:e>
                          <m:e>
                            <m:r>
                              <a:rPr lang="it-IT" b="0" i="1" smtClean="0">
                                <a:latin typeface="Cambria Math"/>
                              </a:rPr>
                              <m:t>1</m:t>
                            </m:r>
                          </m:e>
                        </m:mr>
                        <m:mr>
                          <m:e>
                            <m:r>
                              <a:rPr lang="it-IT" b="0" i="1" smtClean="0">
                                <a:latin typeface="Cambria Math"/>
                              </a:rPr>
                              <m:t>1</m:t>
                            </m:r>
                          </m:e>
                          <m:e>
                            <m:r>
                              <a:rPr lang="it-IT" b="0" i="1" smtClean="0">
                                <a:latin typeface="Cambria Math"/>
                              </a:rPr>
                              <m:t>−2</m:t>
                            </m:r>
                          </m:e>
                          <m:e>
                            <m:r>
                              <a:rPr lang="it-IT" b="0" i="1" smtClean="0">
                                <a:latin typeface="Cambria Math"/>
                              </a:rPr>
                              <m:t>−2</m:t>
                            </m:r>
                          </m:e>
                        </m:mr>
                        <m:mr>
                          <m:e>
                            <m:r>
                              <a:rPr lang="it-IT" b="0" i="1" smtClean="0">
                                <a:latin typeface="Cambria Math"/>
                              </a:rPr>
                              <m:t>0</m:t>
                            </m:r>
                          </m:e>
                          <m:e>
                            <m:r>
                              <a:rPr lang="it-IT" b="0" i="1" smtClean="0">
                                <a:latin typeface="Cambria Math"/>
                              </a:rPr>
                              <m:t>−1</m:t>
                            </m:r>
                          </m:e>
                          <m:e>
                            <m:r>
                              <a:rPr lang="it-IT" b="0" i="1" smtClean="0">
                                <a:latin typeface="Cambria Math"/>
                              </a:rPr>
                              <m:t>1</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𝑥</m:t>
                            </m:r>
                          </m:e>
                        </m:mr>
                        <m:mr>
                          <m:e>
                            <m:r>
                              <a:rPr lang="it-IT" b="0" i="1" smtClean="0">
                                <a:latin typeface="Cambria Math"/>
                              </a:rPr>
                              <m:t>𝑦</m:t>
                            </m:r>
                          </m:e>
                        </m:mr>
                        <m:mr>
                          <m:e>
                            <m:r>
                              <a:rPr lang="it-IT" b="0" i="1" smtClean="0">
                                <a:latin typeface="Cambria Math"/>
                              </a:rPr>
                              <m:t>𝑧</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1</m:t>
                            </m:r>
                            <m:r>
                              <a:rPr lang="it-IT" b="0" i="1" smtClean="0">
                                <a:latin typeface="Cambria Math"/>
                              </a:rPr>
                              <m:t>6</m:t>
                            </m:r>
                          </m:e>
                        </m:mr>
                        <m:mr>
                          <m:e>
                            <m:r>
                              <a:rPr lang="it-IT" b="0" i="1" smtClean="0">
                                <a:latin typeface="Cambria Math"/>
                              </a:rPr>
                              <m:t>0</m:t>
                            </m:r>
                          </m:e>
                        </m:mr>
                        <m:mr>
                          <m:e>
                            <m:r>
                              <a:rPr lang="it-IT" b="0" i="1" smtClean="0">
                                <a:latin typeface="Cambria Math"/>
                              </a:rPr>
                              <m:t>2</m:t>
                            </m:r>
                          </m:e>
                        </m:mr>
                      </m:m>
                    </m:oMath>
                  </m:oMathPara>
                </a14:m>
                <a:endParaRPr lang="en-US"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2392680" y="4564379"/>
                <a:ext cx="3056093" cy="1068947"/>
              </a:xfrm>
              <a:prstGeom prst="rect">
                <a:avLst/>
              </a:prstGeom>
              <a:blipFill rotWithShape="1">
                <a:blip r:embed="rId3"/>
                <a:stretch>
                  <a:fillRect/>
                </a:stretch>
              </a:blipFill>
            </p:spPr>
            <p:txBody>
              <a:bodyPr/>
              <a:lstStyle/>
              <a:p>
                <a:r>
                  <a:rPr lang="en-US">
                    <a:noFill/>
                  </a:rPr>
                  <a:t> </a:t>
                </a:r>
              </a:p>
            </p:txBody>
          </p:sp>
        </mc:Fallback>
      </mc:AlternateContent>
      <p:sp>
        <p:nvSpPr>
          <p:cNvPr id="6" name="Rettangolo 5"/>
          <p:cNvSpPr/>
          <p:nvPr/>
        </p:nvSpPr>
        <p:spPr bwMode="auto">
          <a:xfrm>
            <a:off x="2057400" y="4282440"/>
            <a:ext cx="3718560" cy="1569720"/>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70447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3063240"/>
            <a:ext cx="7772400" cy="3207385"/>
          </a:xfrm>
        </p:spPr>
        <p:txBody>
          <a:bodyPr/>
          <a:lstStyle/>
          <a:p>
            <a:r>
              <a:rPr lang="en-CA" sz="1600" kern="1200" noProof="0" dirty="0" smtClean="0">
                <a:latin typeface="Courier New" pitchFamily="49" charset="0"/>
                <a:cs typeface="Courier New" pitchFamily="49" charset="0"/>
              </a:rPr>
              <a:t>&gt;&gt; A=[1 1 1; 1 -2 -2; 0 -1 1];</a:t>
            </a:r>
          </a:p>
          <a:p>
            <a:r>
              <a:rPr lang="en-CA" sz="1600" kern="1200" noProof="0" dirty="0" smtClean="0">
                <a:latin typeface="Courier New" pitchFamily="49" charset="0"/>
                <a:cs typeface="Courier New" pitchFamily="49" charset="0"/>
              </a:rPr>
              <a:t>&gt;&gt; B=[ 16; 0; 2];</a:t>
            </a:r>
          </a:p>
          <a:p>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Res=</a:t>
            </a:r>
            <a:r>
              <a:rPr lang="en-CA" sz="1600" kern="1200" noProof="0" dirty="0" err="1" smtClean="0">
                <a:latin typeface="Courier New" pitchFamily="49" charset="0"/>
                <a:cs typeface="Courier New" pitchFamily="49" charset="0"/>
              </a:rPr>
              <a:t>inv</a:t>
            </a:r>
            <a:r>
              <a:rPr lang="en-CA" sz="1600" kern="1200" noProof="0" dirty="0" smtClean="0">
                <a:latin typeface="Courier New" pitchFamily="49" charset="0"/>
                <a:cs typeface="Courier New" pitchFamily="49" charset="0"/>
              </a:rPr>
              <a:t>(A)*B</a:t>
            </a:r>
          </a:p>
          <a:p>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Res =</a:t>
            </a:r>
          </a:p>
          <a:p>
            <a:endParaRPr lang="en-CA" sz="1600" kern="1200" noProof="0" dirty="0" smtClean="0">
              <a:latin typeface="Courier New" pitchFamily="49" charset="0"/>
              <a:cs typeface="Courier New" pitchFamily="49" charset="0"/>
            </a:endParaRPr>
          </a:p>
          <a:p>
            <a:r>
              <a:rPr lang="en-CA" sz="1600" kern="1200" noProof="0" dirty="0" smtClean="0">
                <a:latin typeface="Courier New" pitchFamily="49" charset="0"/>
                <a:cs typeface="Courier New" pitchFamily="49" charset="0"/>
              </a:rPr>
              <a:t>   10.6667</a:t>
            </a:r>
          </a:p>
          <a:p>
            <a:r>
              <a:rPr lang="en-CA" sz="1600" kern="1200" noProof="0" dirty="0" smtClean="0">
                <a:latin typeface="Courier New" pitchFamily="49" charset="0"/>
                <a:cs typeface="Courier New" pitchFamily="49" charset="0"/>
              </a:rPr>
              <a:t>    1.6667</a:t>
            </a:r>
          </a:p>
          <a:p>
            <a:r>
              <a:rPr lang="en-CA" sz="1600" kern="1200" noProof="0" dirty="0" smtClean="0">
                <a:latin typeface="Courier New" pitchFamily="49" charset="0"/>
                <a:cs typeface="Courier New" pitchFamily="49" charset="0"/>
              </a:rPr>
              <a:t>    3.6667</a:t>
            </a:r>
          </a:p>
          <a:p>
            <a:endParaRPr lang="en-CA" sz="1600" kern="1200" noProof="0" dirty="0">
              <a:latin typeface="Courier New" pitchFamily="49" charset="0"/>
              <a:cs typeface="Courier New" pitchFamily="49" charset="0"/>
            </a:endParaRPr>
          </a:p>
        </p:txBody>
      </p:sp>
      <p:sp>
        <p:nvSpPr>
          <p:cNvPr id="3" name="Titolo 2"/>
          <p:cNvSpPr>
            <a:spLocks noGrp="1"/>
          </p:cNvSpPr>
          <p:nvPr>
            <p:ph type="title"/>
          </p:nvPr>
        </p:nvSpPr>
        <p:spPr/>
        <p:txBody>
          <a:bodyPr/>
          <a:lstStyle/>
          <a:p>
            <a:r>
              <a:rPr lang="en-CA" noProof="0" dirty="0" smtClean="0"/>
              <a:t>Example (2) </a:t>
            </a:r>
            <a:r>
              <a:rPr lang="en-CA" noProof="0" dirty="0" err="1" smtClean="0"/>
              <a:t>MidTerms</a:t>
            </a:r>
            <a:r>
              <a:rPr lang="en-CA" noProof="0" dirty="0" smtClean="0"/>
              <a:t> : MATLAB Solution</a:t>
            </a:r>
            <a:endParaRPr lang="en-CA" noProof="0" dirty="0"/>
          </a:p>
        </p:txBody>
      </p:sp>
      <mc:AlternateContent xmlns:mc="http://schemas.openxmlformats.org/markup-compatibility/2006" xmlns:a14="http://schemas.microsoft.com/office/drawing/2010/main">
        <mc:Choice Requires="a14">
          <p:sp>
            <p:nvSpPr>
              <p:cNvPr id="4" name="CasellaDiTesto 3"/>
              <p:cNvSpPr txBox="1"/>
              <p:nvPr/>
            </p:nvSpPr>
            <p:spPr>
              <a:xfrm>
                <a:off x="2788920" y="1470659"/>
                <a:ext cx="3056093" cy="10689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1</m:t>
                            </m:r>
                          </m:e>
                          <m:e>
                            <m:r>
                              <a:rPr lang="it-IT" b="0" i="1" smtClean="0">
                                <a:latin typeface="Cambria Math"/>
                              </a:rPr>
                              <m:t>1</m:t>
                            </m:r>
                          </m:e>
                        </m:mr>
                        <m:mr>
                          <m:e>
                            <m:r>
                              <a:rPr lang="it-IT" b="0" i="1" smtClean="0">
                                <a:latin typeface="Cambria Math"/>
                              </a:rPr>
                              <m:t>1</m:t>
                            </m:r>
                          </m:e>
                          <m:e>
                            <m:r>
                              <a:rPr lang="it-IT" b="0" i="1" smtClean="0">
                                <a:latin typeface="Cambria Math"/>
                              </a:rPr>
                              <m:t>−2</m:t>
                            </m:r>
                          </m:e>
                          <m:e>
                            <m:r>
                              <a:rPr lang="it-IT" b="0" i="1" smtClean="0">
                                <a:latin typeface="Cambria Math"/>
                              </a:rPr>
                              <m:t>−2</m:t>
                            </m:r>
                          </m:e>
                        </m:mr>
                        <m:mr>
                          <m:e>
                            <m:r>
                              <a:rPr lang="it-IT" b="0" i="1" smtClean="0">
                                <a:latin typeface="Cambria Math"/>
                              </a:rPr>
                              <m:t>0</m:t>
                            </m:r>
                          </m:e>
                          <m:e>
                            <m:r>
                              <a:rPr lang="it-IT" b="0" i="1" smtClean="0">
                                <a:latin typeface="Cambria Math"/>
                              </a:rPr>
                              <m:t>−1</m:t>
                            </m:r>
                          </m:e>
                          <m:e>
                            <m:r>
                              <a:rPr lang="it-IT" b="0" i="1" smtClean="0">
                                <a:latin typeface="Cambria Math"/>
                              </a:rPr>
                              <m:t>1</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𝑥</m:t>
                            </m:r>
                          </m:e>
                        </m:mr>
                        <m:mr>
                          <m:e>
                            <m:r>
                              <a:rPr lang="it-IT" b="0" i="1" smtClean="0">
                                <a:latin typeface="Cambria Math"/>
                              </a:rPr>
                              <m:t>𝑦</m:t>
                            </m:r>
                          </m:e>
                        </m:mr>
                        <m:mr>
                          <m:e>
                            <m:r>
                              <a:rPr lang="it-IT" b="0" i="1" smtClean="0">
                                <a:latin typeface="Cambria Math"/>
                              </a:rPr>
                              <m:t>𝑧</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1</m:t>
                            </m:r>
                            <m:r>
                              <a:rPr lang="it-IT" b="0" i="1" smtClean="0">
                                <a:latin typeface="Cambria Math"/>
                              </a:rPr>
                              <m:t>6</m:t>
                            </m:r>
                          </m:e>
                        </m:mr>
                        <m:mr>
                          <m:e>
                            <m:r>
                              <a:rPr lang="it-IT" b="0" i="1" smtClean="0">
                                <a:latin typeface="Cambria Math"/>
                              </a:rPr>
                              <m:t>0</m:t>
                            </m:r>
                          </m:e>
                        </m:mr>
                        <m:mr>
                          <m:e>
                            <m:r>
                              <a:rPr lang="it-IT" b="0" i="1" smtClean="0">
                                <a:latin typeface="Cambria Math"/>
                              </a:rPr>
                              <m:t>2</m:t>
                            </m:r>
                          </m:e>
                        </m:mr>
                      </m:m>
                    </m:oMath>
                  </m:oMathPara>
                </a14:m>
                <a:endParaRPr lang="en-US"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2788920" y="1470659"/>
                <a:ext cx="3056093" cy="1068947"/>
              </a:xfrm>
              <a:prstGeom prst="rect">
                <a:avLst/>
              </a:prstGeom>
              <a:blipFill rotWithShape="1">
                <a:blip r:embed="rId2"/>
                <a:stretch>
                  <a:fillRect/>
                </a:stretch>
              </a:blipFill>
            </p:spPr>
            <p:txBody>
              <a:bodyPr/>
              <a:lstStyle/>
              <a:p>
                <a:r>
                  <a:rPr lang="en-US">
                    <a:noFill/>
                  </a:rPr>
                  <a:t> </a:t>
                </a:r>
              </a:p>
            </p:txBody>
          </p:sp>
        </mc:Fallback>
      </mc:AlternateContent>
      <p:sp>
        <p:nvSpPr>
          <p:cNvPr id="5"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6228258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137160" y="1112521"/>
            <a:ext cx="8656320" cy="3947160"/>
          </a:xfrm>
        </p:spPr>
        <p:txBody>
          <a:bodyPr/>
          <a:lstStyle/>
          <a:p>
            <a:pPr>
              <a:buFont typeface="Wingdings" pitchFamily="2" charset="2"/>
              <a:buChar char="§"/>
            </a:pPr>
            <a:r>
              <a:rPr lang="en-CA" altLang="en-US" sz="1600" noProof="0" dirty="0" smtClean="0"/>
              <a:t>NUTRITION:  A dietitian wishes to plan a meal around three foods. The meal is to include 8800 units of vitamin A, 3380 units of vitamin C, and 1020 units of calcium. The number of units of the vitamins and calcium in each ounce of the foods is summarized in the following table:</a:t>
            </a:r>
          </a:p>
          <a:p>
            <a:r>
              <a:rPr lang="en-CA" altLang="en-US" sz="1600" noProof="0" dirty="0" smtClean="0"/>
              <a:t>                 Food I     Food II    Food III</a:t>
            </a:r>
          </a:p>
          <a:p>
            <a:r>
              <a:rPr lang="en-CA" altLang="en-US" sz="1600" noProof="0" dirty="0" smtClean="0"/>
              <a:t>-------------------------------------------------------</a:t>
            </a:r>
          </a:p>
          <a:p>
            <a:r>
              <a:rPr lang="en-CA" altLang="en-US" sz="1600" noProof="0" dirty="0" smtClean="0"/>
              <a:t>Vitamin A   400          1200      800</a:t>
            </a:r>
          </a:p>
          <a:p>
            <a:r>
              <a:rPr lang="en-CA" altLang="en-US" sz="1600" noProof="0" dirty="0" smtClean="0"/>
              <a:t>Vitamin C  110             570      340                     </a:t>
            </a:r>
          </a:p>
          <a:p>
            <a:r>
              <a:rPr lang="en-CA" altLang="en-US" sz="1600" noProof="0" dirty="0" smtClean="0"/>
              <a:t>Calcium      90             30          60                       </a:t>
            </a:r>
          </a:p>
          <a:p>
            <a:r>
              <a:rPr lang="en-CA" altLang="en-US" sz="1600" noProof="0" dirty="0" smtClean="0"/>
              <a:t>--------------------------------------------------------</a:t>
            </a:r>
          </a:p>
          <a:p>
            <a:r>
              <a:rPr lang="en-CA" altLang="en-US" sz="1600" noProof="0" dirty="0" smtClean="0"/>
              <a:t>Determine the amount of each food the dietitian should include in the meal in order to meet the vitamin and calcium requirements.</a:t>
            </a:r>
          </a:p>
          <a:p>
            <a:r>
              <a:rPr lang="en-CA" altLang="en-US" sz="1600" noProof="0" dirty="0" smtClean="0"/>
              <a:t>WRITE THE SYSTEM, AND THE MATRIX OPERATION THAT WILL RESOLVE THE PROBLEM:</a:t>
            </a:r>
          </a:p>
          <a:p>
            <a:endParaRPr lang="en-CA" altLang="en-US" noProof="0" dirty="0" smtClean="0"/>
          </a:p>
        </p:txBody>
      </p:sp>
      <p:sp>
        <p:nvSpPr>
          <p:cNvPr id="14339" name="Title 2"/>
          <p:cNvSpPr>
            <a:spLocks noGrp="1"/>
          </p:cNvSpPr>
          <p:nvPr>
            <p:ph type="title"/>
          </p:nvPr>
        </p:nvSpPr>
        <p:spPr/>
        <p:txBody>
          <a:bodyPr/>
          <a:lstStyle/>
          <a:p>
            <a:r>
              <a:rPr lang="en-CA" altLang="en-US" noProof="0" dirty="0" smtClean="0"/>
              <a:t>Example (3): Diet Planning</a:t>
            </a:r>
          </a:p>
        </p:txBody>
      </p:sp>
      <p:sp>
        <p:nvSpPr>
          <p:cNvPr id="4"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CasellaDiTesto 1"/>
              <p:cNvSpPr txBox="1"/>
              <p:nvPr/>
            </p:nvSpPr>
            <p:spPr>
              <a:xfrm>
                <a:off x="4587240" y="4899659"/>
                <a:ext cx="4043093" cy="10009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sz="2000" i="1" smtClean="0">
                              <a:latin typeface="Cambria Math" panose="02040503050406030204" pitchFamily="18" charset="0"/>
                            </a:rPr>
                          </m:ctrlPr>
                        </m:mPr>
                        <m:mr>
                          <m:e>
                            <m:r>
                              <m:rPr>
                                <m:brk m:alnAt="7"/>
                              </m:rPr>
                              <a:rPr lang="it-IT" sz="2000" b="0" i="1" smtClean="0">
                                <a:latin typeface="Cambria Math"/>
                              </a:rPr>
                              <m:t>4</m:t>
                            </m:r>
                            <m:r>
                              <a:rPr lang="it-IT" sz="2000" b="0" i="1" smtClean="0">
                                <a:latin typeface="Cambria Math"/>
                              </a:rPr>
                              <m:t>00</m:t>
                            </m:r>
                          </m:e>
                          <m:e>
                            <m:r>
                              <a:rPr lang="it-IT" sz="2000" b="0" i="1" smtClean="0">
                                <a:latin typeface="Cambria Math"/>
                              </a:rPr>
                              <m:t>1200</m:t>
                            </m:r>
                          </m:e>
                          <m:e>
                            <m:r>
                              <a:rPr lang="it-IT" sz="2000" b="0" i="1" smtClean="0">
                                <a:latin typeface="Cambria Math"/>
                              </a:rPr>
                              <m:t>800</m:t>
                            </m:r>
                          </m:e>
                        </m:mr>
                        <m:mr>
                          <m:e>
                            <m:r>
                              <a:rPr lang="it-IT" sz="2000" b="0" i="1" smtClean="0">
                                <a:latin typeface="Cambria Math"/>
                              </a:rPr>
                              <m:t>110</m:t>
                            </m:r>
                          </m:e>
                          <m:e>
                            <m:r>
                              <a:rPr lang="it-IT" sz="2000" b="0" i="1" smtClean="0">
                                <a:latin typeface="Cambria Math"/>
                              </a:rPr>
                              <m:t>570</m:t>
                            </m:r>
                          </m:e>
                          <m:e>
                            <m:r>
                              <a:rPr lang="it-IT" sz="2000" b="0" i="1" smtClean="0">
                                <a:latin typeface="Cambria Math"/>
                              </a:rPr>
                              <m:t>340</m:t>
                            </m:r>
                          </m:e>
                        </m:mr>
                        <m:mr>
                          <m:e>
                            <m:r>
                              <a:rPr lang="it-IT" sz="2000" b="0" i="1" smtClean="0">
                                <a:latin typeface="Cambria Math"/>
                              </a:rPr>
                              <m:t>90</m:t>
                            </m:r>
                          </m:e>
                          <m:e>
                            <m:r>
                              <a:rPr lang="it-IT" sz="2000" b="0" i="1" smtClean="0">
                                <a:latin typeface="Cambria Math"/>
                              </a:rPr>
                              <m:t>30</m:t>
                            </m:r>
                          </m:e>
                          <m:e>
                            <m:r>
                              <a:rPr lang="it-IT" sz="2000" b="0" i="1" smtClean="0">
                                <a:latin typeface="Cambria Math"/>
                              </a:rPr>
                              <m:t>60</m:t>
                            </m:r>
                          </m:e>
                        </m:mr>
                      </m:m>
                      <m:r>
                        <a:rPr lang="it-IT" sz="2000" b="0" i="1" smtClean="0">
                          <a:latin typeface="Cambria Math"/>
                        </a:rPr>
                        <m:t>∗</m:t>
                      </m:r>
                      <m:m>
                        <m:mPr>
                          <m:mcs>
                            <m:mc>
                              <m:mcPr>
                                <m:count m:val="1"/>
                                <m:mcJc m:val="center"/>
                              </m:mcPr>
                            </m:mc>
                          </m:mcs>
                          <m:ctrlPr>
                            <a:rPr lang="it-IT" sz="2000" b="0" i="1" smtClean="0">
                              <a:latin typeface="Cambria Math" panose="02040503050406030204" pitchFamily="18" charset="0"/>
                            </a:rPr>
                          </m:ctrlPr>
                        </m:mPr>
                        <m:mr>
                          <m:e>
                            <m:r>
                              <m:rPr>
                                <m:brk m:alnAt="7"/>
                              </m:rPr>
                              <a:rPr lang="it-IT" sz="2000" b="0" i="1" smtClean="0">
                                <a:latin typeface="Cambria Math"/>
                              </a:rPr>
                              <m:t>𝑓</m:t>
                            </m:r>
                            <m:r>
                              <a:rPr lang="it-IT" sz="2000" b="0" i="1" smtClean="0">
                                <a:latin typeface="Cambria Math"/>
                              </a:rPr>
                              <m:t>𝑜𝑜𝑑</m:t>
                            </m:r>
                            <m:r>
                              <a:rPr lang="it-IT" sz="2000" b="0" i="1" smtClean="0">
                                <a:latin typeface="Cambria Math"/>
                              </a:rPr>
                              <m:t>1</m:t>
                            </m:r>
                          </m:e>
                        </m:mr>
                        <m:mr>
                          <m:e>
                            <m:r>
                              <a:rPr lang="it-IT" sz="2000" b="0" i="1" smtClean="0">
                                <a:latin typeface="Cambria Math"/>
                              </a:rPr>
                              <m:t>𝑓𝑜𝑜𝑑</m:t>
                            </m:r>
                            <m:r>
                              <a:rPr lang="it-IT" sz="2000" b="0" i="1" smtClean="0">
                                <a:latin typeface="Cambria Math"/>
                              </a:rPr>
                              <m:t>2</m:t>
                            </m:r>
                          </m:e>
                        </m:mr>
                        <m:mr>
                          <m:e>
                            <m:r>
                              <a:rPr lang="it-IT" sz="2000" b="0" i="1" smtClean="0">
                                <a:latin typeface="Cambria Math"/>
                              </a:rPr>
                              <m:t>𝑓𝑜𝑜𝑑</m:t>
                            </m:r>
                            <m:r>
                              <a:rPr lang="it-IT" sz="2000" b="0" i="1" smtClean="0">
                                <a:latin typeface="Cambria Math"/>
                              </a:rPr>
                              <m:t>3</m:t>
                            </m:r>
                          </m:e>
                        </m:mr>
                      </m:m>
                      <m:r>
                        <a:rPr lang="it-IT" sz="2000" b="0" i="1" smtClean="0">
                          <a:latin typeface="Cambria Math"/>
                        </a:rPr>
                        <m:t>=</m:t>
                      </m:r>
                      <m:m>
                        <m:mPr>
                          <m:mcs>
                            <m:mc>
                              <m:mcPr>
                                <m:count m:val="1"/>
                                <m:mcJc m:val="center"/>
                              </m:mcPr>
                            </m:mc>
                          </m:mcs>
                          <m:ctrlPr>
                            <a:rPr lang="it-IT" sz="2000" b="0" i="1" smtClean="0">
                              <a:latin typeface="Cambria Math" panose="02040503050406030204" pitchFamily="18" charset="0"/>
                            </a:rPr>
                          </m:ctrlPr>
                        </m:mPr>
                        <m:mr>
                          <m:e>
                            <m:r>
                              <m:rPr>
                                <m:brk m:alnAt="7"/>
                              </m:rPr>
                              <a:rPr lang="it-IT" sz="2000" b="0" i="1" smtClean="0">
                                <a:latin typeface="Cambria Math"/>
                              </a:rPr>
                              <m:t>8</m:t>
                            </m:r>
                            <m:r>
                              <a:rPr lang="it-IT" sz="2000" b="0" i="1" smtClean="0">
                                <a:latin typeface="Cambria Math"/>
                              </a:rPr>
                              <m:t>800</m:t>
                            </m:r>
                          </m:e>
                        </m:mr>
                        <m:mr>
                          <m:e>
                            <m:r>
                              <a:rPr lang="it-IT" sz="2000" b="0" i="1" smtClean="0">
                                <a:latin typeface="Cambria Math"/>
                              </a:rPr>
                              <m:t>3380</m:t>
                            </m:r>
                          </m:e>
                        </m:mr>
                        <m:mr>
                          <m:e>
                            <m:r>
                              <a:rPr lang="it-IT" sz="2000" b="0" i="1" smtClean="0">
                                <a:latin typeface="Cambria Math"/>
                              </a:rPr>
                              <m:t>1020</m:t>
                            </m:r>
                          </m:e>
                        </m:mr>
                      </m:m>
                    </m:oMath>
                  </m:oMathPara>
                </a14:m>
                <a:endParaRPr lang="en-US" sz="2000"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4587240" y="4899659"/>
                <a:ext cx="4043093" cy="1000915"/>
              </a:xfrm>
              <a:prstGeom prst="rect">
                <a:avLst/>
              </a:prstGeom>
              <a:blipFill rotWithShape="1">
                <a:blip r:embed="rId2"/>
                <a:stretch>
                  <a:fillRect/>
                </a:stretch>
              </a:blipFill>
            </p:spPr>
            <p:txBody>
              <a:bodyPr/>
              <a:lstStyle/>
              <a:p>
                <a:r>
                  <a:rPr lang="en-US">
                    <a:noFill/>
                  </a:rPr>
                  <a:t> </a:t>
                </a:r>
              </a:p>
            </p:txBody>
          </p:sp>
        </mc:Fallback>
      </mc:AlternateContent>
      <p:sp>
        <p:nvSpPr>
          <p:cNvPr id="5" name="Rettangolo 4"/>
          <p:cNvSpPr/>
          <p:nvPr/>
        </p:nvSpPr>
        <p:spPr>
          <a:xfrm>
            <a:off x="422668" y="5099416"/>
            <a:ext cx="2730235" cy="1034129"/>
          </a:xfrm>
          <a:prstGeom prst="rect">
            <a:avLst/>
          </a:prstGeom>
        </p:spPr>
        <p:txBody>
          <a:bodyPr wrap="none">
            <a:spAutoFit/>
          </a:bodyPr>
          <a:lstStyle/>
          <a:p>
            <a:r>
              <a:rPr lang="en-CA" altLang="en-US" sz="1800" kern="0" dirty="0" smtClean="0">
                <a:solidFill>
                  <a:srgbClr val="000000"/>
                </a:solidFill>
                <a:latin typeface="Helvetica"/>
                <a:ea typeface="ＭＳ Ｐゴシック"/>
              </a:rPr>
              <a:t>400x+1200y+800z=8800</a:t>
            </a:r>
          </a:p>
          <a:p>
            <a:pPr marL="342900" lvl="0" indent="-342900">
              <a:spcBef>
                <a:spcPct val="20000"/>
              </a:spcBef>
              <a:buClr>
                <a:srgbClr val="9E0927"/>
              </a:buClr>
            </a:pPr>
            <a:r>
              <a:rPr lang="en-CA" altLang="en-US" sz="1800" kern="0" dirty="0" smtClean="0">
                <a:solidFill>
                  <a:srgbClr val="000000"/>
                </a:solidFill>
                <a:latin typeface="Helvetica"/>
                <a:ea typeface="ＭＳ Ｐゴシック"/>
              </a:rPr>
              <a:t>110x+570y+340z=3380</a:t>
            </a:r>
          </a:p>
          <a:p>
            <a:pPr marL="342900" indent="-342900">
              <a:spcBef>
                <a:spcPct val="20000"/>
              </a:spcBef>
              <a:buClr>
                <a:srgbClr val="9E0927"/>
              </a:buClr>
            </a:pPr>
            <a:r>
              <a:rPr lang="en-CA" altLang="en-US" sz="1800" dirty="0" smtClean="0"/>
              <a:t>90x+30y+60z=1020</a:t>
            </a:r>
            <a:endParaRPr lang="en-CA" altLang="en-US" sz="1800" kern="0" dirty="0">
              <a:solidFill>
                <a:srgbClr val="000000"/>
              </a:solidFill>
              <a:latin typeface="Helvetica"/>
              <a:ea typeface="ＭＳ Ｐゴシック"/>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7171" name="Rectangle 2"/>
          <p:cNvSpPr>
            <a:spLocks noGrp="1" noChangeArrowheads="1"/>
          </p:cNvSpPr>
          <p:nvPr>
            <p:ph type="title"/>
          </p:nvPr>
        </p:nvSpPr>
        <p:spPr/>
        <p:txBody>
          <a:bodyPr/>
          <a:lstStyle/>
          <a:p>
            <a:pPr algn="ctr" eaLnBrk="1" hangingPunct="1"/>
            <a:r>
              <a:rPr lang="en-CA" altLang="en-US" noProof="0" dirty="0" smtClean="0"/>
              <a:t>Vector, Matrix and Vector-Matrix Operations in MATLAB</a:t>
            </a:r>
          </a:p>
        </p:txBody>
      </p:sp>
      <p:sp>
        <p:nvSpPr>
          <p:cNvPr id="7172" name="Rectangle 3"/>
          <p:cNvSpPr>
            <a:spLocks noGrp="1" noChangeArrowheads="1"/>
          </p:cNvSpPr>
          <p:nvPr>
            <p:ph type="body" sz="half" idx="1"/>
          </p:nvPr>
        </p:nvSpPr>
        <p:spPr/>
        <p:txBody>
          <a:bodyPr/>
          <a:lstStyle/>
          <a:p>
            <a:pPr marL="0" indent="0" eaLnBrk="1" hangingPunct="1"/>
            <a:r>
              <a:rPr lang="en-CA" altLang="en-US" sz="1600" b="1" noProof="0" dirty="0" smtClean="0"/>
              <a:t>Vector</a:t>
            </a:r>
            <a:r>
              <a:rPr lang="en-CA" altLang="en-US" sz="1600" noProof="0" dirty="0" smtClean="0"/>
              <a:t> </a:t>
            </a:r>
            <a:r>
              <a:rPr lang="en-CA" altLang="en-US" sz="1600" b="1" noProof="0" dirty="0" smtClean="0"/>
              <a:t>:</a:t>
            </a:r>
          </a:p>
          <a:p>
            <a:pPr marL="400050" lvl="1" indent="0" eaLnBrk="1" hangingPunct="1"/>
            <a:r>
              <a:rPr lang="en-CA" altLang="en-US" sz="1600" noProof="0" dirty="0" smtClean="0"/>
              <a:t> An array of numbers, called elements, arranged in a row or in a column</a:t>
            </a:r>
          </a:p>
          <a:p>
            <a:pPr marL="400050" lvl="1" indent="0" eaLnBrk="1" hangingPunct="1"/>
            <a:r>
              <a:rPr lang="en-CA" altLang="en-US" sz="1600" noProof="0" dirty="0" smtClean="0"/>
              <a:t> Example, </a:t>
            </a:r>
            <a:r>
              <a:rPr lang="en-CA" altLang="en-US" sz="1400" noProof="0" dirty="0" smtClean="0">
                <a:latin typeface="Courier New" pitchFamily="49" charset="0"/>
                <a:cs typeface="Courier New" pitchFamily="49" charset="0"/>
              </a:rPr>
              <a:t>a=[1 -4 3 5]  </a:t>
            </a:r>
            <a:r>
              <a:rPr lang="en-CA" altLang="en-US" sz="1600" noProof="0" dirty="0" smtClean="0"/>
              <a:t>or </a:t>
            </a:r>
            <a:r>
              <a:rPr lang="en-CA" altLang="en-US" sz="1400" noProof="0" dirty="0" smtClean="0">
                <a:latin typeface="Courier New" pitchFamily="49" charset="0"/>
                <a:cs typeface="Courier New" pitchFamily="49" charset="0"/>
              </a:rPr>
              <a:t>b=[1 ; -4 ; 3 ; 5]</a:t>
            </a:r>
          </a:p>
          <a:p>
            <a:pPr marL="400050" lvl="1" indent="0" eaLnBrk="1" hangingPunct="1">
              <a:buFont typeface="Wingdings" pitchFamily="2" charset="2"/>
              <a:buNone/>
            </a:pPr>
            <a:endParaRPr lang="en-CA" altLang="en-US" sz="1600" noProof="0" dirty="0" smtClean="0"/>
          </a:p>
          <a:p>
            <a:pPr marL="400050" lvl="1" indent="0" eaLnBrk="1" hangingPunct="1">
              <a:buFont typeface="Wingdings" pitchFamily="2" charset="2"/>
              <a:buNone/>
            </a:pPr>
            <a:r>
              <a:rPr lang="en-CA" altLang="en-US" sz="1600" noProof="0" dirty="0" smtClean="0"/>
              <a:t>                                          </a:t>
            </a:r>
            <a:r>
              <a:rPr lang="en-CA" altLang="en-US" sz="1400" noProof="0" dirty="0" smtClean="0">
                <a:latin typeface="Courier New" pitchFamily="49" charset="0"/>
                <a:cs typeface="Courier New" pitchFamily="49" charset="0"/>
              </a:rPr>
              <a:t>transpose(a)=a’=b</a:t>
            </a:r>
            <a:endParaRPr lang="en-CA" altLang="en-US" sz="1400" b="1" noProof="0" dirty="0" smtClean="0">
              <a:latin typeface="Courier New" pitchFamily="49" charset="0"/>
              <a:cs typeface="Courier New" pitchFamily="49" charset="0"/>
            </a:endParaRPr>
          </a:p>
          <a:p>
            <a:pPr marL="0" indent="0" eaLnBrk="1" hangingPunct="1"/>
            <a:endParaRPr lang="en-CA" altLang="en-US" sz="1600" b="1" noProof="0" dirty="0" smtClean="0"/>
          </a:p>
          <a:p>
            <a:pPr marL="0" indent="0" eaLnBrk="1" hangingPunct="1"/>
            <a:r>
              <a:rPr lang="en-CA" altLang="en-US" sz="1600" b="1" noProof="0" dirty="0" smtClean="0"/>
              <a:t>Matrix :</a:t>
            </a:r>
          </a:p>
          <a:p>
            <a:pPr marL="400050" lvl="1" indent="0" eaLnBrk="1" hangingPunct="1"/>
            <a:r>
              <a:rPr lang="en-CA" altLang="en-US" sz="1600" b="1" noProof="0" dirty="0" smtClean="0"/>
              <a:t> </a:t>
            </a:r>
            <a:r>
              <a:rPr lang="en-CA" altLang="en-US" sz="1600" noProof="0" dirty="0" smtClean="0"/>
              <a:t>An array in a rectangular scheme of numbers, called elements, arranged in m      rows and n columns.</a:t>
            </a:r>
          </a:p>
          <a:p>
            <a:pPr marL="400050" lvl="1" indent="0" eaLnBrk="1" hangingPunct="1"/>
            <a:r>
              <a:rPr lang="en-CA" altLang="en-US" sz="1600" noProof="0" dirty="0" smtClean="0"/>
              <a:t>Example </a:t>
            </a:r>
            <a:r>
              <a:rPr lang="en-CA" altLang="en-US" sz="1400" noProof="0" dirty="0" smtClean="0">
                <a:latin typeface="Courier New" pitchFamily="49" charset="0"/>
                <a:cs typeface="Courier New" pitchFamily="49" charset="0"/>
              </a:rPr>
              <a:t>A=[1 2;-3 4]                 A=1   2</a:t>
            </a:r>
          </a:p>
          <a:p>
            <a:pPr marL="400050" lvl="1" indent="0" eaLnBrk="1" hangingPunct="1">
              <a:buFont typeface="Wingdings" pitchFamily="2" charset="2"/>
              <a:buNone/>
            </a:pPr>
            <a:r>
              <a:rPr lang="en-CA" altLang="en-US" sz="1400" noProof="0" dirty="0" smtClean="0">
                <a:latin typeface="Courier New" pitchFamily="49" charset="0"/>
                <a:cs typeface="Courier New" pitchFamily="49" charset="0"/>
              </a:rPr>
              <a:t>                                       -3   4</a:t>
            </a:r>
          </a:p>
          <a:p>
            <a:pPr marL="400050" lvl="1" indent="0" eaLnBrk="1" hangingPunct="1"/>
            <a:r>
              <a:rPr lang="en-CA" altLang="en-US" sz="1400" noProof="0" dirty="0" smtClean="0">
                <a:latin typeface="Courier New" pitchFamily="49" charset="0"/>
                <a:cs typeface="Courier New" pitchFamily="49" charset="0"/>
              </a:rPr>
              <a:t>A(1,:) </a:t>
            </a:r>
            <a:r>
              <a:rPr lang="en-CA" altLang="en-US" sz="1600" noProof="0" dirty="0" smtClean="0"/>
              <a:t>gives the first row of A            </a:t>
            </a:r>
            <a:r>
              <a:rPr lang="en-CA" altLang="en-US" sz="1400" noProof="0" dirty="0" smtClean="0">
                <a:latin typeface="Courier New" pitchFamily="49" charset="0"/>
                <a:cs typeface="Courier New" pitchFamily="49" charset="0"/>
              </a:rPr>
              <a:t>A(1,:)=1   2 </a:t>
            </a:r>
          </a:p>
          <a:p>
            <a:pPr marL="400050" lvl="1" indent="0" eaLnBrk="1" hangingPunct="1"/>
            <a:r>
              <a:rPr lang="en-CA" altLang="en-US" sz="1400" noProof="0" dirty="0" smtClean="0">
                <a:latin typeface="Courier New" pitchFamily="49" charset="0"/>
                <a:cs typeface="Courier New" pitchFamily="49" charset="0"/>
              </a:rPr>
              <a:t>A(:,1) </a:t>
            </a:r>
            <a:r>
              <a:rPr lang="en-CA" altLang="en-US" sz="1600" noProof="0" dirty="0" smtClean="0"/>
              <a:t>gives the first column of A      </a:t>
            </a:r>
            <a:r>
              <a:rPr lang="en-CA" altLang="en-US" sz="1400" noProof="0" dirty="0" smtClean="0">
                <a:latin typeface="Courier New" pitchFamily="49" charset="0"/>
                <a:cs typeface="Courier New" pitchFamily="49" charset="0"/>
              </a:rPr>
              <a:t>A(:,1)=1</a:t>
            </a:r>
          </a:p>
          <a:p>
            <a:pPr marL="400050" lvl="1" indent="0" eaLnBrk="1" hangingPunct="1">
              <a:buFont typeface="Wingdings" pitchFamily="2" charset="2"/>
              <a:buNone/>
            </a:pPr>
            <a:r>
              <a:rPr lang="en-CA" altLang="en-US" sz="1400" noProof="0" dirty="0" smtClean="0">
                <a:latin typeface="Courier New" pitchFamily="49" charset="0"/>
                <a:cs typeface="Courier New" pitchFamily="49" charset="0"/>
              </a:rPr>
              <a:t>                                       -3</a:t>
            </a:r>
          </a:p>
          <a:p>
            <a:pPr marL="400050" lvl="1" indent="0" eaLnBrk="1" hangingPunct="1"/>
            <a:r>
              <a:rPr lang="en-CA" altLang="en-US" sz="1600" noProof="0" dirty="0" smtClean="0"/>
              <a:t>Size of matrix A, </a:t>
            </a:r>
            <a:r>
              <a:rPr lang="en-CA" altLang="en-US" sz="1400" noProof="0" dirty="0" smtClean="0">
                <a:latin typeface="Courier New" pitchFamily="49" charset="0"/>
                <a:cs typeface="Courier New" pitchFamily="49" charset="0"/>
              </a:rPr>
              <a:t>D=size(A)=[</a:t>
            </a:r>
            <a:r>
              <a:rPr lang="en-CA" altLang="en-US" sz="1400" noProof="0" dirty="0" err="1" smtClean="0">
                <a:latin typeface="Courier New" pitchFamily="49" charset="0"/>
                <a:cs typeface="Courier New" pitchFamily="49" charset="0"/>
              </a:rPr>
              <a:t>m,n</a:t>
            </a:r>
            <a:r>
              <a:rPr lang="en-CA" altLang="en-US" sz="1400" noProof="0" dirty="0" smtClean="0">
                <a:latin typeface="Courier New" pitchFamily="49" charset="0"/>
                <a:cs typeface="Courier New" pitchFamily="49" charset="0"/>
              </a:rPr>
              <a:t>]</a:t>
            </a:r>
            <a:r>
              <a:rPr lang="en-CA" altLang="en-US" sz="1600" noProof="0" dirty="0" smtClean="0"/>
              <a:t>, contains the number of rows and columns of A</a:t>
            </a:r>
          </a:p>
          <a:p>
            <a:pPr marL="0" indent="0" eaLnBrk="1" hangingPunct="1">
              <a:buFont typeface="Wingdings" pitchFamily="2" charset="2"/>
              <a:buChar char="§"/>
            </a:pPr>
            <a:endParaRPr lang="en-CA" altLang="en-US" sz="1600" b="1" noProof="0" dirty="0" smtClean="0"/>
          </a:p>
          <a:p>
            <a:pPr marL="0" indent="0" eaLnBrk="1" hangingPunct="1"/>
            <a:r>
              <a:rPr lang="en-CA" altLang="en-US" sz="1600" b="1" noProof="0" dirty="0" smtClean="0"/>
              <a:t>	</a:t>
            </a:r>
          </a:p>
          <a:p>
            <a:pPr marL="400050" lvl="1" indent="0" eaLnBrk="1" hangingPunct="1">
              <a:buFont typeface="Wingdings" pitchFamily="2" charset="2"/>
              <a:buNone/>
            </a:pPr>
            <a:endParaRPr lang="en-CA" altLang="en-US" sz="1600" noProof="0" dirty="0" smtClean="0"/>
          </a:p>
          <a:p>
            <a:pPr marL="400050" lvl="1" indent="0" eaLnBrk="1" hangingPunct="1">
              <a:buFont typeface="Wingdings" pitchFamily="2" charset="2"/>
              <a:buNone/>
            </a:pPr>
            <a:r>
              <a:rPr lang="en-CA" altLang="en-US" sz="1600" noProof="0" dirty="0" smtClean="0"/>
              <a:t>	</a:t>
            </a:r>
          </a:p>
          <a:p>
            <a:pPr marL="400050" lvl="1" indent="0" eaLnBrk="1" hangingPunct="1">
              <a:buFont typeface="Wingdings" pitchFamily="2" charset="2"/>
              <a:buNone/>
            </a:pPr>
            <a:endParaRPr lang="en-CA" altLang="en-US" sz="1600" noProof="0" dirty="0" smtClean="0"/>
          </a:p>
          <a:p>
            <a:pPr marL="0" indent="0" eaLnBrk="1" hangingPunct="1"/>
            <a:endParaRPr lang="en-CA" altLang="en-US" sz="1600" noProof="0" dirty="0" smtClean="0"/>
          </a:p>
          <a:p>
            <a:pPr marL="0" indent="0" eaLnBrk="1" hangingPunct="1"/>
            <a:endParaRPr lang="en-CA" altLang="en-US" sz="1600" noProof="0" dirty="0" smtClean="0"/>
          </a:p>
          <a:p>
            <a:pPr marL="0" indent="0" eaLnBrk="1" hangingPunct="1"/>
            <a:endParaRPr lang="en-CA" altLang="en-US" noProof="0" dirty="0" smtClean="0"/>
          </a:p>
          <a:p>
            <a:pPr lvl="4" eaLnBrk="1" hangingPunct="1"/>
            <a:endParaRPr lang="en-CA" altLang="en-US" noProof="0" dirty="0" smtClean="0"/>
          </a:p>
        </p:txBody>
      </p:sp>
      <p:sp>
        <p:nvSpPr>
          <p:cNvPr id="7173" name="Rectangle 14"/>
          <p:cNvSpPr>
            <a:spLocks noChangeArrowheads="1"/>
          </p:cNvSpPr>
          <p:nvPr/>
        </p:nvSpPr>
        <p:spPr bwMode="auto">
          <a:xfrm>
            <a:off x="1165225" y="-76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endParaRPr lang="en-US" altLang="en-US">
              <a:latin typeface="Arial" pitchFamily="34" charset="0"/>
            </a:endParaRPr>
          </a:p>
        </p:txBody>
      </p:sp>
    </p:spTree>
    <p:extLst>
      <p:ext uri="{BB962C8B-B14F-4D97-AF65-F5344CB8AC3E}">
        <p14:creationId xmlns:p14="http://schemas.microsoft.com/office/powerpoint/2010/main" val="564496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121920" y="2682241"/>
            <a:ext cx="8656320" cy="990599"/>
          </a:xfrm>
        </p:spPr>
        <p:txBody>
          <a:bodyPr/>
          <a:lstStyle/>
          <a:p>
            <a:pPr>
              <a:buFont typeface="Wingdings" pitchFamily="2" charset="2"/>
              <a:buChar char="§"/>
            </a:pPr>
            <a:r>
              <a:rPr lang="en-CA" altLang="en-US" sz="1600" noProof="0" dirty="0" smtClean="0"/>
              <a:t>MATLAB Solution</a:t>
            </a:r>
          </a:p>
          <a:p>
            <a:endParaRPr lang="en-CA" altLang="en-US" noProof="0" dirty="0" smtClean="0"/>
          </a:p>
        </p:txBody>
      </p:sp>
      <p:sp>
        <p:nvSpPr>
          <p:cNvPr id="14339" name="Title 2"/>
          <p:cNvSpPr>
            <a:spLocks noGrp="1"/>
          </p:cNvSpPr>
          <p:nvPr>
            <p:ph type="title"/>
          </p:nvPr>
        </p:nvSpPr>
        <p:spPr/>
        <p:txBody>
          <a:bodyPr/>
          <a:lstStyle/>
          <a:p>
            <a:r>
              <a:rPr lang="en-CA" altLang="en-US" noProof="0" dirty="0" smtClean="0"/>
              <a:t>Example (3): Diet Planning</a:t>
            </a:r>
          </a:p>
        </p:txBody>
      </p:sp>
      <p:sp>
        <p:nvSpPr>
          <p:cNvPr id="4"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CasellaDiTesto 1"/>
              <p:cNvSpPr txBox="1"/>
              <p:nvPr/>
            </p:nvSpPr>
            <p:spPr>
              <a:xfrm>
                <a:off x="1859280" y="982980"/>
                <a:ext cx="4794902" cy="118250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i="1" smtClean="0">
                              <a:latin typeface="Cambria Math" panose="02040503050406030204" pitchFamily="18" charset="0"/>
                            </a:rPr>
                          </m:ctrlPr>
                        </m:mPr>
                        <m:mr>
                          <m:e>
                            <m:r>
                              <m:rPr>
                                <m:brk m:alnAt="7"/>
                              </m:rPr>
                              <a:rPr lang="it-IT" b="0" i="1" smtClean="0">
                                <a:latin typeface="Cambria Math"/>
                              </a:rPr>
                              <m:t>4</m:t>
                            </m:r>
                            <m:r>
                              <a:rPr lang="it-IT" b="0" i="1" smtClean="0">
                                <a:latin typeface="Cambria Math"/>
                              </a:rPr>
                              <m:t>00</m:t>
                            </m:r>
                          </m:e>
                          <m:e>
                            <m:r>
                              <a:rPr lang="it-IT" b="0" i="1" smtClean="0">
                                <a:latin typeface="Cambria Math"/>
                              </a:rPr>
                              <m:t>1200</m:t>
                            </m:r>
                          </m:e>
                          <m:e>
                            <m:r>
                              <a:rPr lang="it-IT" b="0" i="1" smtClean="0">
                                <a:latin typeface="Cambria Math"/>
                              </a:rPr>
                              <m:t>800</m:t>
                            </m:r>
                          </m:e>
                        </m:mr>
                        <m:mr>
                          <m:e>
                            <m:r>
                              <a:rPr lang="it-IT" b="0" i="1" smtClean="0">
                                <a:latin typeface="Cambria Math"/>
                              </a:rPr>
                              <m:t>110</m:t>
                            </m:r>
                          </m:e>
                          <m:e>
                            <m:r>
                              <a:rPr lang="it-IT" b="0" i="1" smtClean="0">
                                <a:latin typeface="Cambria Math"/>
                              </a:rPr>
                              <m:t>570</m:t>
                            </m:r>
                          </m:e>
                          <m:e>
                            <m:r>
                              <a:rPr lang="it-IT" b="0" i="1" smtClean="0">
                                <a:latin typeface="Cambria Math"/>
                              </a:rPr>
                              <m:t>340</m:t>
                            </m:r>
                          </m:e>
                        </m:mr>
                        <m:mr>
                          <m:e>
                            <m:r>
                              <a:rPr lang="it-IT" b="0" i="1" smtClean="0">
                                <a:latin typeface="Cambria Math"/>
                              </a:rPr>
                              <m:t>90</m:t>
                            </m:r>
                          </m:e>
                          <m:e>
                            <m:r>
                              <a:rPr lang="it-IT" b="0" i="1" smtClean="0">
                                <a:latin typeface="Cambria Math"/>
                              </a:rPr>
                              <m:t>30</m:t>
                            </m:r>
                          </m:e>
                          <m:e>
                            <m:r>
                              <a:rPr lang="it-IT" b="0" i="1" smtClean="0">
                                <a:latin typeface="Cambria Math"/>
                              </a:rPr>
                              <m:t>60</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𝑓</m:t>
                            </m:r>
                            <m:r>
                              <a:rPr lang="it-IT" b="0" i="1" smtClean="0">
                                <a:latin typeface="Cambria Math"/>
                              </a:rPr>
                              <m:t>𝑜𝑜𝑑</m:t>
                            </m:r>
                            <m:r>
                              <a:rPr lang="it-IT" b="0" i="1" smtClean="0">
                                <a:latin typeface="Cambria Math"/>
                              </a:rPr>
                              <m:t>1</m:t>
                            </m:r>
                          </m:e>
                        </m:mr>
                        <m:mr>
                          <m:e>
                            <m:r>
                              <a:rPr lang="it-IT" b="0" i="1" smtClean="0">
                                <a:latin typeface="Cambria Math"/>
                              </a:rPr>
                              <m:t>𝑓𝑜𝑜𝑑</m:t>
                            </m:r>
                            <m:r>
                              <a:rPr lang="it-IT" b="0" i="1" smtClean="0">
                                <a:latin typeface="Cambria Math"/>
                              </a:rPr>
                              <m:t>2</m:t>
                            </m:r>
                          </m:e>
                        </m:mr>
                        <m:mr>
                          <m:e>
                            <m:r>
                              <a:rPr lang="it-IT" b="0" i="1" smtClean="0">
                                <a:latin typeface="Cambria Math"/>
                              </a:rPr>
                              <m:t>𝑓𝑜𝑜𝑑</m:t>
                            </m:r>
                            <m:r>
                              <a:rPr lang="it-IT" b="0" i="1" smtClean="0">
                                <a:latin typeface="Cambria Math"/>
                              </a:rPr>
                              <m:t>3</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8</m:t>
                            </m:r>
                            <m:r>
                              <a:rPr lang="it-IT" b="0" i="1" smtClean="0">
                                <a:latin typeface="Cambria Math"/>
                              </a:rPr>
                              <m:t>800</m:t>
                            </m:r>
                          </m:e>
                        </m:mr>
                        <m:mr>
                          <m:e>
                            <m:r>
                              <a:rPr lang="it-IT" b="0" i="1" smtClean="0">
                                <a:latin typeface="Cambria Math"/>
                              </a:rPr>
                              <m:t>3380</m:t>
                            </m:r>
                          </m:e>
                        </m:mr>
                        <m:mr>
                          <m:e>
                            <m:r>
                              <a:rPr lang="it-IT" b="0" i="1" smtClean="0">
                                <a:latin typeface="Cambria Math"/>
                              </a:rPr>
                              <m:t>1020</m:t>
                            </m:r>
                          </m:e>
                        </m:mr>
                      </m:m>
                    </m:oMath>
                  </m:oMathPara>
                </a14:m>
                <a:endParaRPr lang="en-US"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1859280" y="982980"/>
                <a:ext cx="4794902" cy="1182503"/>
              </a:xfrm>
              <a:prstGeom prst="rect">
                <a:avLst/>
              </a:prstGeom>
              <a:blipFill rotWithShape="1">
                <a:blip r:embed="rId2"/>
                <a:stretch>
                  <a:fillRect/>
                </a:stretch>
              </a:blipFill>
            </p:spPr>
            <p:txBody>
              <a:bodyPr/>
              <a:lstStyle/>
              <a:p>
                <a:r>
                  <a:rPr lang="en-US">
                    <a:noFill/>
                  </a:rPr>
                  <a:t> </a:t>
                </a:r>
              </a:p>
            </p:txBody>
          </p:sp>
        </mc:Fallback>
      </mc:AlternateContent>
      <p:sp>
        <p:nvSpPr>
          <p:cNvPr id="5" name="Rettangolo 4"/>
          <p:cNvSpPr/>
          <p:nvPr/>
        </p:nvSpPr>
        <p:spPr>
          <a:xfrm>
            <a:off x="121920" y="3069104"/>
            <a:ext cx="7940040" cy="3539430"/>
          </a:xfrm>
          <a:prstGeom prst="rect">
            <a:avLst/>
          </a:prstGeom>
        </p:spPr>
        <p:txBody>
          <a:bodyPr wrap="square">
            <a:spAutoFit/>
          </a:bodyPr>
          <a:lstStyle/>
          <a:p>
            <a:r>
              <a:rPr lang="pt-BR" sz="1600" dirty="0">
                <a:latin typeface="Courier New" pitchFamily="49" charset="0"/>
                <a:ea typeface="+mn-ea"/>
                <a:cs typeface="Courier New" pitchFamily="49" charset="0"/>
              </a:rPr>
              <a:t>A=[400 1200 800;110 570 340;90 30 60];</a:t>
            </a:r>
          </a:p>
          <a:p>
            <a:r>
              <a:rPr lang="en-US" sz="1600" dirty="0">
                <a:latin typeface="Courier New" pitchFamily="49" charset="0"/>
                <a:ea typeface="+mn-ea"/>
                <a:cs typeface="Courier New" pitchFamily="49" charset="0"/>
              </a:rPr>
              <a:t>B=[8800; 3380; 1020</a:t>
            </a:r>
            <a:r>
              <a:rPr lang="en-US" sz="1600" dirty="0" smtClean="0">
                <a:latin typeface="Courier New" pitchFamily="49" charset="0"/>
                <a:ea typeface="+mn-ea"/>
                <a:cs typeface="Courier New" pitchFamily="49" charset="0"/>
              </a:rPr>
              <a:t>];</a:t>
            </a:r>
          </a:p>
          <a:p>
            <a:endParaRPr lang="it-IT" sz="1600" dirty="0">
              <a:latin typeface="Courier New" pitchFamily="49" charset="0"/>
              <a:ea typeface="+mn-ea"/>
              <a:cs typeface="Courier New" pitchFamily="49" charset="0"/>
            </a:endParaRPr>
          </a:p>
          <a:p>
            <a:r>
              <a:rPr lang="it-IT" sz="1600" dirty="0" smtClean="0">
                <a:latin typeface="Courier New" pitchFamily="49" charset="0"/>
                <a:ea typeface="+mn-ea"/>
                <a:cs typeface="Courier New" pitchFamily="49" charset="0"/>
              </a:rPr>
              <a:t>&gt;&gt; </a:t>
            </a:r>
            <a:r>
              <a:rPr lang="it-IT" sz="1600" dirty="0" err="1">
                <a:latin typeface="Courier New" pitchFamily="49" charset="0"/>
                <a:ea typeface="+mn-ea"/>
                <a:cs typeface="Courier New" pitchFamily="49" charset="0"/>
              </a:rPr>
              <a:t>det</a:t>
            </a:r>
            <a:r>
              <a:rPr lang="it-IT" sz="1600" dirty="0">
                <a:latin typeface="Courier New" pitchFamily="49" charset="0"/>
                <a:ea typeface="+mn-ea"/>
                <a:cs typeface="Courier New" pitchFamily="49" charset="0"/>
              </a:rPr>
              <a:t>(A)</a:t>
            </a:r>
          </a:p>
          <a:p>
            <a:r>
              <a:rPr lang="it-IT" sz="1600" dirty="0" err="1" smtClean="0">
                <a:latin typeface="Courier New" pitchFamily="49" charset="0"/>
                <a:ea typeface="+mn-ea"/>
                <a:cs typeface="Courier New" pitchFamily="49" charset="0"/>
              </a:rPr>
              <a:t>ans</a:t>
            </a:r>
            <a:r>
              <a:rPr lang="it-IT" sz="1600" dirty="0" smtClean="0">
                <a:latin typeface="Courier New" pitchFamily="49" charset="0"/>
                <a:ea typeface="+mn-ea"/>
                <a:cs typeface="Courier New" pitchFamily="49" charset="0"/>
              </a:rPr>
              <a:t> =  </a:t>
            </a:r>
            <a:r>
              <a:rPr lang="it-IT" sz="1600" dirty="0">
                <a:latin typeface="Courier New" pitchFamily="49" charset="0"/>
                <a:ea typeface="+mn-ea"/>
                <a:cs typeface="Courier New" pitchFamily="49" charset="0"/>
              </a:rPr>
              <a:t>-</a:t>
            </a:r>
            <a:r>
              <a:rPr lang="it-IT" sz="1600" dirty="0" smtClean="0">
                <a:latin typeface="Courier New" pitchFamily="49" charset="0"/>
                <a:ea typeface="+mn-ea"/>
                <a:cs typeface="Courier New" pitchFamily="49" charset="0"/>
              </a:rPr>
              <a:t>2.7285e-09</a:t>
            </a:r>
          </a:p>
          <a:p>
            <a:endParaRPr lang="en-US" sz="1600" dirty="0" smtClean="0">
              <a:latin typeface="Courier New" pitchFamily="49" charset="0"/>
              <a:ea typeface="+mn-ea"/>
              <a:cs typeface="Courier New" pitchFamily="49" charset="0"/>
            </a:endParaRPr>
          </a:p>
          <a:p>
            <a:r>
              <a:rPr lang="it-IT" sz="1600" dirty="0" smtClean="0">
                <a:latin typeface="Courier New" pitchFamily="49" charset="0"/>
                <a:ea typeface="+mn-ea"/>
                <a:cs typeface="Courier New" pitchFamily="49" charset="0"/>
              </a:rPr>
              <a:t>Res=</a:t>
            </a:r>
            <a:r>
              <a:rPr lang="it-IT" sz="1600" dirty="0" err="1" smtClean="0">
                <a:latin typeface="Courier New" pitchFamily="49" charset="0"/>
                <a:ea typeface="+mn-ea"/>
                <a:cs typeface="Courier New" pitchFamily="49" charset="0"/>
              </a:rPr>
              <a:t>inv</a:t>
            </a:r>
            <a:r>
              <a:rPr lang="it-IT" sz="1600" dirty="0" smtClean="0">
                <a:latin typeface="Courier New" pitchFamily="49" charset="0"/>
                <a:ea typeface="+mn-ea"/>
                <a:cs typeface="Courier New" pitchFamily="49" charset="0"/>
              </a:rPr>
              <a:t>(A)*B</a:t>
            </a:r>
            <a:endParaRPr lang="en-US" sz="1600" dirty="0">
              <a:latin typeface="Courier New" pitchFamily="49" charset="0"/>
              <a:ea typeface="+mn-ea"/>
              <a:cs typeface="Courier New" pitchFamily="49" charset="0"/>
            </a:endParaRPr>
          </a:p>
          <a:p>
            <a:r>
              <a:rPr lang="en-US" sz="1600" dirty="0" smtClean="0">
                <a:latin typeface="Courier New" pitchFamily="49" charset="0"/>
                <a:ea typeface="+mn-ea"/>
                <a:cs typeface="Courier New" pitchFamily="49" charset="0"/>
              </a:rPr>
              <a:t>Res </a:t>
            </a:r>
            <a:r>
              <a:rPr lang="en-US" sz="1600" dirty="0">
                <a:latin typeface="Courier New" pitchFamily="49" charset="0"/>
                <a:ea typeface="+mn-ea"/>
                <a:cs typeface="Courier New" pitchFamily="49" charset="0"/>
              </a:rPr>
              <a:t>=</a:t>
            </a:r>
          </a:p>
          <a:p>
            <a:endParaRPr lang="en-US" sz="1600" dirty="0">
              <a:latin typeface="Courier New" pitchFamily="49" charset="0"/>
              <a:ea typeface="+mn-ea"/>
              <a:cs typeface="Courier New" pitchFamily="49" charset="0"/>
            </a:endParaRPr>
          </a:p>
          <a:p>
            <a:r>
              <a:rPr lang="en-US" sz="1600" dirty="0">
                <a:latin typeface="Courier New" pitchFamily="49" charset="0"/>
                <a:ea typeface="+mn-ea"/>
                <a:cs typeface="Courier New" pitchFamily="49" charset="0"/>
              </a:rPr>
              <a:t>     8</a:t>
            </a:r>
          </a:p>
          <a:p>
            <a:r>
              <a:rPr lang="en-US" sz="1600" dirty="0">
                <a:latin typeface="Courier New" pitchFamily="49" charset="0"/>
                <a:ea typeface="+mn-ea"/>
                <a:cs typeface="Courier New" pitchFamily="49" charset="0"/>
              </a:rPr>
              <a:t>    -4</a:t>
            </a:r>
          </a:p>
          <a:p>
            <a:r>
              <a:rPr lang="en-US" sz="1600" dirty="0">
                <a:latin typeface="Courier New" pitchFamily="49" charset="0"/>
                <a:ea typeface="+mn-ea"/>
                <a:cs typeface="Courier New" pitchFamily="49" charset="0"/>
              </a:rPr>
              <a:t>     0</a:t>
            </a:r>
          </a:p>
          <a:p>
            <a:r>
              <a:rPr lang="en-US" sz="1600" dirty="0">
                <a:latin typeface="Courier New" pitchFamily="49" charset="0"/>
                <a:ea typeface="+mn-ea"/>
                <a:cs typeface="Courier New" pitchFamily="49" charset="0"/>
              </a:rPr>
              <a:t> </a:t>
            </a:r>
          </a:p>
          <a:p>
            <a:endParaRPr lang="en-US" sz="1600" dirty="0">
              <a:latin typeface="Courier New" pitchFamily="49" charset="0"/>
              <a:ea typeface="+mn-ea"/>
              <a:cs typeface="Courier New" pitchFamily="49" charset="0"/>
            </a:endParaRPr>
          </a:p>
        </p:txBody>
      </p:sp>
      <p:sp>
        <p:nvSpPr>
          <p:cNvPr id="6" name="CasellaDiTesto 5"/>
          <p:cNvSpPr txBox="1"/>
          <p:nvPr/>
        </p:nvSpPr>
        <p:spPr>
          <a:xfrm>
            <a:off x="4091940" y="3672840"/>
            <a:ext cx="4491029" cy="2308324"/>
          </a:xfrm>
          <a:prstGeom prst="rect">
            <a:avLst/>
          </a:prstGeom>
          <a:noFill/>
        </p:spPr>
        <p:txBody>
          <a:bodyPr wrap="square" rtlCol="0">
            <a:spAutoFit/>
          </a:bodyPr>
          <a:lstStyle/>
          <a:p>
            <a:r>
              <a:rPr lang="en-CA" i="1" dirty="0" smtClean="0">
                <a:solidFill>
                  <a:srgbClr val="FF0000"/>
                </a:solidFill>
              </a:rPr>
              <a:t>Note: Determinant is very small, [system indeterminate]</a:t>
            </a:r>
          </a:p>
          <a:p>
            <a:r>
              <a:rPr lang="en-CA" b="1" i="1" u="sng" dirty="0" smtClean="0">
                <a:solidFill>
                  <a:srgbClr val="FF0000"/>
                </a:solidFill>
              </a:rPr>
              <a:t>But, it is technically not 0: the tool will actual complete computation, but the results must be evaluated carefully!</a:t>
            </a:r>
          </a:p>
        </p:txBody>
      </p:sp>
    </p:spTree>
    <p:extLst>
      <p:ext uri="{BB962C8B-B14F-4D97-AF65-F5344CB8AC3E}">
        <p14:creationId xmlns:p14="http://schemas.microsoft.com/office/powerpoint/2010/main" val="428146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121920" y="2575561"/>
            <a:ext cx="8656320" cy="990599"/>
          </a:xfrm>
        </p:spPr>
        <p:txBody>
          <a:bodyPr/>
          <a:lstStyle/>
          <a:p>
            <a:pPr>
              <a:buFont typeface="Wingdings" pitchFamily="2" charset="2"/>
              <a:buChar char="§"/>
            </a:pPr>
            <a:r>
              <a:rPr lang="en-CA" altLang="en-US" sz="1600" noProof="0" dirty="0" smtClean="0"/>
              <a:t>MATLAB Solutions</a:t>
            </a:r>
          </a:p>
          <a:p>
            <a:endParaRPr lang="en-CA" altLang="en-US" noProof="0" dirty="0" smtClean="0"/>
          </a:p>
        </p:txBody>
      </p:sp>
      <p:sp>
        <p:nvSpPr>
          <p:cNvPr id="14339" name="Title 2"/>
          <p:cNvSpPr>
            <a:spLocks noGrp="1"/>
          </p:cNvSpPr>
          <p:nvPr>
            <p:ph type="title"/>
          </p:nvPr>
        </p:nvSpPr>
        <p:spPr/>
        <p:txBody>
          <a:bodyPr/>
          <a:lstStyle/>
          <a:p>
            <a:r>
              <a:rPr lang="en-CA" altLang="en-US" noProof="0" dirty="0" smtClean="0"/>
              <a:t>Example (3): Diet Planning</a:t>
            </a:r>
          </a:p>
        </p:txBody>
      </p:sp>
      <p:sp>
        <p:nvSpPr>
          <p:cNvPr id="4" name="Footer Placeholder 3"/>
          <p:cNvSpPr>
            <a:spLocks noGrp="1"/>
          </p:cNvSpPr>
          <p:nvPr>
            <p:ph type="ftr" sz="quarter" idx="10"/>
          </p:nvPr>
        </p:nvSpPr>
        <p:spPr>
          <a:xfrm>
            <a:off x="152400" y="6477000"/>
            <a:ext cx="4029075" cy="304800"/>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2" name="CasellaDiTesto 1"/>
              <p:cNvSpPr txBox="1"/>
              <p:nvPr/>
            </p:nvSpPr>
            <p:spPr>
              <a:xfrm>
                <a:off x="1859280" y="982980"/>
                <a:ext cx="4794902" cy="118250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m>
                        <m:mPr>
                          <m:mcs>
                            <m:mc>
                              <m:mcPr>
                                <m:count m:val="3"/>
                                <m:mcJc m:val="center"/>
                              </m:mcPr>
                            </m:mc>
                          </m:mcs>
                          <m:ctrlPr>
                            <a:rPr lang="en-US" i="1" smtClean="0">
                              <a:latin typeface="Cambria Math" panose="02040503050406030204" pitchFamily="18" charset="0"/>
                            </a:rPr>
                          </m:ctrlPr>
                        </m:mPr>
                        <m:mr>
                          <m:e>
                            <m:r>
                              <m:rPr>
                                <m:brk m:alnAt="7"/>
                              </m:rPr>
                              <a:rPr lang="it-IT" b="0" i="1" smtClean="0">
                                <a:latin typeface="Cambria Math"/>
                              </a:rPr>
                              <m:t>4</m:t>
                            </m:r>
                            <m:r>
                              <a:rPr lang="it-IT" b="0" i="1" smtClean="0">
                                <a:latin typeface="Cambria Math"/>
                              </a:rPr>
                              <m:t>00</m:t>
                            </m:r>
                          </m:e>
                          <m:e>
                            <m:r>
                              <a:rPr lang="it-IT" b="0" i="1" smtClean="0">
                                <a:latin typeface="Cambria Math"/>
                              </a:rPr>
                              <m:t>1200</m:t>
                            </m:r>
                          </m:e>
                          <m:e>
                            <m:r>
                              <a:rPr lang="it-IT" b="0" i="1" smtClean="0">
                                <a:latin typeface="Cambria Math"/>
                              </a:rPr>
                              <m:t>800</m:t>
                            </m:r>
                          </m:e>
                        </m:mr>
                        <m:mr>
                          <m:e>
                            <m:r>
                              <a:rPr lang="it-IT" b="0" i="1" smtClean="0">
                                <a:latin typeface="Cambria Math"/>
                              </a:rPr>
                              <m:t>110</m:t>
                            </m:r>
                          </m:e>
                          <m:e>
                            <m:r>
                              <a:rPr lang="it-IT" b="0" i="1" smtClean="0">
                                <a:latin typeface="Cambria Math"/>
                              </a:rPr>
                              <m:t>570</m:t>
                            </m:r>
                          </m:e>
                          <m:e>
                            <m:r>
                              <a:rPr lang="it-IT" b="0" i="1" smtClean="0">
                                <a:latin typeface="Cambria Math"/>
                              </a:rPr>
                              <m:t>340</m:t>
                            </m:r>
                          </m:e>
                        </m:mr>
                        <m:mr>
                          <m:e>
                            <m:r>
                              <a:rPr lang="it-IT" b="0" i="1" smtClean="0">
                                <a:latin typeface="Cambria Math"/>
                              </a:rPr>
                              <m:t>90</m:t>
                            </m:r>
                          </m:e>
                          <m:e>
                            <m:r>
                              <a:rPr lang="it-IT" b="0" i="1" smtClean="0">
                                <a:latin typeface="Cambria Math"/>
                              </a:rPr>
                              <m:t>30</m:t>
                            </m:r>
                          </m:e>
                          <m:e>
                            <m:r>
                              <a:rPr lang="it-IT" b="0" i="1" smtClean="0">
                                <a:latin typeface="Cambria Math"/>
                              </a:rPr>
                              <m:t>60</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𝑓</m:t>
                            </m:r>
                            <m:r>
                              <a:rPr lang="it-IT" b="0" i="1" smtClean="0">
                                <a:latin typeface="Cambria Math"/>
                              </a:rPr>
                              <m:t>𝑜𝑜𝑑</m:t>
                            </m:r>
                            <m:r>
                              <a:rPr lang="it-IT" b="0" i="1" smtClean="0">
                                <a:latin typeface="Cambria Math"/>
                              </a:rPr>
                              <m:t>1</m:t>
                            </m:r>
                          </m:e>
                        </m:mr>
                        <m:mr>
                          <m:e>
                            <m:r>
                              <a:rPr lang="it-IT" b="0" i="1" smtClean="0">
                                <a:latin typeface="Cambria Math"/>
                              </a:rPr>
                              <m:t>𝑓𝑜𝑜𝑑</m:t>
                            </m:r>
                            <m:r>
                              <a:rPr lang="it-IT" b="0" i="1" smtClean="0">
                                <a:latin typeface="Cambria Math"/>
                              </a:rPr>
                              <m:t>2</m:t>
                            </m:r>
                          </m:e>
                        </m:mr>
                        <m:mr>
                          <m:e>
                            <m:r>
                              <a:rPr lang="it-IT" b="0" i="1" smtClean="0">
                                <a:latin typeface="Cambria Math"/>
                              </a:rPr>
                              <m:t>𝑓𝑜𝑜𝑑</m:t>
                            </m:r>
                            <m:r>
                              <a:rPr lang="it-IT" b="0" i="1" smtClean="0">
                                <a:latin typeface="Cambria Math"/>
                              </a:rPr>
                              <m:t>3</m:t>
                            </m:r>
                          </m:e>
                        </m:mr>
                      </m:m>
                      <m:r>
                        <a:rPr lang="it-IT" b="0" i="1" smtClean="0">
                          <a:latin typeface="Cambria Math"/>
                        </a:rPr>
                        <m:t>=</m:t>
                      </m:r>
                      <m:m>
                        <m:mPr>
                          <m:mcs>
                            <m:mc>
                              <m:mcPr>
                                <m:count m:val="1"/>
                                <m:mcJc m:val="center"/>
                              </m:mcPr>
                            </m:mc>
                          </m:mcs>
                          <m:ctrlPr>
                            <a:rPr lang="it-IT" b="0" i="1" smtClean="0">
                              <a:latin typeface="Cambria Math" panose="02040503050406030204" pitchFamily="18" charset="0"/>
                            </a:rPr>
                          </m:ctrlPr>
                        </m:mPr>
                        <m:mr>
                          <m:e>
                            <m:r>
                              <m:rPr>
                                <m:brk m:alnAt="7"/>
                              </m:rPr>
                              <a:rPr lang="it-IT" b="0" i="1" smtClean="0">
                                <a:latin typeface="Cambria Math"/>
                              </a:rPr>
                              <m:t>8</m:t>
                            </m:r>
                            <m:r>
                              <a:rPr lang="it-IT" b="0" i="1" smtClean="0">
                                <a:latin typeface="Cambria Math"/>
                              </a:rPr>
                              <m:t>800</m:t>
                            </m:r>
                          </m:e>
                        </m:mr>
                        <m:mr>
                          <m:e>
                            <m:r>
                              <a:rPr lang="it-IT" b="0" i="1" smtClean="0">
                                <a:latin typeface="Cambria Math"/>
                              </a:rPr>
                              <m:t>3380</m:t>
                            </m:r>
                          </m:e>
                        </m:mr>
                        <m:mr>
                          <m:e>
                            <m:r>
                              <a:rPr lang="it-IT" b="0" i="1" smtClean="0">
                                <a:latin typeface="Cambria Math"/>
                              </a:rPr>
                              <m:t>1020</m:t>
                            </m:r>
                          </m:e>
                        </m:mr>
                      </m:m>
                    </m:oMath>
                  </m:oMathPara>
                </a14:m>
                <a:endParaRPr lang="en-US" dirty="0"/>
              </a:p>
            </p:txBody>
          </p:sp>
        </mc:Choice>
        <mc:Fallback xmlns="">
          <p:sp>
            <p:nvSpPr>
              <p:cNvPr id="2" name="CasellaDiTesto 1"/>
              <p:cNvSpPr txBox="1">
                <a:spLocks noRot="1" noChangeAspect="1" noMove="1" noResize="1" noEditPoints="1" noAdjustHandles="1" noChangeArrowheads="1" noChangeShapeType="1" noTextEdit="1"/>
              </p:cNvSpPr>
              <p:nvPr/>
            </p:nvSpPr>
            <p:spPr>
              <a:xfrm>
                <a:off x="1859280" y="982980"/>
                <a:ext cx="4794902" cy="1182503"/>
              </a:xfrm>
              <a:prstGeom prst="rect">
                <a:avLst/>
              </a:prstGeom>
              <a:blipFill rotWithShape="1">
                <a:blip r:embed="rId2"/>
                <a:stretch>
                  <a:fillRect/>
                </a:stretch>
              </a:blipFill>
            </p:spPr>
            <p:txBody>
              <a:bodyPr/>
              <a:lstStyle/>
              <a:p>
                <a:r>
                  <a:rPr lang="en-US">
                    <a:noFill/>
                  </a:rPr>
                  <a:t> </a:t>
                </a:r>
              </a:p>
            </p:txBody>
          </p:sp>
        </mc:Fallback>
      </mc:AlternateContent>
      <p:sp>
        <p:nvSpPr>
          <p:cNvPr id="5" name="Rettangolo 4"/>
          <p:cNvSpPr/>
          <p:nvPr/>
        </p:nvSpPr>
        <p:spPr>
          <a:xfrm>
            <a:off x="30480" y="2962424"/>
            <a:ext cx="4922520" cy="3108543"/>
          </a:xfrm>
          <a:prstGeom prst="rect">
            <a:avLst/>
          </a:prstGeom>
        </p:spPr>
        <p:txBody>
          <a:bodyPr wrap="square">
            <a:spAutoFit/>
          </a:bodyPr>
          <a:lstStyle/>
          <a:p>
            <a:r>
              <a:rPr lang="pt-BR" sz="1400" dirty="0">
                <a:latin typeface="Courier New" pitchFamily="49" charset="0"/>
                <a:ea typeface="+mn-ea"/>
                <a:cs typeface="Courier New" pitchFamily="49" charset="0"/>
              </a:rPr>
              <a:t>A=[400 1200 800;110 570 340;90 30 60];</a:t>
            </a:r>
          </a:p>
          <a:p>
            <a:r>
              <a:rPr lang="en-US" sz="1400" dirty="0">
                <a:latin typeface="Courier New" pitchFamily="49" charset="0"/>
                <a:ea typeface="+mn-ea"/>
                <a:cs typeface="Courier New" pitchFamily="49" charset="0"/>
              </a:rPr>
              <a:t>B=[8800; 3380; 1020</a:t>
            </a:r>
            <a:r>
              <a:rPr lang="en-US" sz="1400" dirty="0" smtClean="0">
                <a:latin typeface="Courier New" pitchFamily="49" charset="0"/>
                <a:ea typeface="+mn-ea"/>
                <a:cs typeface="Courier New" pitchFamily="49" charset="0"/>
              </a:rPr>
              <a:t>];</a:t>
            </a:r>
          </a:p>
          <a:p>
            <a:endParaRPr lang="it-IT" sz="1400" dirty="0">
              <a:latin typeface="Courier New" pitchFamily="49" charset="0"/>
              <a:ea typeface="+mn-ea"/>
              <a:cs typeface="Courier New" pitchFamily="49" charset="0"/>
            </a:endParaRPr>
          </a:p>
          <a:p>
            <a:r>
              <a:rPr lang="it-IT" sz="1400" dirty="0" smtClean="0">
                <a:latin typeface="Courier New" pitchFamily="49" charset="0"/>
                <a:ea typeface="+mn-ea"/>
                <a:cs typeface="Courier New" pitchFamily="49" charset="0"/>
              </a:rPr>
              <a:t>&gt;&gt; </a:t>
            </a:r>
            <a:r>
              <a:rPr lang="it-IT" sz="1400" dirty="0" err="1">
                <a:latin typeface="Courier New" pitchFamily="49" charset="0"/>
                <a:ea typeface="+mn-ea"/>
                <a:cs typeface="Courier New" pitchFamily="49" charset="0"/>
              </a:rPr>
              <a:t>det</a:t>
            </a:r>
            <a:r>
              <a:rPr lang="it-IT" sz="1400" dirty="0">
                <a:latin typeface="Courier New" pitchFamily="49" charset="0"/>
                <a:ea typeface="+mn-ea"/>
                <a:cs typeface="Courier New" pitchFamily="49" charset="0"/>
              </a:rPr>
              <a:t>(A)</a:t>
            </a:r>
          </a:p>
          <a:p>
            <a:r>
              <a:rPr lang="it-IT" sz="1400" dirty="0" err="1" smtClean="0">
                <a:latin typeface="Courier New" pitchFamily="49" charset="0"/>
                <a:ea typeface="+mn-ea"/>
                <a:cs typeface="Courier New" pitchFamily="49" charset="0"/>
              </a:rPr>
              <a:t>ans</a:t>
            </a:r>
            <a:r>
              <a:rPr lang="it-IT" sz="1400" dirty="0" smtClean="0">
                <a:latin typeface="Courier New" pitchFamily="49" charset="0"/>
                <a:ea typeface="+mn-ea"/>
                <a:cs typeface="Courier New" pitchFamily="49" charset="0"/>
              </a:rPr>
              <a:t> =  </a:t>
            </a:r>
            <a:r>
              <a:rPr lang="it-IT" sz="1400" dirty="0">
                <a:latin typeface="Courier New" pitchFamily="49" charset="0"/>
                <a:ea typeface="+mn-ea"/>
                <a:cs typeface="Courier New" pitchFamily="49" charset="0"/>
              </a:rPr>
              <a:t>-</a:t>
            </a:r>
            <a:r>
              <a:rPr lang="it-IT" sz="1400" dirty="0" smtClean="0">
                <a:latin typeface="Courier New" pitchFamily="49" charset="0"/>
                <a:ea typeface="+mn-ea"/>
                <a:cs typeface="Courier New" pitchFamily="49" charset="0"/>
              </a:rPr>
              <a:t>2.7285e-09</a:t>
            </a:r>
          </a:p>
          <a:p>
            <a:endParaRPr lang="en-US" sz="1400" dirty="0" smtClean="0">
              <a:latin typeface="Courier New" pitchFamily="49" charset="0"/>
              <a:ea typeface="+mn-ea"/>
              <a:cs typeface="Courier New" pitchFamily="49" charset="0"/>
            </a:endParaRPr>
          </a:p>
          <a:p>
            <a:r>
              <a:rPr lang="it-IT" sz="1400" dirty="0" smtClean="0">
                <a:latin typeface="Courier New" pitchFamily="49" charset="0"/>
                <a:ea typeface="+mn-ea"/>
                <a:cs typeface="Courier New" pitchFamily="49" charset="0"/>
              </a:rPr>
              <a:t>Res=</a:t>
            </a:r>
            <a:r>
              <a:rPr lang="it-IT" sz="1400" dirty="0" err="1" smtClean="0">
                <a:latin typeface="Courier New" pitchFamily="49" charset="0"/>
                <a:ea typeface="+mn-ea"/>
                <a:cs typeface="Courier New" pitchFamily="49" charset="0"/>
              </a:rPr>
              <a:t>inv</a:t>
            </a:r>
            <a:r>
              <a:rPr lang="it-IT" sz="1400" dirty="0" smtClean="0">
                <a:latin typeface="Courier New" pitchFamily="49" charset="0"/>
                <a:ea typeface="+mn-ea"/>
                <a:cs typeface="Courier New" pitchFamily="49" charset="0"/>
              </a:rPr>
              <a:t>(A)*B</a:t>
            </a:r>
            <a:endParaRPr lang="en-US" sz="1400" dirty="0">
              <a:latin typeface="Courier New" pitchFamily="49" charset="0"/>
              <a:ea typeface="+mn-ea"/>
              <a:cs typeface="Courier New" pitchFamily="49" charset="0"/>
            </a:endParaRPr>
          </a:p>
          <a:p>
            <a:r>
              <a:rPr lang="en-US" sz="1400" dirty="0" smtClean="0">
                <a:latin typeface="Courier New" pitchFamily="49" charset="0"/>
                <a:ea typeface="+mn-ea"/>
                <a:cs typeface="Courier New" pitchFamily="49" charset="0"/>
              </a:rPr>
              <a:t>Res =</a:t>
            </a:r>
            <a:endParaRPr lang="en-US" sz="1400" dirty="0">
              <a:latin typeface="Courier New" pitchFamily="49" charset="0"/>
              <a:ea typeface="+mn-ea"/>
              <a:cs typeface="Courier New" pitchFamily="49" charset="0"/>
            </a:endParaRPr>
          </a:p>
          <a:p>
            <a:r>
              <a:rPr lang="en-US" sz="1400" dirty="0">
                <a:latin typeface="Courier New" pitchFamily="49" charset="0"/>
                <a:ea typeface="+mn-ea"/>
                <a:cs typeface="Courier New" pitchFamily="49" charset="0"/>
              </a:rPr>
              <a:t>     8</a:t>
            </a:r>
          </a:p>
          <a:p>
            <a:r>
              <a:rPr lang="en-US" sz="1400" dirty="0">
                <a:latin typeface="Courier New" pitchFamily="49" charset="0"/>
                <a:ea typeface="+mn-ea"/>
                <a:cs typeface="Courier New" pitchFamily="49" charset="0"/>
              </a:rPr>
              <a:t>    -4</a:t>
            </a:r>
          </a:p>
          <a:p>
            <a:r>
              <a:rPr lang="en-US" sz="1400" dirty="0">
                <a:latin typeface="Courier New" pitchFamily="49" charset="0"/>
                <a:ea typeface="+mn-ea"/>
                <a:cs typeface="Courier New" pitchFamily="49" charset="0"/>
              </a:rPr>
              <a:t>     0</a:t>
            </a:r>
          </a:p>
          <a:p>
            <a:r>
              <a:rPr lang="en-US" sz="1400" dirty="0">
                <a:latin typeface="Courier New" pitchFamily="49" charset="0"/>
                <a:ea typeface="+mn-ea"/>
                <a:cs typeface="Courier New" pitchFamily="49" charset="0"/>
              </a:rPr>
              <a:t> </a:t>
            </a:r>
          </a:p>
          <a:p>
            <a:endParaRPr lang="it-IT" sz="1400" dirty="0" smtClean="0">
              <a:latin typeface="Courier New" pitchFamily="49" charset="0"/>
              <a:ea typeface="+mn-ea"/>
              <a:cs typeface="Courier New" pitchFamily="49" charset="0"/>
            </a:endParaRPr>
          </a:p>
          <a:p>
            <a:r>
              <a:rPr lang="it-IT" sz="1400" dirty="0" smtClean="0">
                <a:latin typeface="Courier New" pitchFamily="49" charset="0"/>
                <a:ea typeface="+mn-ea"/>
                <a:cs typeface="Courier New" pitchFamily="49" charset="0"/>
              </a:rPr>
              <a:t>A*Res= [-1600;-1400;600]</a:t>
            </a:r>
            <a:endParaRPr lang="en-US" sz="1400" dirty="0">
              <a:latin typeface="Courier New" pitchFamily="49" charset="0"/>
              <a:ea typeface="+mn-ea"/>
              <a:cs typeface="Courier New" pitchFamily="49" charset="0"/>
            </a:endParaRPr>
          </a:p>
        </p:txBody>
      </p:sp>
      <p:sp>
        <p:nvSpPr>
          <p:cNvPr id="3" name="Rettangolo 2"/>
          <p:cNvSpPr/>
          <p:nvPr/>
        </p:nvSpPr>
        <p:spPr>
          <a:xfrm>
            <a:off x="4206240" y="2906108"/>
            <a:ext cx="4572000" cy="3108543"/>
          </a:xfrm>
          <a:prstGeom prst="rect">
            <a:avLst/>
          </a:prstGeom>
        </p:spPr>
        <p:txBody>
          <a:bodyPr>
            <a:spAutoFit/>
          </a:bodyPr>
          <a:lstStyle/>
          <a:p>
            <a:r>
              <a:rPr lang="en-US" sz="1400" dirty="0" smtClean="0">
                <a:latin typeface="Courier New" pitchFamily="49" charset="0"/>
                <a:ea typeface="+mn-ea"/>
                <a:cs typeface="Courier New" pitchFamily="49" charset="0"/>
              </a:rPr>
              <a:t>f </a:t>
            </a:r>
            <a:r>
              <a:rPr lang="en-US" sz="1400" dirty="0">
                <a:latin typeface="Courier New" pitchFamily="49" charset="0"/>
                <a:ea typeface="+mn-ea"/>
                <a:cs typeface="Courier New" pitchFamily="49" charset="0"/>
              </a:rPr>
              <a:t>= @(x) [400*x(1)+1200*x(2)+800*x(3)-8800 ; 1200*x(1)+570*x(2)+30*x(3)-3380 ; 800*x(1)+340*x(2)+60*x(3)-1020];</a:t>
            </a:r>
          </a:p>
          <a:p>
            <a:r>
              <a:rPr lang="en-US" sz="1400" dirty="0" smtClean="0">
                <a:latin typeface="Courier New" pitchFamily="49" charset="0"/>
                <a:ea typeface="+mn-ea"/>
                <a:cs typeface="Courier New" pitchFamily="49" charset="0"/>
              </a:rPr>
              <a:t>Res=</a:t>
            </a:r>
            <a:r>
              <a:rPr lang="en-US" sz="1400" dirty="0" err="1" smtClean="0">
                <a:latin typeface="Courier New" pitchFamily="49" charset="0"/>
                <a:ea typeface="+mn-ea"/>
                <a:cs typeface="Courier New" pitchFamily="49" charset="0"/>
              </a:rPr>
              <a:t>fsolve</a:t>
            </a:r>
            <a:r>
              <a:rPr lang="en-US" sz="1400" dirty="0" smtClean="0">
                <a:latin typeface="Courier New" pitchFamily="49" charset="0"/>
                <a:ea typeface="+mn-ea"/>
                <a:cs typeface="Courier New" pitchFamily="49" charset="0"/>
              </a:rPr>
              <a:t>(f</a:t>
            </a:r>
            <a:r>
              <a:rPr lang="en-US" sz="1400" dirty="0">
                <a:latin typeface="Courier New" pitchFamily="49" charset="0"/>
                <a:ea typeface="+mn-ea"/>
                <a:cs typeface="Courier New" pitchFamily="49" charset="0"/>
              </a:rPr>
              <a:t>,[0;0;0])</a:t>
            </a:r>
          </a:p>
          <a:p>
            <a:endParaRPr lang="en-US" sz="1400" dirty="0">
              <a:latin typeface="Courier New" pitchFamily="49" charset="0"/>
              <a:ea typeface="+mn-ea"/>
              <a:cs typeface="Courier New" pitchFamily="49" charset="0"/>
            </a:endParaRPr>
          </a:p>
          <a:p>
            <a:r>
              <a:rPr lang="en-US" sz="1400" dirty="0">
                <a:latin typeface="Courier New" pitchFamily="49" charset="0"/>
                <a:ea typeface="+mn-ea"/>
                <a:cs typeface="Courier New" pitchFamily="49" charset="0"/>
              </a:rPr>
              <a:t>Equation solved.</a:t>
            </a:r>
          </a:p>
          <a:p>
            <a:endParaRPr lang="en-US" sz="1400" dirty="0">
              <a:latin typeface="Courier New" pitchFamily="49" charset="0"/>
              <a:ea typeface="+mn-ea"/>
              <a:cs typeface="Courier New" pitchFamily="49" charset="0"/>
            </a:endParaRPr>
          </a:p>
          <a:p>
            <a:r>
              <a:rPr lang="en-US" sz="1400" dirty="0" smtClean="0">
                <a:latin typeface="Courier New" pitchFamily="49" charset="0"/>
                <a:ea typeface="+mn-ea"/>
                <a:cs typeface="Courier New" pitchFamily="49" charset="0"/>
              </a:rPr>
              <a:t>Res </a:t>
            </a:r>
            <a:r>
              <a:rPr lang="en-US" sz="1400" dirty="0">
                <a:latin typeface="Courier New" pitchFamily="49" charset="0"/>
                <a:ea typeface="+mn-ea"/>
                <a:cs typeface="Courier New" pitchFamily="49" charset="0"/>
              </a:rPr>
              <a:t>=</a:t>
            </a:r>
          </a:p>
          <a:p>
            <a:endParaRPr lang="en-US" sz="1400" dirty="0">
              <a:latin typeface="Courier New" pitchFamily="49" charset="0"/>
              <a:ea typeface="+mn-ea"/>
              <a:cs typeface="Courier New" pitchFamily="49" charset="0"/>
            </a:endParaRPr>
          </a:p>
          <a:p>
            <a:r>
              <a:rPr lang="en-US" sz="1400" dirty="0">
                <a:latin typeface="Courier New" pitchFamily="49" charset="0"/>
                <a:ea typeface="+mn-ea"/>
                <a:cs typeface="Courier New" pitchFamily="49" charset="0"/>
              </a:rPr>
              <a:t>   -5.3102</a:t>
            </a:r>
          </a:p>
          <a:p>
            <a:r>
              <a:rPr lang="en-US" sz="1400" dirty="0">
                <a:latin typeface="Courier New" pitchFamily="49" charset="0"/>
                <a:ea typeface="+mn-ea"/>
                <a:cs typeface="Courier New" pitchFamily="49" charset="0"/>
              </a:rPr>
              <a:t>   17.7954</a:t>
            </a:r>
          </a:p>
          <a:p>
            <a:r>
              <a:rPr lang="en-US" sz="1400" dirty="0">
                <a:latin typeface="Courier New" pitchFamily="49" charset="0"/>
                <a:ea typeface="+mn-ea"/>
                <a:cs typeface="Courier New" pitchFamily="49" charset="0"/>
              </a:rPr>
              <a:t>  -</a:t>
            </a:r>
            <a:r>
              <a:rPr lang="en-US" sz="1400" dirty="0" smtClean="0">
                <a:latin typeface="Courier New" pitchFamily="49" charset="0"/>
                <a:ea typeface="+mn-ea"/>
                <a:cs typeface="Courier New" pitchFamily="49" charset="0"/>
              </a:rPr>
              <a:t>13.0380</a:t>
            </a:r>
          </a:p>
          <a:p>
            <a:endParaRPr lang="it-IT" sz="1400" dirty="0">
              <a:latin typeface="Courier New" pitchFamily="49" charset="0"/>
              <a:ea typeface="+mn-ea"/>
              <a:cs typeface="Courier New" pitchFamily="49" charset="0"/>
            </a:endParaRPr>
          </a:p>
          <a:p>
            <a:r>
              <a:rPr lang="it-IT" sz="1400" dirty="0" smtClean="0">
                <a:latin typeface="Courier New" pitchFamily="49" charset="0"/>
                <a:ea typeface="+mn-ea"/>
                <a:cs typeface="Courier New" pitchFamily="49" charset="0"/>
              </a:rPr>
              <a:t>A*Res=[8800; 5126; -726]</a:t>
            </a:r>
            <a:endParaRPr lang="en-US" sz="1400" dirty="0">
              <a:latin typeface="Courier New" pitchFamily="49" charset="0"/>
              <a:ea typeface="+mn-ea"/>
              <a:cs typeface="Courier New" pitchFamily="49" charset="0"/>
            </a:endParaRPr>
          </a:p>
        </p:txBody>
      </p:sp>
    </p:spTree>
    <p:extLst>
      <p:ext uri="{BB962C8B-B14F-4D97-AF65-F5344CB8AC3E}">
        <p14:creationId xmlns:p14="http://schemas.microsoft.com/office/powerpoint/2010/main" val="3222635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137160" y="1447800"/>
            <a:ext cx="8321040" cy="4822825"/>
          </a:xfrm>
        </p:spPr>
        <p:txBody>
          <a:bodyPr/>
          <a:lstStyle/>
          <a:p>
            <a:r>
              <a:rPr lang="en-CA" altLang="en-US" sz="1600" b="1" dirty="0" smtClean="0"/>
              <a:t>Building</a:t>
            </a:r>
            <a:r>
              <a:rPr lang="en-CA" altLang="en-US" sz="1600" b="1" noProof="0" dirty="0" smtClean="0"/>
              <a:t> a matrix starting from vectors :</a:t>
            </a:r>
          </a:p>
          <a:p>
            <a:pPr lvl="1"/>
            <a:r>
              <a:rPr lang="en-CA" altLang="en-US" sz="1600" noProof="0" dirty="0" smtClean="0"/>
              <a:t>If </a:t>
            </a:r>
            <a:r>
              <a:rPr lang="en-CA" altLang="en-US" sz="1400" noProof="0" dirty="0" smtClean="0">
                <a:latin typeface="Courier New" pitchFamily="49" charset="0"/>
                <a:cs typeface="Courier New" pitchFamily="49" charset="0"/>
              </a:rPr>
              <a:t>a=[3;2;1] </a:t>
            </a:r>
            <a:r>
              <a:rPr lang="en-CA" altLang="en-US" sz="1600" noProof="0" dirty="0" smtClean="0"/>
              <a:t>and </a:t>
            </a:r>
            <a:r>
              <a:rPr lang="en-CA" altLang="en-US" sz="1400" noProof="0" dirty="0" smtClean="0">
                <a:latin typeface="Courier New" pitchFamily="49" charset="0"/>
                <a:cs typeface="Courier New" pitchFamily="49" charset="0"/>
              </a:rPr>
              <a:t>b=[4;-6;7], </a:t>
            </a:r>
            <a:r>
              <a:rPr lang="en-CA" altLang="en-US" sz="1600" noProof="0" dirty="0" smtClean="0"/>
              <a:t>which are two columns vectors, then </a:t>
            </a:r>
            <a:r>
              <a:rPr lang="en-CA" altLang="en-US" sz="1400" noProof="0" dirty="0" smtClean="0">
                <a:latin typeface="Courier New" pitchFamily="49" charset="0"/>
                <a:cs typeface="Courier New" pitchFamily="49" charset="0"/>
              </a:rPr>
              <a:t>A=[a b] </a:t>
            </a:r>
            <a:r>
              <a:rPr lang="en-CA" altLang="en-US" sz="1600" noProof="0" dirty="0" smtClean="0"/>
              <a:t>is </a:t>
            </a:r>
          </a:p>
          <a:p>
            <a:pPr lvl="2">
              <a:buFont typeface="Wingdings" pitchFamily="2" charset="2"/>
              <a:buNone/>
            </a:pPr>
            <a:r>
              <a:rPr lang="en-CA" altLang="en-US" sz="1600" noProof="0" dirty="0" smtClean="0"/>
              <a:t>                          </a:t>
            </a:r>
            <a:r>
              <a:rPr lang="en-CA" altLang="en-US" sz="1400" noProof="0" dirty="0" smtClean="0">
                <a:latin typeface="Courier New" pitchFamily="49" charset="0"/>
                <a:cs typeface="Courier New" pitchFamily="49" charset="0"/>
              </a:rPr>
              <a:t>A  =  3     4</a:t>
            </a:r>
          </a:p>
          <a:p>
            <a:pPr lvl="2">
              <a:buFont typeface="Wingdings" pitchFamily="2" charset="2"/>
              <a:buNone/>
            </a:pPr>
            <a:r>
              <a:rPr lang="en-CA" altLang="en-US" sz="1400" noProof="0" dirty="0" smtClean="0">
                <a:latin typeface="Courier New" pitchFamily="49" charset="0"/>
                <a:cs typeface="Courier New" pitchFamily="49" charset="0"/>
              </a:rPr>
              <a:t>                    2    -6</a:t>
            </a:r>
          </a:p>
          <a:p>
            <a:pPr lvl="2">
              <a:buFont typeface="Wingdings" pitchFamily="2" charset="2"/>
              <a:buNone/>
            </a:pPr>
            <a:r>
              <a:rPr lang="en-CA" altLang="en-US" sz="1400" noProof="0" dirty="0" smtClean="0">
                <a:latin typeface="Courier New" pitchFamily="49" charset="0"/>
                <a:cs typeface="Courier New" pitchFamily="49" charset="0"/>
              </a:rPr>
              <a:t>                    1     7</a:t>
            </a:r>
          </a:p>
          <a:p>
            <a:endParaRPr lang="en-CA" altLang="en-US" sz="1600" b="1" noProof="0" dirty="0" smtClean="0"/>
          </a:p>
          <a:p>
            <a:r>
              <a:rPr lang="en-CA" altLang="en-US" sz="1600" b="1" noProof="0" dirty="0" smtClean="0"/>
              <a:t>Vector-Vector, Vector-Matrix and Matrix-Matrix operations:</a:t>
            </a:r>
          </a:p>
          <a:p>
            <a:pPr lvl="1"/>
            <a:r>
              <a:rPr lang="en-CA" altLang="en-US" sz="1600" noProof="0" dirty="0" smtClean="0"/>
              <a:t>For two vectors </a:t>
            </a:r>
            <a:r>
              <a:rPr lang="en-CA" altLang="en-US" sz="1400" noProof="0" dirty="0" smtClean="0">
                <a:latin typeface="Courier New" pitchFamily="49" charset="0"/>
                <a:cs typeface="Courier New" pitchFamily="49" charset="0"/>
              </a:rPr>
              <a:t>a</a:t>
            </a:r>
            <a:r>
              <a:rPr lang="en-CA" altLang="en-US" sz="1600" noProof="0" dirty="0" smtClean="0"/>
              <a:t> and </a:t>
            </a:r>
            <a:r>
              <a:rPr lang="en-CA" altLang="en-US" sz="1400" noProof="0" dirty="0" smtClean="0">
                <a:latin typeface="Courier New" pitchFamily="49" charset="0"/>
                <a:cs typeface="Courier New" pitchFamily="49" charset="0"/>
              </a:rPr>
              <a:t>b</a:t>
            </a:r>
            <a:r>
              <a:rPr lang="en-CA" altLang="en-US" sz="1600" noProof="0" dirty="0" smtClean="0"/>
              <a:t>, </a:t>
            </a:r>
            <a:r>
              <a:rPr lang="en-CA" altLang="en-US" sz="1400" noProof="0" dirty="0" err="1" smtClean="0">
                <a:latin typeface="Courier New" pitchFamily="49" charset="0"/>
                <a:cs typeface="Courier New" pitchFamily="49" charset="0"/>
              </a:rPr>
              <a:t>a+b</a:t>
            </a:r>
            <a:r>
              <a:rPr lang="en-CA" altLang="en-US" sz="1600" noProof="0" dirty="0" smtClean="0"/>
              <a:t> is element-wise addition </a:t>
            </a:r>
          </a:p>
          <a:p>
            <a:pPr lvl="1"/>
            <a:r>
              <a:rPr lang="en-CA" altLang="en-US" sz="1600" noProof="0" dirty="0" smtClean="0"/>
              <a:t>For two vectors </a:t>
            </a:r>
            <a:r>
              <a:rPr lang="en-CA" altLang="en-US" sz="1400" noProof="0" dirty="0" smtClean="0">
                <a:latin typeface="Courier New" pitchFamily="49" charset="0"/>
                <a:cs typeface="Courier New" pitchFamily="49" charset="0"/>
              </a:rPr>
              <a:t>a</a:t>
            </a:r>
            <a:r>
              <a:rPr lang="en-CA" altLang="en-US" sz="1600" noProof="0" dirty="0" smtClean="0"/>
              <a:t> and </a:t>
            </a:r>
            <a:r>
              <a:rPr lang="en-CA" altLang="en-US" sz="1400" noProof="0" dirty="0" smtClean="0">
                <a:latin typeface="Courier New" pitchFamily="49" charset="0"/>
                <a:cs typeface="Courier New" pitchFamily="49" charset="0"/>
              </a:rPr>
              <a:t>b</a:t>
            </a:r>
            <a:r>
              <a:rPr lang="en-CA" altLang="en-US" sz="1600" noProof="0" dirty="0" smtClean="0"/>
              <a:t>, </a:t>
            </a:r>
            <a:r>
              <a:rPr lang="en-CA" altLang="en-US" sz="1400" noProof="0" dirty="0" smtClean="0">
                <a:latin typeface="Courier New" pitchFamily="49" charset="0"/>
                <a:cs typeface="Courier New" pitchFamily="49" charset="0"/>
              </a:rPr>
              <a:t>a.*b </a:t>
            </a:r>
            <a:r>
              <a:rPr lang="en-CA" altLang="en-US" sz="1600" noProof="0" dirty="0" smtClean="0"/>
              <a:t>is element-wise multiplication</a:t>
            </a:r>
          </a:p>
          <a:p>
            <a:pPr lvl="1"/>
            <a:r>
              <a:rPr lang="en-CA" altLang="en-US" sz="1600" noProof="0" dirty="0" smtClean="0"/>
              <a:t>For two matrices </a:t>
            </a:r>
            <a:r>
              <a:rPr lang="en-CA" altLang="en-US" sz="1400" noProof="0" dirty="0" smtClean="0">
                <a:latin typeface="Courier New" pitchFamily="49" charset="0"/>
                <a:cs typeface="Courier New" pitchFamily="49" charset="0"/>
              </a:rPr>
              <a:t>A</a:t>
            </a:r>
            <a:r>
              <a:rPr lang="en-CA" altLang="en-US" sz="1600" noProof="0" dirty="0" smtClean="0"/>
              <a:t> and </a:t>
            </a:r>
            <a:r>
              <a:rPr lang="en-CA" altLang="en-US" sz="1400" noProof="0" dirty="0" smtClean="0">
                <a:latin typeface="Courier New" pitchFamily="49" charset="0"/>
                <a:cs typeface="Courier New" pitchFamily="49" charset="0"/>
              </a:rPr>
              <a:t>B</a:t>
            </a:r>
            <a:r>
              <a:rPr lang="en-CA" altLang="en-US" sz="1600" noProof="0" dirty="0" smtClean="0"/>
              <a:t>, </a:t>
            </a:r>
            <a:r>
              <a:rPr lang="en-CA" altLang="en-US" sz="1400" noProof="0" dirty="0" smtClean="0">
                <a:latin typeface="Courier New" pitchFamily="49" charset="0"/>
                <a:cs typeface="Courier New" pitchFamily="49" charset="0"/>
              </a:rPr>
              <a:t>A.*B </a:t>
            </a:r>
            <a:r>
              <a:rPr lang="en-CA" altLang="en-US" sz="1600" noProof="0" dirty="0" smtClean="0"/>
              <a:t>is different from </a:t>
            </a:r>
            <a:r>
              <a:rPr lang="en-CA" altLang="en-US" sz="1600" noProof="0" dirty="0" smtClean="0">
                <a:latin typeface="Courier New" pitchFamily="49" charset="0"/>
                <a:cs typeface="Courier New" pitchFamily="49" charset="0"/>
              </a:rPr>
              <a:t>A*B</a:t>
            </a:r>
            <a:r>
              <a:rPr lang="en-CA" altLang="en-US" sz="1600" noProof="0" dirty="0" smtClean="0"/>
              <a:t>  where (AB)</a:t>
            </a:r>
            <a:r>
              <a:rPr lang="en-CA" altLang="en-US" sz="1600" baseline="-25000" noProof="0" dirty="0" err="1" smtClean="0"/>
              <a:t>ij</a:t>
            </a:r>
            <a:r>
              <a:rPr lang="en-CA" altLang="en-US" sz="1600" baseline="-25000" noProof="0" dirty="0" smtClean="0"/>
              <a:t> </a:t>
            </a:r>
            <a:r>
              <a:rPr lang="en-CA" altLang="en-US" sz="1600" noProof="0" dirty="0" smtClean="0"/>
              <a:t>=∑</a:t>
            </a:r>
            <a:r>
              <a:rPr lang="en-CA" altLang="en-US" sz="1600" noProof="0" dirty="0" err="1" smtClean="0"/>
              <a:t>A</a:t>
            </a:r>
            <a:r>
              <a:rPr lang="en-CA" altLang="en-US" sz="1600" baseline="-25000" noProof="0" dirty="0" err="1" smtClean="0"/>
              <a:t>ik</a:t>
            </a:r>
            <a:r>
              <a:rPr lang="en-CA" altLang="en-US" sz="1600" noProof="0" dirty="0" err="1" smtClean="0"/>
              <a:t>B</a:t>
            </a:r>
            <a:r>
              <a:rPr lang="en-CA" altLang="en-US" sz="1600" baseline="-25000" noProof="0" dirty="0" err="1" smtClean="0"/>
              <a:t>kj</a:t>
            </a:r>
            <a:endParaRPr lang="en-CA" altLang="en-US" sz="1600" noProof="0" dirty="0" smtClean="0"/>
          </a:p>
          <a:p>
            <a:pPr lvl="1"/>
            <a:r>
              <a:rPr lang="en-CA" altLang="en-US" sz="1600" noProof="0" dirty="0" smtClean="0"/>
              <a:t>For square matrix A, A has the same number of rows and number of columns, </a:t>
            </a:r>
            <a:r>
              <a:rPr lang="en-CA" altLang="en-US" sz="1400" noProof="0" dirty="0" smtClean="0">
                <a:latin typeface="Courier New" pitchFamily="49" charset="0"/>
                <a:cs typeface="Courier New" pitchFamily="49" charset="0"/>
              </a:rPr>
              <a:t>trace</a:t>
            </a:r>
            <a:r>
              <a:rPr lang="en-CA" altLang="en-US" sz="1400" i="1" noProof="0" dirty="0" smtClean="0">
                <a:latin typeface="Courier New" pitchFamily="49" charset="0"/>
                <a:cs typeface="Courier New" pitchFamily="49" charset="0"/>
              </a:rPr>
              <a:t>(</a:t>
            </a:r>
            <a:r>
              <a:rPr lang="en-CA" altLang="en-US" sz="1400" noProof="0" dirty="0" smtClean="0">
                <a:latin typeface="Courier New" pitchFamily="49" charset="0"/>
                <a:cs typeface="Courier New" pitchFamily="49" charset="0"/>
              </a:rPr>
              <a:t>A</a:t>
            </a:r>
            <a:r>
              <a:rPr lang="en-CA" altLang="en-US" sz="1400" i="1" noProof="0" dirty="0" smtClean="0">
                <a:latin typeface="Courier New" pitchFamily="49" charset="0"/>
                <a:cs typeface="Courier New" pitchFamily="49" charset="0"/>
              </a:rPr>
              <a:t>)</a:t>
            </a:r>
            <a:r>
              <a:rPr lang="en-CA" altLang="en-US" sz="1600" noProof="0" dirty="0" smtClean="0"/>
              <a:t> is the sum of the diagonal elements of </a:t>
            </a:r>
            <a:r>
              <a:rPr lang="en-CA" altLang="en-US" sz="1400" noProof="0" dirty="0" smtClean="0">
                <a:latin typeface="Courier New" pitchFamily="49" charset="0"/>
                <a:cs typeface="Courier New" pitchFamily="49" charset="0"/>
              </a:rPr>
              <a:t>A</a:t>
            </a:r>
            <a:r>
              <a:rPr lang="en-CA" altLang="en-US" sz="1600" noProof="0" dirty="0" smtClean="0"/>
              <a:t>.</a:t>
            </a:r>
          </a:p>
          <a:p>
            <a:pPr lvl="1"/>
            <a:endParaRPr lang="en-CA" altLang="en-US" sz="1600" noProof="0" dirty="0" smtClean="0"/>
          </a:p>
          <a:p>
            <a:endParaRPr lang="en-CA" altLang="en-US" sz="1600" b="1" noProof="0" dirty="0" smtClean="0"/>
          </a:p>
          <a:p>
            <a:endParaRPr lang="en-CA" altLang="en-US" sz="1600" b="1" noProof="0" dirty="0" smtClean="0"/>
          </a:p>
          <a:p>
            <a:endParaRPr lang="en-CA" altLang="en-US" sz="1600" b="1" noProof="0" dirty="0" smtClean="0"/>
          </a:p>
          <a:p>
            <a:endParaRPr lang="en-CA" altLang="en-US" sz="1600" b="1" noProof="0" dirty="0" smtClean="0"/>
          </a:p>
          <a:p>
            <a:pPr lvl="2">
              <a:buFont typeface="Wingdings" pitchFamily="2" charset="2"/>
              <a:buNone/>
            </a:pPr>
            <a:endParaRPr lang="en-CA" altLang="en-US" sz="1600" noProof="0" dirty="0" smtClean="0"/>
          </a:p>
        </p:txBody>
      </p:sp>
      <p:sp>
        <p:nvSpPr>
          <p:cNvPr id="8195" name="Title 2"/>
          <p:cNvSpPr>
            <a:spLocks noGrp="1"/>
          </p:cNvSpPr>
          <p:nvPr>
            <p:ph type="title"/>
          </p:nvPr>
        </p:nvSpPr>
        <p:spPr/>
        <p:txBody>
          <a:bodyPr/>
          <a:lstStyle/>
          <a:p>
            <a:r>
              <a:rPr lang="en-CA" altLang="en-US" noProof="0" dirty="0" smtClean="0"/>
              <a:t>Vector, Matrix and Vector-Matrix Operations in MATLAB</a:t>
            </a:r>
          </a:p>
        </p:txBody>
      </p:sp>
      <p:sp>
        <p:nvSpPr>
          <p:cNvPr id="4"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447801"/>
            <a:ext cx="7772400" cy="2011680"/>
          </a:xfrm>
        </p:spPr>
        <p:txBody>
          <a:bodyPr/>
          <a:lstStyle/>
          <a:p>
            <a:r>
              <a:rPr lang="en-CA" noProof="0" dirty="0" smtClean="0"/>
              <a:t>Matrix A is a square Matrix if it has same number of rows and columns:</a:t>
            </a:r>
          </a:p>
          <a:p>
            <a:endParaRPr lang="en-CA" noProof="0" dirty="0" smtClean="0"/>
          </a:p>
          <a:p>
            <a:r>
              <a:rPr lang="en-CA" noProof="0" dirty="0" smtClean="0"/>
              <a:t>Size(A)= 2 2			 Size(B)= 3 3</a:t>
            </a:r>
          </a:p>
          <a:p>
            <a:endParaRPr lang="en-CA" noProof="0" dirty="0" smtClean="0"/>
          </a:p>
          <a:p>
            <a:endParaRPr lang="en-CA" noProof="0" dirty="0" smtClean="0"/>
          </a:p>
          <a:p>
            <a:endParaRPr lang="en-CA" noProof="0" dirty="0" smtClean="0"/>
          </a:p>
          <a:p>
            <a:endParaRPr lang="en-CA" noProof="0" dirty="0" smtClean="0"/>
          </a:p>
          <a:p>
            <a:endParaRPr lang="en-CA" noProof="0" dirty="0"/>
          </a:p>
        </p:txBody>
      </p:sp>
      <p:sp>
        <p:nvSpPr>
          <p:cNvPr id="3" name="Titolo 2"/>
          <p:cNvSpPr>
            <a:spLocks noGrp="1"/>
          </p:cNvSpPr>
          <p:nvPr>
            <p:ph type="title"/>
          </p:nvPr>
        </p:nvSpPr>
        <p:spPr/>
        <p:txBody>
          <a:bodyPr/>
          <a:lstStyle/>
          <a:p>
            <a:r>
              <a:rPr lang="en-CA" noProof="0" dirty="0" smtClean="0"/>
              <a:t>Determinant of a MATRIX </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4" name="CasellaDiTesto 3"/>
              <p:cNvSpPr txBox="1"/>
              <p:nvPr/>
            </p:nvSpPr>
            <p:spPr>
              <a:xfrm>
                <a:off x="2468879" y="2228044"/>
                <a:ext cx="1542858" cy="6467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𝐴</m:t>
                      </m:r>
                      <m:r>
                        <a:rPr lang="it-IT" b="0" i="1" smtClean="0">
                          <a:latin typeface="Cambria Math"/>
                        </a:rPr>
                        <m:t>=</m:t>
                      </m:r>
                      <m:m>
                        <m:mPr>
                          <m:mcs>
                            <m:mc>
                              <m:mcPr>
                                <m:count m:val="2"/>
                                <m:mcJc m:val="center"/>
                              </m:mcPr>
                            </m:mc>
                          </m:mcs>
                          <m:ctrlPr>
                            <a:rPr lang="en-US" i="1" smtClean="0">
                              <a:latin typeface="Cambria Math" panose="02040503050406030204" pitchFamily="18" charset="0"/>
                            </a:rPr>
                          </m:ctrlPr>
                        </m:mPr>
                        <m:mr>
                          <m:e>
                            <m:r>
                              <m:rPr>
                                <m:brk m:alnAt="7"/>
                              </m:rPr>
                              <a:rPr lang="it-IT" b="0" i="1" smtClean="0">
                                <a:latin typeface="Cambria Math"/>
                              </a:rPr>
                              <m:t>𝑎</m:t>
                            </m:r>
                          </m:e>
                          <m:e>
                            <m:r>
                              <a:rPr lang="it-IT" b="0" i="1" smtClean="0">
                                <a:latin typeface="Cambria Math"/>
                              </a:rPr>
                              <m:t>𝑐</m:t>
                            </m:r>
                          </m:e>
                        </m:mr>
                        <m:mr>
                          <m:e>
                            <m:r>
                              <a:rPr lang="it-IT" b="0" i="1" smtClean="0">
                                <a:latin typeface="Cambria Math"/>
                              </a:rPr>
                              <m:t>𝑏</m:t>
                            </m:r>
                          </m:e>
                          <m:e>
                            <m:r>
                              <a:rPr lang="it-IT" b="0" i="1" smtClean="0">
                                <a:latin typeface="Cambria Math"/>
                              </a:rPr>
                              <m:t>𝑑</m:t>
                            </m:r>
                          </m:e>
                        </m:mr>
                      </m:m>
                    </m:oMath>
                  </m:oMathPara>
                </a14:m>
                <a:endParaRPr lang="en-US"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2468879" y="2228044"/>
                <a:ext cx="1542858" cy="64678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asellaDiTesto 5"/>
              <p:cNvSpPr txBox="1"/>
              <p:nvPr/>
            </p:nvSpPr>
            <p:spPr>
              <a:xfrm>
                <a:off x="6004560" y="1971178"/>
                <a:ext cx="2128531" cy="11605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𝐵</m:t>
                      </m:r>
                      <m:r>
                        <a:rPr lang="it-IT" b="0" i="1" smtClean="0">
                          <a:latin typeface="Cambria Math"/>
                        </a:rPr>
                        <m:t>=</m:t>
                      </m:r>
                      <m:m>
                        <m:mPr>
                          <m:mcs>
                            <m:mc>
                              <m:mcPr>
                                <m:count m:val="3"/>
                                <m:mcJc m:val="center"/>
                              </m:mcPr>
                            </m:mc>
                          </m:mcs>
                          <m:ctrlPr>
                            <a:rPr lang="it-IT" b="0" i="1" smtClean="0">
                              <a:latin typeface="Cambria Math" panose="02040503050406030204" pitchFamily="18" charset="0"/>
                            </a:rPr>
                          </m:ctrlPr>
                        </m:mPr>
                        <m:mr>
                          <m:e>
                            <m:r>
                              <m:rPr>
                                <m:brk m:alnAt="7"/>
                              </m:rPr>
                              <a:rPr lang="it-IT" b="0" i="1" smtClean="0">
                                <a:latin typeface="Cambria Math"/>
                              </a:rPr>
                              <m:t>𝑒</m:t>
                            </m:r>
                          </m:e>
                          <m:e>
                            <m:r>
                              <a:rPr lang="it-IT" b="0" i="1" smtClean="0">
                                <a:latin typeface="Cambria Math"/>
                              </a:rPr>
                              <m:t>h</m:t>
                            </m:r>
                          </m:e>
                          <m:e>
                            <m:r>
                              <a:rPr lang="it-IT" b="0" i="1" smtClean="0">
                                <a:latin typeface="Cambria Math"/>
                              </a:rPr>
                              <m:t>𝑚</m:t>
                            </m:r>
                          </m:e>
                        </m:mr>
                        <m:mr>
                          <m:e>
                            <m:r>
                              <a:rPr lang="it-IT" b="0" i="1" smtClean="0">
                                <a:latin typeface="Cambria Math"/>
                              </a:rPr>
                              <m:t>𝑓</m:t>
                            </m:r>
                          </m:e>
                          <m:e>
                            <m:r>
                              <a:rPr lang="it-IT" b="0" i="1" smtClean="0">
                                <a:latin typeface="Cambria Math"/>
                              </a:rPr>
                              <m:t>𝑖</m:t>
                            </m:r>
                          </m:e>
                          <m:e>
                            <m:r>
                              <a:rPr lang="it-IT" b="0" i="1" smtClean="0">
                                <a:latin typeface="Cambria Math"/>
                              </a:rPr>
                              <m:t>𝑛</m:t>
                            </m:r>
                          </m:e>
                        </m:mr>
                        <m:mr>
                          <m:e>
                            <m:r>
                              <a:rPr lang="it-IT" b="0" i="1" smtClean="0">
                                <a:latin typeface="Cambria Math"/>
                              </a:rPr>
                              <m:t>𝑔</m:t>
                            </m:r>
                          </m:e>
                          <m:e>
                            <m:r>
                              <a:rPr lang="it-IT" b="0" i="1" smtClean="0">
                                <a:latin typeface="Cambria Math"/>
                              </a:rPr>
                              <m:t>𝑙</m:t>
                            </m:r>
                          </m:e>
                          <m:e>
                            <m:r>
                              <a:rPr lang="it-IT" b="0" i="1" smtClean="0">
                                <a:latin typeface="Cambria Math"/>
                              </a:rPr>
                              <m:t>𝑜</m:t>
                            </m:r>
                          </m:e>
                        </m:mr>
                      </m:m>
                    </m:oMath>
                  </m:oMathPara>
                </a14:m>
                <a:endParaRPr lang="en-US" dirty="0"/>
              </a:p>
            </p:txBody>
          </p:sp>
        </mc:Choice>
        <mc:Fallback xmlns="">
          <p:sp>
            <p:nvSpPr>
              <p:cNvPr id="6" name="CasellaDiTesto 5"/>
              <p:cNvSpPr txBox="1">
                <a:spLocks noRot="1" noChangeAspect="1" noMove="1" noResize="1" noEditPoints="1" noAdjustHandles="1" noChangeArrowheads="1" noChangeShapeType="1" noTextEdit="1"/>
              </p:cNvSpPr>
              <p:nvPr/>
            </p:nvSpPr>
            <p:spPr>
              <a:xfrm>
                <a:off x="6004560" y="1971178"/>
                <a:ext cx="2128531" cy="1160511"/>
              </a:xfrm>
              <a:prstGeom prst="rect">
                <a:avLst/>
              </a:prstGeom>
              <a:blipFill rotWithShape="1">
                <a:blip r:embed="rId3"/>
                <a:stretch>
                  <a:fillRect/>
                </a:stretch>
              </a:blipFill>
            </p:spPr>
            <p:txBody>
              <a:bodyPr/>
              <a:lstStyle/>
              <a:p>
                <a:r>
                  <a:rPr lang="en-US">
                    <a:noFill/>
                  </a:rPr>
                  <a:t> </a:t>
                </a:r>
              </a:p>
            </p:txBody>
          </p:sp>
        </mc:Fallback>
      </mc:AlternateContent>
      <p:sp>
        <p:nvSpPr>
          <p:cNvPr id="8" name="Rettangolo 7"/>
          <p:cNvSpPr/>
          <p:nvPr/>
        </p:nvSpPr>
        <p:spPr>
          <a:xfrm>
            <a:off x="60960" y="3429060"/>
            <a:ext cx="8641080" cy="3250121"/>
          </a:xfrm>
          <a:prstGeom prst="rect">
            <a:avLst/>
          </a:prstGeom>
        </p:spPr>
        <p:txBody>
          <a:bodyPr wrap="square">
            <a:spAutoFit/>
          </a:bodyPr>
          <a:lstStyle/>
          <a:p>
            <a:pPr marL="342900" lvl="0" indent="-342900">
              <a:spcBef>
                <a:spcPct val="20000"/>
              </a:spcBef>
              <a:buClr>
                <a:srgbClr val="9E0927"/>
              </a:buClr>
            </a:pPr>
            <a:r>
              <a:rPr lang="en-US" sz="1800" kern="0" dirty="0" smtClean="0">
                <a:solidFill>
                  <a:srgbClr val="000000"/>
                </a:solidFill>
                <a:latin typeface="Helvetica"/>
                <a:ea typeface="ＭＳ Ｐゴシック"/>
              </a:rPr>
              <a:t>We define DETERMINANT of a Matrix the SCALAR NUMBER</a:t>
            </a:r>
          </a:p>
          <a:p>
            <a:pPr marL="342900" lvl="0" indent="-342900">
              <a:spcBef>
                <a:spcPct val="20000"/>
              </a:spcBef>
              <a:buClr>
                <a:srgbClr val="9E0927"/>
              </a:buClr>
            </a:pPr>
            <a:endParaRPr lang="en-US" sz="1800" kern="0" dirty="0" smtClean="0">
              <a:solidFill>
                <a:srgbClr val="000000"/>
              </a:solidFill>
              <a:latin typeface="Helvetica"/>
              <a:ea typeface="ＭＳ Ｐゴシック"/>
            </a:endParaRPr>
          </a:p>
          <a:p>
            <a:pPr marL="342900" lvl="0" indent="-342900">
              <a:spcBef>
                <a:spcPct val="20000"/>
              </a:spcBef>
              <a:buClr>
                <a:srgbClr val="9E0927"/>
              </a:buClr>
            </a:pPr>
            <a:r>
              <a:rPr lang="en-US" sz="1800" kern="0" dirty="0" err="1" smtClean="0">
                <a:solidFill>
                  <a:srgbClr val="000000"/>
                </a:solidFill>
                <a:latin typeface="Helvetica"/>
                <a:ea typeface="ＭＳ Ｐゴシック"/>
              </a:rPr>
              <a:t>Det</a:t>
            </a:r>
            <a:r>
              <a:rPr lang="en-US" sz="1800" kern="0" dirty="0" smtClean="0">
                <a:solidFill>
                  <a:srgbClr val="000000"/>
                </a:solidFill>
                <a:latin typeface="Helvetica"/>
                <a:ea typeface="ＭＳ Ｐゴシック"/>
              </a:rPr>
              <a:t>(A) = |A| = ad – </a:t>
            </a:r>
            <a:r>
              <a:rPr lang="en-US" sz="1800" kern="0" dirty="0" err="1" smtClean="0">
                <a:solidFill>
                  <a:srgbClr val="000000"/>
                </a:solidFill>
                <a:latin typeface="Helvetica"/>
                <a:ea typeface="ＭＳ Ｐゴシック"/>
              </a:rPr>
              <a:t>bc</a:t>
            </a:r>
            <a:r>
              <a:rPr lang="en-US" sz="1800" kern="0" dirty="0" smtClean="0">
                <a:solidFill>
                  <a:srgbClr val="000000"/>
                </a:solidFill>
                <a:latin typeface="Helvetica"/>
                <a:ea typeface="ＭＳ Ｐゴシック"/>
              </a:rPr>
              <a:t>	        </a:t>
            </a:r>
            <a:r>
              <a:rPr lang="en-US" sz="1800" kern="0" dirty="0" err="1" smtClean="0">
                <a:solidFill>
                  <a:srgbClr val="000000"/>
                </a:solidFill>
                <a:latin typeface="Helvetica"/>
                <a:ea typeface="ＭＳ Ｐゴシック"/>
              </a:rPr>
              <a:t>Det</a:t>
            </a:r>
            <a:r>
              <a:rPr lang="en-US" sz="1800" kern="0" dirty="0" smtClean="0">
                <a:solidFill>
                  <a:srgbClr val="000000"/>
                </a:solidFill>
                <a:latin typeface="Helvetica"/>
                <a:ea typeface="ＭＳ Ｐゴシック"/>
              </a:rPr>
              <a:t>(B) = |B| =</a:t>
            </a:r>
            <a:r>
              <a:rPr lang="en-US" sz="1800" kern="0" dirty="0" err="1" smtClean="0">
                <a:solidFill>
                  <a:srgbClr val="000000"/>
                </a:solidFill>
                <a:latin typeface="Helvetica"/>
                <a:ea typeface="ＭＳ Ｐゴシック"/>
              </a:rPr>
              <a:t>eio</a:t>
            </a:r>
            <a:r>
              <a:rPr lang="en-US" sz="1800" kern="0" dirty="0" smtClean="0">
                <a:solidFill>
                  <a:srgbClr val="000000"/>
                </a:solidFill>
                <a:latin typeface="Helvetica"/>
                <a:ea typeface="ＭＳ Ｐゴシック"/>
              </a:rPr>
              <a:t> + </a:t>
            </a:r>
            <a:r>
              <a:rPr lang="en-US" sz="1800" kern="0" dirty="0" err="1" smtClean="0">
                <a:solidFill>
                  <a:srgbClr val="000000"/>
                </a:solidFill>
                <a:latin typeface="Helvetica"/>
                <a:ea typeface="ＭＳ Ｐゴシック"/>
              </a:rPr>
              <a:t>hng</a:t>
            </a:r>
            <a:r>
              <a:rPr lang="en-US" sz="1800" kern="0" dirty="0" smtClean="0">
                <a:solidFill>
                  <a:srgbClr val="000000"/>
                </a:solidFill>
                <a:latin typeface="Helvetica"/>
                <a:ea typeface="ＭＳ Ｐゴシック"/>
              </a:rPr>
              <a:t> + </a:t>
            </a:r>
            <a:r>
              <a:rPr lang="en-US" sz="1800" kern="0" dirty="0" err="1" smtClean="0">
                <a:solidFill>
                  <a:srgbClr val="000000"/>
                </a:solidFill>
                <a:latin typeface="Helvetica"/>
                <a:ea typeface="ＭＳ Ｐゴシック"/>
              </a:rPr>
              <a:t>mfl</a:t>
            </a:r>
            <a:r>
              <a:rPr lang="en-US" sz="1800" kern="0" dirty="0" smtClean="0">
                <a:solidFill>
                  <a:srgbClr val="000000"/>
                </a:solidFill>
                <a:latin typeface="Helvetica"/>
                <a:ea typeface="ＭＳ Ｐゴシック"/>
              </a:rPr>
              <a:t> – </a:t>
            </a:r>
            <a:r>
              <a:rPr lang="en-US" sz="1800" kern="0" dirty="0" err="1" smtClean="0">
                <a:solidFill>
                  <a:srgbClr val="000000"/>
                </a:solidFill>
                <a:latin typeface="Helvetica"/>
                <a:ea typeface="ＭＳ Ｐゴシック"/>
              </a:rPr>
              <a:t>enl</a:t>
            </a:r>
            <a:r>
              <a:rPr lang="en-US" sz="1800" kern="0" dirty="0" smtClean="0">
                <a:solidFill>
                  <a:srgbClr val="000000"/>
                </a:solidFill>
                <a:latin typeface="Helvetica"/>
                <a:ea typeface="ＭＳ Ｐゴシック"/>
              </a:rPr>
              <a:t> – </a:t>
            </a:r>
            <a:r>
              <a:rPr lang="en-US" sz="1800" kern="0" dirty="0" err="1" smtClean="0">
                <a:solidFill>
                  <a:srgbClr val="000000"/>
                </a:solidFill>
                <a:latin typeface="Helvetica"/>
                <a:ea typeface="ＭＳ Ｐゴシック"/>
              </a:rPr>
              <a:t>hfo</a:t>
            </a:r>
            <a:r>
              <a:rPr lang="en-US" sz="1800" kern="0" dirty="0">
                <a:solidFill>
                  <a:srgbClr val="000000"/>
                </a:solidFill>
                <a:latin typeface="Helvetica"/>
                <a:ea typeface="ＭＳ Ｐゴシック"/>
              </a:rPr>
              <a:t> – </a:t>
            </a:r>
            <a:r>
              <a:rPr lang="en-US" sz="1800" kern="0" dirty="0" err="1">
                <a:solidFill>
                  <a:srgbClr val="000000"/>
                </a:solidFill>
                <a:latin typeface="Helvetica"/>
                <a:ea typeface="ＭＳ Ｐゴシック"/>
              </a:rPr>
              <a:t>mig</a:t>
            </a:r>
            <a:r>
              <a:rPr lang="en-US" sz="1800" kern="0" dirty="0">
                <a:solidFill>
                  <a:srgbClr val="000000"/>
                </a:solidFill>
                <a:latin typeface="Helvetica"/>
                <a:ea typeface="ＭＳ Ｐゴシック"/>
              </a:rPr>
              <a:t> </a:t>
            </a:r>
            <a:endParaRPr lang="en-US" sz="1800" kern="0" dirty="0" smtClean="0">
              <a:solidFill>
                <a:srgbClr val="000000"/>
              </a:solidFill>
              <a:latin typeface="Helvetica"/>
              <a:ea typeface="ＭＳ Ｐゴシック"/>
            </a:endParaRPr>
          </a:p>
          <a:p>
            <a:pPr marL="342900" lvl="0" indent="-342900">
              <a:spcBef>
                <a:spcPct val="20000"/>
              </a:spcBef>
              <a:buClr>
                <a:srgbClr val="9E0927"/>
              </a:buClr>
            </a:pPr>
            <a:endParaRPr lang="en-US" sz="1800" kern="0" dirty="0" smtClean="0">
              <a:solidFill>
                <a:srgbClr val="000000"/>
              </a:solidFill>
              <a:latin typeface="Helvetica"/>
              <a:ea typeface="ＭＳ Ｐゴシック"/>
            </a:endParaRPr>
          </a:p>
          <a:p>
            <a:pPr marL="342900" lvl="0" indent="-342900">
              <a:spcBef>
                <a:spcPct val="20000"/>
              </a:spcBef>
              <a:buClr>
                <a:srgbClr val="9E0927"/>
              </a:buClr>
            </a:pPr>
            <a:endParaRPr lang="en-US" sz="1800" kern="0" dirty="0" smtClean="0">
              <a:solidFill>
                <a:srgbClr val="000000"/>
              </a:solidFill>
              <a:latin typeface="Helvetica"/>
              <a:ea typeface="ＭＳ Ｐゴシック"/>
            </a:endParaRPr>
          </a:p>
          <a:p>
            <a:pPr marL="342900" lvl="0" indent="-342900">
              <a:spcBef>
                <a:spcPct val="20000"/>
              </a:spcBef>
              <a:buClr>
                <a:srgbClr val="9E0927"/>
              </a:buClr>
            </a:pPr>
            <a:r>
              <a:rPr lang="en-US" sz="1800" i="1" kern="0" dirty="0" smtClean="0">
                <a:solidFill>
                  <a:srgbClr val="000000"/>
                </a:solidFill>
                <a:latin typeface="Helvetica"/>
                <a:ea typeface="ＭＳ Ｐゴシック"/>
              </a:rPr>
              <a:t>The determinant is an essential property of a matrix</a:t>
            </a:r>
            <a:r>
              <a:rPr lang="en-US" sz="1800" kern="0" dirty="0" smtClean="0">
                <a:solidFill>
                  <a:srgbClr val="000000"/>
                </a:solidFill>
                <a:latin typeface="Helvetica"/>
                <a:ea typeface="ＭＳ Ｐゴシック"/>
              </a:rPr>
              <a:t>, as it «determines» whether a given matrix is invertible (see next slides).</a:t>
            </a:r>
          </a:p>
          <a:p>
            <a:pPr marL="342900" lvl="0" indent="-342900">
              <a:spcBef>
                <a:spcPct val="20000"/>
              </a:spcBef>
              <a:buClr>
                <a:srgbClr val="9E0927"/>
              </a:buClr>
            </a:pPr>
            <a:r>
              <a:rPr lang="en-US" sz="1800" kern="0" dirty="0" smtClean="0">
                <a:solidFill>
                  <a:srgbClr val="000000"/>
                </a:solidFill>
                <a:latin typeface="Helvetica"/>
                <a:ea typeface="ＭＳ Ｐゴシック"/>
              </a:rPr>
              <a:t>In </a:t>
            </a:r>
            <a:r>
              <a:rPr lang="en-US" sz="1800" kern="0" dirty="0" err="1" smtClean="0">
                <a:solidFill>
                  <a:srgbClr val="000000"/>
                </a:solidFill>
                <a:latin typeface="Helvetica"/>
                <a:ea typeface="ＭＳ Ｐゴシック"/>
              </a:rPr>
              <a:t>matlab</a:t>
            </a:r>
            <a:r>
              <a:rPr lang="en-US" sz="1800" kern="0" dirty="0" smtClean="0">
                <a:solidFill>
                  <a:srgbClr val="000000"/>
                </a:solidFill>
                <a:latin typeface="Helvetica"/>
                <a:ea typeface="ＭＳ Ｐゴシック"/>
              </a:rPr>
              <a:t>, the determinant of a square matrix A is calculated with the command </a:t>
            </a:r>
            <a:r>
              <a:rPr lang="en-US" sz="1800" b="1" i="1" u="sng" kern="0" dirty="0" err="1">
                <a:solidFill>
                  <a:srgbClr val="000000"/>
                </a:solidFill>
                <a:effectLst>
                  <a:outerShdw blurRad="38100" dist="38100" dir="2700000" algn="tl">
                    <a:srgbClr val="000000">
                      <a:alpha val="43137"/>
                    </a:srgbClr>
                  </a:outerShdw>
                </a:effectLst>
                <a:latin typeface="Helvetica"/>
                <a:ea typeface="ＭＳ Ｐゴシック"/>
              </a:rPr>
              <a:t>d</a:t>
            </a:r>
            <a:r>
              <a:rPr lang="en-US" sz="1800" b="1" i="1" u="sng" kern="0" dirty="0" err="1" smtClean="0">
                <a:solidFill>
                  <a:srgbClr val="000000"/>
                </a:solidFill>
                <a:effectLst>
                  <a:outerShdw blurRad="38100" dist="38100" dir="2700000" algn="tl">
                    <a:srgbClr val="000000">
                      <a:alpha val="43137"/>
                    </a:srgbClr>
                  </a:outerShdw>
                </a:effectLst>
                <a:latin typeface="Helvetica"/>
                <a:ea typeface="ＭＳ Ｐゴシック"/>
              </a:rPr>
              <a:t>et</a:t>
            </a:r>
            <a:r>
              <a:rPr lang="en-US" sz="1800" b="1" i="1" u="sng" kern="0" dirty="0" smtClean="0">
                <a:solidFill>
                  <a:srgbClr val="000000"/>
                </a:solidFill>
                <a:effectLst>
                  <a:outerShdw blurRad="38100" dist="38100" dir="2700000" algn="tl">
                    <a:srgbClr val="000000">
                      <a:alpha val="43137"/>
                    </a:srgbClr>
                  </a:outerShdw>
                </a:effectLst>
                <a:latin typeface="Helvetica"/>
                <a:ea typeface="ＭＳ Ｐゴシック"/>
              </a:rPr>
              <a:t>(A)</a:t>
            </a:r>
          </a:p>
          <a:p>
            <a:pPr marL="342900" lvl="0" indent="-342900">
              <a:spcBef>
                <a:spcPct val="20000"/>
              </a:spcBef>
              <a:buClr>
                <a:srgbClr val="9E0927"/>
              </a:buClr>
            </a:pPr>
            <a:endParaRPr lang="en-US" sz="1800" kern="0" dirty="0">
              <a:solidFill>
                <a:srgbClr val="000000"/>
              </a:solidFill>
              <a:latin typeface="Helvetica"/>
              <a:ea typeface="ＭＳ Ｐゴシック"/>
            </a:endParaRPr>
          </a:p>
        </p:txBody>
      </p:sp>
    </p:spTree>
    <p:extLst>
      <p:ext uri="{BB962C8B-B14F-4D97-AF65-F5344CB8AC3E}">
        <p14:creationId xmlns:p14="http://schemas.microsoft.com/office/powerpoint/2010/main" val="1830116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1960" y="1100284"/>
            <a:ext cx="7772400" cy="2011680"/>
          </a:xfrm>
        </p:spPr>
        <p:txBody>
          <a:bodyPr/>
          <a:lstStyle/>
          <a:p>
            <a:r>
              <a:rPr lang="en-CA" noProof="0" dirty="0" smtClean="0"/>
              <a:t>Calculate the determinant of the following Matrices:</a:t>
            </a:r>
          </a:p>
          <a:p>
            <a:endParaRPr lang="en-CA" noProof="0" dirty="0" smtClean="0"/>
          </a:p>
          <a:p>
            <a:r>
              <a:rPr lang="en-CA" noProof="0" dirty="0" smtClean="0"/>
              <a:t>			</a:t>
            </a:r>
          </a:p>
          <a:p>
            <a:endParaRPr lang="en-CA" noProof="0" dirty="0" smtClean="0"/>
          </a:p>
          <a:p>
            <a:endParaRPr lang="en-CA" noProof="0" dirty="0" smtClean="0"/>
          </a:p>
          <a:p>
            <a:endParaRPr lang="en-CA" noProof="0" dirty="0" smtClean="0"/>
          </a:p>
          <a:p>
            <a:endParaRPr lang="en-CA" noProof="0" dirty="0"/>
          </a:p>
        </p:txBody>
      </p:sp>
      <p:sp>
        <p:nvSpPr>
          <p:cNvPr id="3" name="Titolo 2"/>
          <p:cNvSpPr>
            <a:spLocks noGrp="1"/>
          </p:cNvSpPr>
          <p:nvPr>
            <p:ph type="title"/>
          </p:nvPr>
        </p:nvSpPr>
        <p:spPr/>
        <p:txBody>
          <a:bodyPr/>
          <a:lstStyle/>
          <a:p>
            <a:r>
              <a:rPr lang="en-CA" noProof="0" dirty="0" smtClean="0"/>
              <a:t>Example:</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4" name="CasellaDiTesto 3"/>
              <p:cNvSpPr txBox="1"/>
              <p:nvPr/>
            </p:nvSpPr>
            <p:spPr>
              <a:xfrm>
                <a:off x="926021" y="1687341"/>
                <a:ext cx="1515992" cy="70577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𝐴</m:t>
                      </m:r>
                      <m:r>
                        <a:rPr lang="it-IT" b="0" i="1" smtClean="0">
                          <a:latin typeface="Cambria Math"/>
                        </a:rPr>
                        <m:t>=</m:t>
                      </m:r>
                      <m:m>
                        <m:mPr>
                          <m:mcs>
                            <m:mc>
                              <m:mcPr>
                                <m:count m:val="2"/>
                                <m:mcJc m:val="center"/>
                              </m:mcPr>
                            </m:mc>
                          </m:mcs>
                          <m:ctrlPr>
                            <a:rPr lang="en-US"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mr>
                        <m:mr>
                          <m:e>
                            <m:r>
                              <a:rPr lang="it-IT" b="0" i="1" smtClean="0">
                                <a:latin typeface="Cambria Math"/>
                              </a:rPr>
                              <m:t>4</m:t>
                            </m:r>
                          </m:e>
                          <m:e>
                            <m:r>
                              <a:rPr lang="it-IT" b="0" i="1" smtClean="0">
                                <a:latin typeface="Cambria Math"/>
                              </a:rPr>
                              <m:t>1</m:t>
                            </m:r>
                          </m:e>
                        </m:mr>
                      </m:m>
                    </m:oMath>
                  </m:oMathPara>
                </a14:m>
                <a:endParaRPr lang="en-US"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926021" y="1687341"/>
                <a:ext cx="1515992" cy="705771"/>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asellaDiTesto 5"/>
              <p:cNvSpPr txBox="1"/>
              <p:nvPr/>
            </p:nvSpPr>
            <p:spPr>
              <a:xfrm>
                <a:off x="5836920" y="1574654"/>
                <a:ext cx="2005357" cy="10689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𝐵</m:t>
                      </m:r>
                      <m:r>
                        <a:rPr lang="it-IT" b="0" i="1" smtClean="0">
                          <a:latin typeface="Cambria Math"/>
                        </a:rPr>
                        <m:t>=</m:t>
                      </m:r>
                      <m:m>
                        <m:mPr>
                          <m:mcs>
                            <m:mc>
                              <m:mcPr>
                                <m:count m:val="3"/>
                                <m:mcJc m:val="center"/>
                              </m:mcPr>
                            </m:mc>
                          </m:mcs>
                          <m:ctrlPr>
                            <a:rPr lang="it-IT" b="0"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e>
                            <m:r>
                              <a:rPr lang="it-IT" b="0" i="1" smtClean="0">
                                <a:latin typeface="Cambria Math"/>
                              </a:rPr>
                              <m:t>1</m:t>
                            </m:r>
                          </m:e>
                        </m:mr>
                        <m:mr>
                          <m:e>
                            <m:r>
                              <a:rPr lang="it-IT" b="0" i="1" smtClean="0">
                                <a:latin typeface="Cambria Math"/>
                              </a:rPr>
                              <m:t>1</m:t>
                            </m:r>
                          </m:e>
                          <m:e>
                            <m:r>
                              <a:rPr lang="it-IT" b="0" i="1" smtClean="0">
                                <a:latin typeface="Cambria Math"/>
                              </a:rPr>
                              <m:t>4</m:t>
                            </m:r>
                          </m:e>
                          <m:e>
                            <m:r>
                              <a:rPr lang="it-IT" b="0" i="1" smtClean="0">
                                <a:latin typeface="Cambria Math"/>
                              </a:rPr>
                              <m:t>2</m:t>
                            </m:r>
                          </m:e>
                        </m:mr>
                        <m:mr>
                          <m:e>
                            <m:r>
                              <a:rPr lang="it-IT" b="0" i="1" smtClean="0">
                                <a:latin typeface="Cambria Math"/>
                              </a:rPr>
                              <m:t>2</m:t>
                            </m:r>
                          </m:e>
                          <m:e>
                            <m:r>
                              <a:rPr lang="it-IT" b="0" i="1" smtClean="0">
                                <a:latin typeface="Cambria Math"/>
                              </a:rPr>
                              <m:t>0</m:t>
                            </m:r>
                          </m:e>
                          <m:e>
                            <m:r>
                              <a:rPr lang="it-IT" b="0" i="1" smtClean="0">
                                <a:latin typeface="Cambria Math"/>
                              </a:rPr>
                              <m:t>1</m:t>
                            </m:r>
                          </m:e>
                        </m:mr>
                      </m:m>
                    </m:oMath>
                  </m:oMathPara>
                </a14:m>
                <a:endParaRPr lang="en-US" dirty="0"/>
              </a:p>
            </p:txBody>
          </p:sp>
        </mc:Choice>
        <mc:Fallback xmlns="">
          <p:sp>
            <p:nvSpPr>
              <p:cNvPr id="6" name="CasellaDiTesto 5"/>
              <p:cNvSpPr txBox="1">
                <a:spLocks noRot="1" noChangeAspect="1" noMove="1" noResize="1" noEditPoints="1" noAdjustHandles="1" noChangeArrowheads="1" noChangeShapeType="1" noTextEdit="1"/>
              </p:cNvSpPr>
              <p:nvPr/>
            </p:nvSpPr>
            <p:spPr>
              <a:xfrm>
                <a:off x="5836920" y="1574654"/>
                <a:ext cx="2005357" cy="1068947"/>
              </a:xfrm>
              <a:prstGeom prst="rect">
                <a:avLst/>
              </a:prstGeom>
              <a:blipFill rotWithShape="1">
                <a:blip r:embed="rId3"/>
                <a:stretch>
                  <a:fillRect/>
                </a:stretch>
              </a:blipFill>
            </p:spPr>
            <p:txBody>
              <a:bodyPr/>
              <a:lstStyle/>
              <a:p>
                <a:r>
                  <a:rPr lang="en-US">
                    <a:noFill/>
                  </a:rPr>
                  <a:t> </a:t>
                </a:r>
              </a:p>
            </p:txBody>
          </p:sp>
        </mc:Fallback>
      </mc:AlternateContent>
      <p:sp>
        <p:nvSpPr>
          <p:cNvPr id="8" name="Rettangolo 7"/>
          <p:cNvSpPr/>
          <p:nvPr/>
        </p:nvSpPr>
        <p:spPr>
          <a:xfrm>
            <a:off x="2895600" y="4432585"/>
            <a:ext cx="1862752" cy="1877437"/>
          </a:xfrm>
          <a:prstGeom prst="rect">
            <a:avLst/>
          </a:prstGeom>
        </p:spPr>
        <p:txBody>
          <a:bodyPr wrap="square">
            <a:spAutoFit/>
          </a:bodyPr>
          <a:lstStyle/>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 5</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-10 ; 7</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 7</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 -14</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7</a:t>
            </a:r>
            <a:endParaRPr lang="it-IT" sz="2000" kern="0" dirty="0">
              <a:solidFill>
                <a:srgbClr val="000000"/>
              </a:solidFill>
              <a:latin typeface="Helvetica"/>
              <a:ea typeface="ＭＳ Ｐゴシック"/>
            </a:endParaRPr>
          </a:p>
        </p:txBody>
      </p:sp>
      <p:sp>
        <p:nvSpPr>
          <p:cNvPr id="9" name="Rettangolo 8"/>
          <p:cNvSpPr/>
          <p:nvPr/>
        </p:nvSpPr>
        <p:spPr>
          <a:xfrm>
            <a:off x="0" y="3700195"/>
            <a:ext cx="8823960" cy="369332"/>
          </a:xfrm>
          <a:prstGeom prst="rect">
            <a:avLst/>
          </a:prstGeom>
        </p:spPr>
        <p:txBody>
          <a:bodyPr wrap="square">
            <a:spAutoFit/>
          </a:bodyPr>
          <a:lstStyle/>
          <a:p>
            <a:pPr marL="342900" lvl="0" indent="-342900">
              <a:spcBef>
                <a:spcPct val="20000"/>
              </a:spcBef>
              <a:buClr>
                <a:srgbClr val="9E0927"/>
              </a:buClr>
            </a:pPr>
            <a:r>
              <a:rPr lang="en-US" sz="1800" kern="0" dirty="0" err="1">
                <a:solidFill>
                  <a:srgbClr val="000000"/>
                </a:solidFill>
                <a:latin typeface="Helvetica"/>
                <a:ea typeface="ＭＳ Ｐゴシック"/>
              </a:rPr>
              <a:t>Det</a:t>
            </a:r>
            <a:r>
              <a:rPr lang="en-US" sz="1800" kern="0" dirty="0">
                <a:solidFill>
                  <a:srgbClr val="000000"/>
                </a:solidFill>
                <a:latin typeface="Helvetica"/>
                <a:ea typeface="ＭＳ Ｐゴシック"/>
              </a:rPr>
              <a:t>(A) = |A| = ad – </a:t>
            </a:r>
            <a:r>
              <a:rPr lang="en-US" sz="1800" kern="0" dirty="0" err="1">
                <a:solidFill>
                  <a:srgbClr val="000000"/>
                </a:solidFill>
                <a:latin typeface="Helvetica"/>
                <a:ea typeface="ＭＳ Ｐゴシック"/>
              </a:rPr>
              <a:t>bc</a:t>
            </a:r>
            <a:r>
              <a:rPr lang="en-US" sz="1800" kern="0" dirty="0">
                <a:solidFill>
                  <a:srgbClr val="000000"/>
                </a:solidFill>
                <a:latin typeface="Helvetica"/>
                <a:ea typeface="ＭＳ Ｐゴシック"/>
              </a:rPr>
              <a:t>	        </a:t>
            </a:r>
            <a:r>
              <a:rPr lang="en-US" sz="1800" kern="0" dirty="0" err="1">
                <a:solidFill>
                  <a:srgbClr val="000000"/>
                </a:solidFill>
                <a:latin typeface="Helvetica"/>
                <a:ea typeface="ＭＳ Ｐゴシック"/>
              </a:rPr>
              <a:t>Det</a:t>
            </a:r>
            <a:r>
              <a:rPr lang="en-US" sz="1800" kern="0" dirty="0">
                <a:solidFill>
                  <a:srgbClr val="000000"/>
                </a:solidFill>
                <a:latin typeface="Helvetica"/>
                <a:ea typeface="ＭＳ Ｐゴシック"/>
              </a:rPr>
              <a:t>(B) = |B| =</a:t>
            </a:r>
            <a:r>
              <a:rPr lang="en-US" sz="1800" kern="0" dirty="0" err="1">
                <a:solidFill>
                  <a:srgbClr val="000000"/>
                </a:solidFill>
                <a:latin typeface="Helvetica"/>
                <a:ea typeface="ＭＳ Ｐゴシック"/>
              </a:rPr>
              <a:t>eio</a:t>
            </a:r>
            <a:r>
              <a:rPr lang="en-US" sz="1800" kern="0" dirty="0">
                <a:solidFill>
                  <a:srgbClr val="000000"/>
                </a:solidFill>
                <a:latin typeface="Helvetica"/>
                <a:ea typeface="ＭＳ Ｐゴシック"/>
              </a:rPr>
              <a:t> + </a:t>
            </a:r>
            <a:r>
              <a:rPr lang="en-US" sz="1800" kern="0" dirty="0" err="1">
                <a:solidFill>
                  <a:srgbClr val="000000"/>
                </a:solidFill>
                <a:latin typeface="Helvetica"/>
                <a:ea typeface="ＭＳ Ｐゴシック"/>
              </a:rPr>
              <a:t>hmg</a:t>
            </a:r>
            <a:r>
              <a:rPr lang="en-US" sz="1800" kern="0" dirty="0">
                <a:solidFill>
                  <a:srgbClr val="000000"/>
                </a:solidFill>
                <a:latin typeface="Helvetica"/>
                <a:ea typeface="ＭＳ Ｐゴシック"/>
              </a:rPr>
              <a:t> + </a:t>
            </a:r>
            <a:r>
              <a:rPr lang="en-US" sz="1800" kern="0" dirty="0" err="1">
                <a:solidFill>
                  <a:srgbClr val="000000"/>
                </a:solidFill>
                <a:latin typeface="Helvetica"/>
                <a:ea typeface="ＭＳ Ｐゴシック"/>
              </a:rPr>
              <a:t>mfl</a:t>
            </a:r>
            <a:r>
              <a:rPr lang="en-US" sz="1800" kern="0" dirty="0">
                <a:solidFill>
                  <a:srgbClr val="000000"/>
                </a:solidFill>
                <a:latin typeface="Helvetica"/>
                <a:ea typeface="ＭＳ Ｐゴシック"/>
              </a:rPr>
              <a:t> – </a:t>
            </a:r>
            <a:r>
              <a:rPr lang="en-US" sz="1800" kern="0" dirty="0" err="1" smtClean="0">
                <a:solidFill>
                  <a:srgbClr val="000000"/>
                </a:solidFill>
                <a:latin typeface="Helvetica"/>
                <a:ea typeface="ＭＳ Ｐゴシック"/>
              </a:rPr>
              <a:t>enl</a:t>
            </a:r>
            <a:r>
              <a:rPr lang="en-US" sz="1800" kern="0" dirty="0" smtClean="0">
                <a:solidFill>
                  <a:srgbClr val="000000"/>
                </a:solidFill>
                <a:latin typeface="Helvetica"/>
                <a:ea typeface="ＭＳ Ｐゴシック"/>
              </a:rPr>
              <a:t> </a:t>
            </a:r>
            <a:r>
              <a:rPr lang="en-US" sz="1800" kern="0" dirty="0">
                <a:solidFill>
                  <a:srgbClr val="000000"/>
                </a:solidFill>
                <a:latin typeface="Helvetica"/>
                <a:ea typeface="ＭＳ Ｐゴシック"/>
              </a:rPr>
              <a:t>– </a:t>
            </a:r>
            <a:r>
              <a:rPr lang="en-US" sz="1800" kern="0" dirty="0" err="1">
                <a:solidFill>
                  <a:srgbClr val="000000"/>
                </a:solidFill>
                <a:latin typeface="Helvetica"/>
                <a:ea typeface="ＭＳ Ｐゴシック"/>
              </a:rPr>
              <a:t>hfo</a:t>
            </a:r>
            <a:r>
              <a:rPr lang="en-US" sz="1800" kern="0" dirty="0">
                <a:solidFill>
                  <a:srgbClr val="000000"/>
                </a:solidFill>
                <a:latin typeface="Helvetica"/>
                <a:ea typeface="ＭＳ Ｐゴシック"/>
              </a:rPr>
              <a:t> </a:t>
            </a:r>
            <a:r>
              <a:rPr lang="en-US" sz="1800" kern="0" dirty="0" smtClean="0">
                <a:solidFill>
                  <a:srgbClr val="000000"/>
                </a:solidFill>
                <a:latin typeface="Helvetica"/>
                <a:ea typeface="ＭＳ Ｐゴシック"/>
              </a:rPr>
              <a:t>– </a:t>
            </a:r>
            <a:r>
              <a:rPr lang="en-US" sz="1800" kern="0" dirty="0" err="1" smtClean="0">
                <a:solidFill>
                  <a:srgbClr val="000000"/>
                </a:solidFill>
                <a:latin typeface="Helvetica"/>
                <a:ea typeface="ＭＳ Ｐゴシック"/>
              </a:rPr>
              <a:t>mig</a:t>
            </a:r>
            <a:r>
              <a:rPr lang="en-US" sz="1800" kern="0" dirty="0" smtClean="0">
                <a:solidFill>
                  <a:srgbClr val="000000"/>
                </a:solidFill>
                <a:latin typeface="Helvetica"/>
                <a:ea typeface="ＭＳ Ｐゴシック"/>
              </a:rPr>
              <a:t>=</a:t>
            </a:r>
          </a:p>
        </p:txBody>
      </p:sp>
      <mc:AlternateContent xmlns:mc="http://schemas.openxmlformats.org/markup-compatibility/2006" xmlns:a14="http://schemas.microsoft.com/office/drawing/2010/main">
        <mc:Choice Requires="a14">
          <p:sp>
            <p:nvSpPr>
              <p:cNvPr id="10" name="CasellaDiTesto 9"/>
              <p:cNvSpPr txBox="1"/>
              <p:nvPr/>
            </p:nvSpPr>
            <p:spPr>
              <a:xfrm>
                <a:off x="141159" y="3020524"/>
                <a:ext cx="1203342" cy="5082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800" b="0" i="1" smtClean="0">
                          <a:latin typeface="Cambria Math"/>
                        </a:rPr>
                        <m:t>𝐴</m:t>
                      </m:r>
                      <m:r>
                        <a:rPr lang="it-IT" sz="1800" b="0" i="1" smtClean="0">
                          <a:latin typeface="Cambria Math"/>
                        </a:rPr>
                        <m:t>=</m:t>
                      </m:r>
                      <m:m>
                        <m:mPr>
                          <m:mcs>
                            <m:mc>
                              <m:mcPr>
                                <m:count m:val="2"/>
                                <m:mcJc m:val="center"/>
                              </m:mcPr>
                            </m:mc>
                          </m:mcs>
                          <m:ctrlPr>
                            <a:rPr lang="en-US" sz="1800" i="1" smtClean="0">
                              <a:latin typeface="Cambria Math" panose="02040503050406030204" pitchFamily="18" charset="0"/>
                            </a:rPr>
                          </m:ctrlPr>
                        </m:mPr>
                        <m:mr>
                          <m:e>
                            <m:r>
                              <m:rPr>
                                <m:brk m:alnAt="7"/>
                              </m:rPr>
                              <a:rPr lang="it-IT" sz="1800" b="0" i="1" smtClean="0">
                                <a:latin typeface="Cambria Math"/>
                              </a:rPr>
                              <m:t>𝑎</m:t>
                            </m:r>
                          </m:e>
                          <m:e>
                            <m:r>
                              <a:rPr lang="it-IT" sz="1800" b="0" i="1" smtClean="0">
                                <a:latin typeface="Cambria Math"/>
                              </a:rPr>
                              <m:t>𝑐</m:t>
                            </m:r>
                          </m:e>
                        </m:mr>
                        <m:mr>
                          <m:e>
                            <m:r>
                              <a:rPr lang="it-IT" sz="1800" b="0" i="1" smtClean="0">
                                <a:latin typeface="Cambria Math"/>
                              </a:rPr>
                              <m:t>𝑏</m:t>
                            </m:r>
                          </m:e>
                          <m:e>
                            <m:r>
                              <a:rPr lang="it-IT" sz="1800" b="0" i="1" smtClean="0">
                                <a:latin typeface="Cambria Math"/>
                              </a:rPr>
                              <m:t>𝑑</m:t>
                            </m:r>
                          </m:e>
                        </m:mr>
                      </m:m>
                    </m:oMath>
                  </m:oMathPara>
                </a14:m>
                <a:endParaRPr lang="en-US" sz="1800" dirty="0"/>
              </a:p>
            </p:txBody>
          </p:sp>
        </mc:Choice>
        <mc:Fallback xmlns="">
          <p:sp>
            <p:nvSpPr>
              <p:cNvPr id="10" name="CasellaDiTesto 9"/>
              <p:cNvSpPr txBox="1">
                <a:spLocks noRot="1" noChangeAspect="1" noMove="1" noResize="1" noEditPoints="1" noAdjustHandles="1" noChangeArrowheads="1" noChangeShapeType="1" noTextEdit="1"/>
              </p:cNvSpPr>
              <p:nvPr/>
            </p:nvSpPr>
            <p:spPr>
              <a:xfrm>
                <a:off x="141159" y="3020524"/>
                <a:ext cx="1203342" cy="508216"/>
              </a:xfrm>
              <a:prstGeom prst="rect">
                <a:avLst/>
              </a:prstGeom>
              <a:blipFill rotWithShape="1">
                <a:blip r:embed="rId4"/>
                <a:stretch>
                  <a:fillRect b="-47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CasellaDiTesto 10"/>
              <p:cNvSpPr txBox="1"/>
              <p:nvPr/>
            </p:nvSpPr>
            <p:spPr>
              <a:xfrm>
                <a:off x="3276600" y="2872374"/>
                <a:ext cx="1481752" cy="8045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a:rPr>
                        <m:t>𝐵</m:t>
                      </m:r>
                      <m:r>
                        <a:rPr lang="it-IT" sz="1600" b="0" i="1" smtClean="0">
                          <a:latin typeface="Cambria Math"/>
                        </a:rPr>
                        <m:t>=</m:t>
                      </m:r>
                      <m:m>
                        <m:mPr>
                          <m:mcs>
                            <m:mc>
                              <m:mcPr>
                                <m:count m:val="3"/>
                                <m:mcJc m:val="center"/>
                              </m:mcPr>
                            </m:mc>
                          </m:mcs>
                          <m:ctrlPr>
                            <a:rPr lang="it-IT" sz="1600" b="0" i="1" smtClean="0">
                              <a:latin typeface="Cambria Math" panose="02040503050406030204" pitchFamily="18" charset="0"/>
                            </a:rPr>
                          </m:ctrlPr>
                        </m:mPr>
                        <m:mr>
                          <m:e>
                            <m:r>
                              <m:rPr>
                                <m:brk m:alnAt="7"/>
                              </m:rPr>
                              <a:rPr lang="it-IT" sz="1600" b="0" i="1" smtClean="0">
                                <a:latin typeface="Cambria Math"/>
                              </a:rPr>
                              <m:t>𝑒</m:t>
                            </m:r>
                          </m:e>
                          <m:e>
                            <m:r>
                              <a:rPr lang="it-IT" sz="1600" b="0" i="1" smtClean="0">
                                <a:latin typeface="Cambria Math"/>
                              </a:rPr>
                              <m:t>h</m:t>
                            </m:r>
                          </m:e>
                          <m:e>
                            <m:r>
                              <a:rPr lang="it-IT" sz="1600" b="0" i="1" smtClean="0">
                                <a:latin typeface="Cambria Math"/>
                              </a:rPr>
                              <m:t>𝑚</m:t>
                            </m:r>
                          </m:e>
                        </m:mr>
                        <m:mr>
                          <m:e>
                            <m:r>
                              <a:rPr lang="it-IT" sz="1600" b="0" i="1" smtClean="0">
                                <a:latin typeface="Cambria Math"/>
                              </a:rPr>
                              <m:t>𝑓</m:t>
                            </m:r>
                          </m:e>
                          <m:e>
                            <m:r>
                              <a:rPr lang="it-IT" sz="1600" b="0" i="1" smtClean="0">
                                <a:latin typeface="Cambria Math"/>
                              </a:rPr>
                              <m:t>𝑖</m:t>
                            </m:r>
                          </m:e>
                          <m:e>
                            <m:r>
                              <a:rPr lang="it-IT" sz="1600" b="0" i="1" smtClean="0">
                                <a:latin typeface="Cambria Math"/>
                              </a:rPr>
                              <m:t>𝑛</m:t>
                            </m:r>
                          </m:e>
                        </m:mr>
                        <m:mr>
                          <m:e>
                            <m:r>
                              <a:rPr lang="it-IT" sz="1600" b="0" i="1" smtClean="0">
                                <a:latin typeface="Cambria Math"/>
                              </a:rPr>
                              <m:t>𝑔</m:t>
                            </m:r>
                          </m:e>
                          <m:e>
                            <m:r>
                              <a:rPr lang="it-IT" sz="1600" b="0" i="1" smtClean="0">
                                <a:latin typeface="Cambria Math"/>
                              </a:rPr>
                              <m:t>𝑙</m:t>
                            </m:r>
                          </m:e>
                          <m:e>
                            <m:r>
                              <a:rPr lang="it-IT" sz="1600" b="0" i="1" smtClean="0">
                                <a:latin typeface="Cambria Math"/>
                              </a:rPr>
                              <m:t>𝑜</m:t>
                            </m:r>
                          </m:e>
                        </m:mr>
                      </m:m>
                    </m:oMath>
                  </m:oMathPara>
                </a14:m>
                <a:endParaRPr lang="en-US" sz="1600" dirty="0"/>
              </a:p>
            </p:txBody>
          </p:sp>
        </mc:Choice>
        <mc:Fallback xmlns="">
          <p:sp>
            <p:nvSpPr>
              <p:cNvPr id="11" name="CasellaDiTesto 10"/>
              <p:cNvSpPr txBox="1">
                <a:spLocks noRot="1" noChangeAspect="1" noMove="1" noResize="1" noEditPoints="1" noAdjustHandles="1" noChangeArrowheads="1" noChangeShapeType="1" noTextEdit="1"/>
              </p:cNvSpPr>
              <p:nvPr/>
            </p:nvSpPr>
            <p:spPr>
              <a:xfrm>
                <a:off x="3276600" y="2872374"/>
                <a:ext cx="1481752" cy="804516"/>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39993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1960" y="1100284"/>
            <a:ext cx="7772400" cy="2011680"/>
          </a:xfrm>
        </p:spPr>
        <p:txBody>
          <a:bodyPr/>
          <a:lstStyle/>
          <a:p>
            <a:r>
              <a:rPr lang="en-CA" noProof="0" dirty="0" smtClean="0"/>
              <a:t>Calculate the determinant of the following Matrices:</a:t>
            </a:r>
          </a:p>
          <a:p>
            <a:endParaRPr lang="en-CA" noProof="0" dirty="0" smtClean="0"/>
          </a:p>
          <a:p>
            <a:r>
              <a:rPr lang="en-CA" noProof="0" dirty="0" smtClean="0"/>
              <a:t>			</a:t>
            </a:r>
          </a:p>
          <a:p>
            <a:endParaRPr lang="en-CA" noProof="0" dirty="0" smtClean="0"/>
          </a:p>
          <a:p>
            <a:endParaRPr lang="en-CA" noProof="0" dirty="0" smtClean="0"/>
          </a:p>
          <a:p>
            <a:endParaRPr lang="en-CA" noProof="0" dirty="0" smtClean="0"/>
          </a:p>
          <a:p>
            <a:endParaRPr lang="en-CA" noProof="0" dirty="0"/>
          </a:p>
        </p:txBody>
      </p:sp>
      <p:sp>
        <p:nvSpPr>
          <p:cNvPr id="3" name="Titolo 2"/>
          <p:cNvSpPr>
            <a:spLocks noGrp="1"/>
          </p:cNvSpPr>
          <p:nvPr>
            <p:ph type="title"/>
          </p:nvPr>
        </p:nvSpPr>
        <p:spPr/>
        <p:txBody>
          <a:bodyPr/>
          <a:lstStyle/>
          <a:p>
            <a:r>
              <a:rPr lang="en-CA" noProof="0" dirty="0" smtClean="0"/>
              <a:t>Example:</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4" name="CasellaDiTesto 3"/>
              <p:cNvSpPr txBox="1"/>
              <p:nvPr/>
            </p:nvSpPr>
            <p:spPr>
              <a:xfrm>
                <a:off x="926021" y="1687341"/>
                <a:ext cx="1515992" cy="70577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𝐴</m:t>
                      </m:r>
                      <m:r>
                        <a:rPr lang="it-IT" b="0" i="1" smtClean="0">
                          <a:latin typeface="Cambria Math"/>
                        </a:rPr>
                        <m:t>=</m:t>
                      </m:r>
                      <m:m>
                        <m:mPr>
                          <m:mcs>
                            <m:mc>
                              <m:mcPr>
                                <m:count m:val="2"/>
                                <m:mcJc m:val="center"/>
                              </m:mcPr>
                            </m:mc>
                          </m:mcs>
                          <m:ctrlPr>
                            <a:rPr lang="en-US"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mr>
                        <m:mr>
                          <m:e>
                            <m:r>
                              <a:rPr lang="it-IT" b="0" i="1" smtClean="0">
                                <a:latin typeface="Cambria Math"/>
                              </a:rPr>
                              <m:t>4</m:t>
                            </m:r>
                          </m:e>
                          <m:e>
                            <m:r>
                              <a:rPr lang="it-IT" b="0" i="1" smtClean="0">
                                <a:latin typeface="Cambria Math"/>
                              </a:rPr>
                              <m:t>1</m:t>
                            </m:r>
                          </m:e>
                        </m:mr>
                      </m:m>
                    </m:oMath>
                  </m:oMathPara>
                </a14:m>
                <a:endParaRPr lang="en-US"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926021" y="1687341"/>
                <a:ext cx="1515992" cy="705771"/>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asellaDiTesto 5"/>
              <p:cNvSpPr txBox="1"/>
              <p:nvPr/>
            </p:nvSpPr>
            <p:spPr>
              <a:xfrm>
                <a:off x="5836920" y="1574654"/>
                <a:ext cx="2005357" cy="10689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𝐵</m:t>
                      </m:r>
                      <m:r>
                        <a:rPr lang="it-IT" b="0" i="1" smtClean="0">
                          <a:latin typeface="Cambria Math"/>
                        </a:rPr>
                        <m:t>=</m:t>
                      </m:r>
                      <m:m>
                        <m:mPr>
                          <m:mcs>
                            <m:mc>
                              <m:mcPr>
                                <m:count m:val="3"/>
                                <m:mcJc m:val="center"/>
                              </m:mcPr>
                            </m:mc>
                          </m:mcs>
                          <m:ctrlPr>
                            <a:rPr lang="it-IT" b="0"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e>
                            <m:r>
                              <a:rPr lang="it-IT" b="0" i="1" smtClean="0">
                                <a:latin typeface="Cambria Math"/>
                              </a:rPr>
                              <m:t>1</m:t>
                            </m:r>
                          </m:e>
                        </m:mr>
                        <m:mr>
                          <m:e>
                            <m:r>
                              <a:rPr lang="it-IT" b="0" i="1" smtClean="0">
                                <a:latin typeface="Cambria Math"/>
                              </a:rPr>
                              <m:t>1</m:t>
                            </m:r>
                          </m:e>
                          <m:e>
                            <m:r>
                              <a:rPr lang="it-IT" b="0" i="1" smtClean="0">
                                <a:latin typeface="Cambria Math"/>
                              </a:rPr>
                              <m:t>4</m:t>
                            </m:r>
                          </m:e>
                          <m:e>
                            <m:r>
                              <a:rPr lang="it-IT" b="0" i="1" smtClean="0">
                                <a:latin typeface="Cambria Math"/>
                              </a:rPr>
                              <m:t>2</m:t>
                            </m:r>
                          </m:e>
                        </m:mr>
                        <m:mr>
                          <m:e>
                            <m:r>
                              <a:rPr lang="it-IT" b="0" i="1" smtClean="0">
                                <a:latin typeface="Cambria Math"/>
                              </a:rPr>
                              <m:t>2</m:t>
                            </m:r>
                          </m:e>
                          <m:e>
                            <m:r>
                              <a:rPr lang="it-IT" b="0" i="1" smtClean="0">
                                <a:latin typeface="Cambria Math"/>
                              </a:rPr>
                              <m:t>0</m:t>
                            </m:r>
                          </m:e>
                          <m:e>
                            <m:r>
                              <a:rPr lang="it-IT" b="0" i="1" smtClean="0">
                                <a:latin typeface="Cambria Math"/>
                              </a:rPr>
                              <m:t>1</m:t>
                            </m:r>
                          </m:e>
                        </m:mr>
                      </m:m>
                    </m:oMath>
                  </m:oMathPara>
                </a14:m>
                <a:endParaRPr lang="en-US" dirty="0"/>
              </a:p>
            </p:txBody>
          </p:sp>
        </mc:Choice>
        <mc:Fallback xmlns="">
          <p:sp>
            <p:nvSpPr>
              <p:cNvPr id="6" name="CasellaDiTesto 5"/>
              <p:cNvSpPr txBox="1">
                <a:spLocks noRot="1" noChangeAspect="1" noMove="1" noResize="1" noEditPoints="1" noAdjustHandles="1" noChangeArrowheads="1" noChangeShapeType="1" noTextEdit="1"/>
              </p:cNvSpPr>
              <p:nvPr/>
            </p:nvSpPr>
            <p:spPr>
              <a:xfrm>
                <a:off x="5836920" y="1574654"/>
                <a:ext cx="2005357" cy="1068947"/>
              </a:xfrm>
              <a:prstGeom prst="rect">
                <a:avLst/>
              </a:prstGeom>
              <a:blipFill rotWithShape="1">
                <a:blip r:embed="rId3"/>
                <a:stretch>
                  <a:fillRect/>
                </a:stretch>
              </a:blipFill>
            </p:spPr>
            <p:txBody>
              <a:bodyPr/>
              <a:lstStyle/>
              <a:p>
                <a:r>
                  <a:rPr lang="en-US">
                    <a:noFill/>
                  </a:rPr>
                  <a:t> </a:t>
                </a:r>
              </a:p>
            </p:txBody>
          </p:sp>
        </mc:Fallback>
      </mc:AlternateContent>
      <p:sp>
        <p:nvSpPr>
          <p:cNvPr id="8" name="Rettangolo 7"/>
          <p:cNvSpPr/>
          <p:nvPr/>
        </p:nvSpPr>
        <p:spPr>
          <a:xfrm>
            <a:off x="2895600" y="4432585"/>
            <a:ext cx="1862752" cy="1877437"/>
          </a:xfrm>
          <a:prstGeom prst="rect">
            <a:avLst/>
          </a:prstGeom>
        </p:spPr>
        <p:txBody>
          <a:bodyPr wrap="square">
            <a:spAutoFit/>
          </a:bodyPr>
          <a:lstStyle/>
          <a:p>
            <a:pPr marL="457200" lvl="0" indent="-457200">
              <a:spcBef>
                <a:spcPct val="20000"/>
              </a:spcBef>
              <a:buClr>
                <a:srgbClr val="9E0927"/>
              </a:buClr>
              <a:buFont typeface="+mj-lt"/>
              <a:buAutoNum type="alphaUcPeriod"/>
            </a:pPr>
            <a:r>
              <a:rPr lang="it-IT" sz="2000" kern="0" dirty="0" smtClean="0">
                <a:solidFill>
                  <a:srgbClr val="FF0000"/>
                </a:solidFill>
                <a:latin typeface="Helvetica"/>
                <a:ea typeface="ＭＳ Ｐゴシック"/>
              </a:rPr>
              <a:t>-11 ; 5</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-10 ; 7</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 7</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 -14</a:t>
            </a:r>
          </a:p>
          <a:p>
            <a:pPr marL="457200" lvl="0" indent="-457200">
              <a:spcBef>
                <a:spcPct val="20000"/>
              </a:spcBef>
              <a:buClr>
                <a:srgbClr val="9E0927"/>
              </a:buClr>
              <a:buFont typeface="+mj-lt"/>
              <a:buAutoNum type="alphaUcPeriod"/>
            </a:pPr>
            <a:r>
              <a:rPr lang="it-IT" sz="2000" kern="0" dirty="0" smtClean="0">
                <a:solidFill>
                  <a:srgbClr val="000000"/>
                </a:solidFill>
                <a:latin typeface="Helvetica"/>
                <a:ea typeface="ＭＳ Ｐゴシック"/>
              </a:rPr>
              <a:t>-11; 7</a:t>
            </a:r>
            <a:endParaRPr lang="it-IT" sz="2000" kern="0" dirty="0">
              <a:solidFill>
                <a:srgbClr val="000000"/>
              </a:solidFill>
              <a:latin typeface="Helvetica"/>
              <a:ea typeface="ＭＳ Ｐゴシック"/>
            </a:endParaRPr>
          </a:p>
        </p:txBody>
      </p:sp>
      <p:sp>
        <p:nvSpPr>
          <p:cNvPr id="9" name="Rettangolo 8"/>
          <p:cNvSpPr/>
          <p:nvPr/>
        </p:nvSpPr>
        <p:spPr>
          <a:xfrm>
            <a:off x="0" y="3700195"/>
            <a:ext cx="8823960" cy="369332"/>
          </a:xfrm>
          <a:prstGeom prst="rect">
            <a:avLst/>
          </a:prstGeom>
        </p:spPr>
        <p:txBody>
          <a:bodyPr wrap="square">
            <a:spAutoFit/>
          </a:bodyPr>
          <a:lstStyle/>
          <a:p>
            <a:pPr marL="342900" lvl="0" indent="-342900">
              <a:spcBef>
                <a:spcPct val="20000"/>
              </a:spcBef>
              <a:buClr>
                <a:srgbClr val="9E0927"/>
              </a:buClr>
            </a:pPr>
            <a:r>
              <a:rPr lang="en-US" sz="1800" kern="0" dirty="0" err="1">
                <a:solidFill>
                  <a:srgbClr val="000000"/>
                </a:solidFill>
                <a:latin typeface="Helvetica"/>
                <a:ea typeface="ＭＳ Ｐゴシック"/>
              </a:rPr>
              <a:t>Det</a:t>
            </a:r>
            <a:r>
              <a:rPr lang="en-US" sz="1800" kern="0" dirty="0">
                <a:solidFill>
                  <a:srgbClr val="000000"/>
                </a:solidFill>
                <a:latin typeface="Helvetica"/>
                <a:ea typeface="ＭＳ Ｐゴシック"/>
              </a:rPr>
              <a:t>(A) = |A| = ad – </a:t>
            </a:r>
            <a:r>
              <a:rPr lang="en-US" sz="1800" kern="0" dirty="0" err="1">
                <a:solidFill>
                  <a:srgbClr val="000000"/>
                </a:solidFill>
                <a:latin typeface="Helvetica"/>
                <a:ea typeface="ＭＳ Ｐゴシック"/>
              </a:rPr>
              <a:t>bc</a:t>
            </a:r>
            <a:r>
              <a:rPr lang="en-US" sz="1800" kern="0" dirty="0">
                <a:solidFill>
                  <a:srgbClr val="000000"/>
                </a:solidFill>
                <a:latin typeface="Helvetica"/>
                <a:ea typeface="ＭＳ Ｐゴシック"/>
              </a:rPr>
              <a:t>	        </a:t>
            </a:r>
            <a:r>
              <a:rPr lang="en-US" sz="1800" kern="0" dirty="0" err="1">
                <a:solidFill>
                  <a:srgbClr val="000000"/>
                </a:solidFill>
                <a:latin typeface="Helvetica"/>
                <a:ea typeface="ＭＳ Ｐゴシック"/>
              </a:rPr>
              <a:t>Det</a:t>
            </a:r>
            <a:r>
              <a:rPr lang="en-US" sz="1800" kern="0" dirty="0">
                <a:solidFill>
                  <a:srgbClr val="000000"/>
                </a:solidFill>
                <a:latin typeface="Helvetica"/>
                <a:ea typeface="ＭＳ Ｐゴシック"/>
              </a:rPr>
              <a:t>(B) = |B| =</a:t>
            </a:r>
            <a:r>
              <a:rPr lang="en-US" sz="1800" kern="0" dirty="0" err="1">
                <a:solidFill>
                  <a:srgbClr val="000000"/>
                </a:solidFill>
                <a:latin typeface="Helvetica"/>
                <a:ea typeface="ＭＳ Ｐゴシック"/>
              </a:rPr>
              <a:t>eio</a:t>
            </a:r>
            <a:r>
              <a:rPr lang="en-US" sz="1800" kern="0" dirty="0">
                <a:solidFill>
                  <a:srgbClr val="000000"/>
                </a:solidFill>
                <a:latin typeface="Helvetica"/>
                <a:ea typeface="ＭＳ Ｐゴシック"/>
              </a:rPr>
              <a:t> + </a:t>
            </a:r>
            <a:r>
              <a:rPr lang="en-US" sz="1800" kern="0" dirty="0" err="1">
                <a:solidFill>
                  <a:srgbClr val="000000"/>
                </a:solidFill>
                <a:latin typeface="Helvetica"/>
                <a:ea typeface="ＭＳ Ｐゴシック"/>
              </a:rPr>
              <a:t>hmg</a:t>
            </a:r>
            <a:r>
              <a:rPr lang="en-US" sz="1800" kern="0" dirty="0">
                <a:solidFill>
                  <a:srgbClr val="000000"/>
                </a:solidFill>
                <a:latin typeface="Helvetica"/>
                <a:ea typeface="ＭＳ Ｐゴシック"/>
              </a:rPr>
              <a:t> + </a:t>
            </a:r>
            <a:r>
              <a:rPr lang="en-US" sz="1800" kern="0" dirty="0" err="1">
                <a:solidFill>
                  <a:srgbClr val="000000"/>
                </a:solidFill>
                <a:latin typeface="Helvetica"/>
                <a:ea typeface="ＭＳ Ｐゴシック"/>
              </a:rPr>
              <a:t>mfl</a:t>
            </a:r>
            <a:r>
              <a:rPr lang="en-US" sz="1800" kern="0" dirty="0">
                <a:solidFill>
                  <a:srgbClr val="000000"/>
                </a:solidFill>
                <a:latin typeface="Helvetica"/>
                <a:ea typeface="ＭＳ Ｐゴシック"/>
              </a:rPr>
              <a:t> – </a:t>
            </a:r>
            <a:r>
              <a:rPr lang="en-US" sz="1800" kern="0" dirty="0" err="1" smtClean="0">
                <a:solidFill>
                  <a:srgbClr val="000000"/>
                </a:solidFill>
                <a:latin typeface="Helvetica"/>
                <a:ea typeface="ＭＳ Ｐゴシック"/>
              </a:rPr>
              <a:t>enl</a:t>
            </a:r>
            <a:r>
              <a:rPr lang="en-US" sz="1800" kern="0" dirty="0" smtClean="0">
                <a:solidFill>
                  <a:srgbClr val="000000"/>
                </a:solidFill>
                <a:latin typeface="Helvetica"/>
                <a:ea typeface="ＭＳ Ｐゴシック"/>
              </a:rPr>
              <a:t> </a:t>
            </a:r>
            <a:r>
              <a:rPr lang="en-US" sz="1800" kern="0" dirty="0">
                <a:solidFill>
                  <a:srgbClr val="000000"/>
                </a:solidFill>
                <a:latin typeface="Helvetica"/>
                <a:ea typeface="ＭＳ Ｐゴシック"/>
              </a:rPr>
              <a:t>– </a:t>
            </a:r>
            <a:r>
              <a:rPr lang="en-US" sz="1800" kern="0" dirty="0" err="1">
                <a:solidFill>
                  <a:srgbClr val="000000"/>
                </a:solidFill>
                <a:latin typeface="Helvetica"/>
                <a:ea typeface="ＭＳ Ｐゴシック"/>
              </a:rPr>
              <a:t>hfo</a:t>
            </a:r>
            <a:r>
              <a:rPr lang="en-US" sz="1800" kern="0" dirty="0">
                <a:solidFill>
                  <a:srgbClr val="000000"/>
                </a:solidFill>
                <a:latin typeface="Helvetica"/>
                <a:ea typeface="ＭＳ Ｐゴシック"/>
              </a:rPr>
              <a:t> </a:t>
            </a:r>
            <a:r>
              <a:rPr lang="en-US" sz="1800" kern="0" dirty="0" smtClean="0">
                <a:solidFill>
                  <a:srgbClr val="000000"/>
                </a:solidFill>
                <a:latin typeface="Helvetica"/>
                <a:ea typeface="ＭＳ Ｐゴシック"/>
              </a:rPr>
              <a:t>– </a:t>
            </a:r>
            <a:r>
              <a:rPr lang="en-US" sz="1800" kern="0" dirty="0" err="1" smtClean="0">
                <a:solidFill>
                  <a:srgbClr val="000000"/>
                </a:solidFill>
                <a:latin typeface="Helvetica"/>
                <a:ea typeface="ＭＳ Ｐゴシック"/>
              </a:rPr>
              <a:t>mig</a:t>
            </a:r>
            <a:r>
              <a:rPr lang="en-US" sz="1800" kern="0" dirty="0" smtClean="0">
                <a:solidFill>
                  <a:srgbClr val="000000"/>
                </a:solidFill>
                <a:latin typeface="Helvetica"/>
                <a:ea typeface="ＭＳ Ｐゴシック"/>
              </a:rPr>
              <a:t>=</a:t>
            </a:r>
          </a:p>
        </p:txBody>
      </p:sp>
      <mc:AlternateContent xmlns:mc="http://schemas.openxmlformats.org/markup-compatibility/2006" xmlns:a14="http://schemas.microsoft.com/office/drawing/2010/main">
        <mc:Choice Requires="a14">
          <p:sp>
            <p:nvSpPr>
              <p:cNvPr id="10" name="CasellaDiTesto 9"/>
              <p:cNvSpPr txBox="1"/>
              <p:nvPr/>
            </p:nvSpPr>
            <p:spPr>
              <a:xfrm>
                <a:off x="141159" y="3020524"/>
                <a:ext cx="1203342" cy="5082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800" b="0" i="1" smtClean="0">
                          <a:latin typeface="Cambria Math"/>
                        </a:rPr>
                        <m:t>𝐴</m:t>
                      </m:r>
                      <m:r>
                        <a:rPr lang="it-IT" sz="1800" b="0" i="1" smtClean="0">
                          <a:latin typeface="Cambria Math"/>
                        </a:rPr>
                        <m:t>=</m:t>
                      </m:r>
                      <m:m>
                        <m:mPr>
                          <m:mcs>
                            <m:mc>
                              <m:mcPr>
                                <m:count m:val="2"/>
                                <m:mcJc m:val="center"/>
                              </m:mcPr>
                            </m:mc>
                          </m:mcs>
                          <m:ctrlPr>
                            <a:rPr lang="en-US" sz="1800" i="1" smtClean="0">
                              <a:latin typeface="Cambria Math" panose="02040503050406030204" pitchFamily="18" charset="0"/>
                            </a:rPr>
                          </m:ctrlPr>
                        </m:mPr>
                        <m:mr>
                          <m:e>
                            <m:r>
                              <m:rPr>
                                <m:brk m:alnAt="7"/>
                              </m:rPr>
                              <a:rPr lang="it-IT" sz="1800" b="0" i="1" smtClean="0">
                                <a:latin typeface="Cambria Math"/>
                              </a:rPr>
                              <m:t>𝑎</m:t>
                            </m:r>
                          </m:e>
                          <m:e>
                            <m:r>
                              <a:rPr lang="it-IT" sz="1800" b="0" i="1" smtClean="0">
                                <a:latin typeface="Cambria Math"/>
                              </a:rPr>
                              <m:t>𝑐</m:t>
                            </m:r>
                          </m:e>
                        </m:mr>
                        <m:mr>
                          <m:e>
                            <m:r>
                              <a:rPr lang="it-IT" sz="1800" b="0" i="1" smtClean="0">
                                <a:latin typeface="Cambria Math"/>
                              </a:rPr>
                              <m:t>𝑏</m:t>
                            </m:r>
                          </m:e>
                          <m:e>
                            <m:r>
                              <a:rPr lang="it-IT" sz="1800" b="0" i="1" smtClean="0">
                                <a:latin typeface="Cambria Math"/>
                              </a:rPr>
                              <m:t>𝑑</m:t>
                            </m:r>
                          </m:e>
                        </m:mr>
                      </m:m>
                    </m:oMath>
                  </m:oMathPara>
                </a14:m>
                <a:endParaRPr lang="en-US" sz="1800" dirty="0"/>
              </a:p>
            </p:txBody>
          </p:sp>
        </mc:Choice>
        <mc:Fallback xmlns="">
          <p:sp>
            <p:nvSpPr>
              <p:cNvPr id="10" name="CasellaDiTesto 9"/>
              <p:cNvSpPr txBox="1">
                <a:spLocks noRot="1" noChangeAspect="1" noMove="1" noResize="1" noEditPoints="1" noAdjustHandles="1" noChangeArrowheads="1" noChangeShapeType="1" noTextEdit="1"/>
              </p:cNvSpPr>
              <p:nvPr/>
            </p:nvSpPr>
            <p:spPr>
              <a:xfrm>
                <a:off x="141159" y="3020524"/>
                <a:ext cx="1203342" cy="508216"/>
              </a:xfrm>
              <a:prstGeom prst="rect">
                <a:avLst/>
              </a:prstGeom>
              <a:blipFill rotWithShape="1">
                <a:blip r:embed="rId4"/>
                <a:stretch>
                  <a:fillRect b="-47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CasellaDiTesto 10"/>
              <p:cNvSpPr txBox="1"/>
              <p:nvPr/>
            </p:nvSpPr>
            <p:spPr>
              <a:xfrm>
                <a:off x="3276600" y="2872374"/>
                <a:ext cx="1481752" cy="8045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a:rPr>
                        <m:t>𝐵</m:t>
                      </m:r>
                      <m:r>
                        <a:rPr lang="it-IT" sz="1600" b="0" i="1" smtClean="0">
                          <a:latin typeface="Cambria Math"/>
                        </a:rPr>
                        <m:t>=</m:t>
                      </m:r>
                      <m:m>
                        <m:mPr>
                          <m:mcs>
                            <m:mc>
                              <m:mcPr>
                                <m:count m:val="3"/>
                                <m:mcJc m:val="center"/>
                              </m:mcPr>
                            </m:mc>
                          </m:mcs>
                          <m:ctrlPr>
                            <a:rPr lang="it-IT" sz="1600" b="0" i="1" smtClean="0">
                              <a:latin typeface="Cambria Math" panose="02040503050406030204" pitchFamily="18" charset="0"/>
                            </a:rPr>
                          </m:ctrlPr>
                        </m:mPr>
                        <m:mr>
                          <m:e>
                            <m:r>
                              <m:rPr>
                                <m:brk m:alnAt="7"/>
                              </m:rPr>
                              <a:rPr lang="it-IT" sz="1600" b="0" i="1" smtClean="0">
                                <a:latin typeface="Cambria Math"/>
                              </a:rPr>
                              <m:t>𝑒</m:t>
                            </m:r>
                          </m:e>
                          <m:e>
                            <m:r>
                              <a:rPr lang="it-IT" sz="1600" b="0" i="1" smtClean="0">
                                <a:latin typeface="Cambria Math"/>
                              </a:rPr>
                              <m:t>h</m:t>
                            </m:r>
                          </m:e>
                          <m:e>
                            <m:r>
                              <a:rPr lang="it-IT" sz="1600" b="0" i="1" smtClean="0">
                                <a:latin typeface="Cambria Math"/>
                              </a:rPr>
                              <m:t>𝑚</m:t>
                            </m:r>
                          </m:e>
                        </m:mr>
                        <m:mr>
                          <m:e>
                            <m:r>
                              <a:rPr lang="it-IT" sz="1600" b="0" i="1" smtClean="0">
                                <a:latin typeface="Cambria Math"/>
                              </a:rPr>
                              <m:t>𝑓</m:t>
                            </m:r>
                          </m:e>
                          <m:e>
                            <m:r>
                              <a:rPr lang="it-IT" sz="1600" b="0" i="1" smtClean="0">
                                <a:latin typeface="Cambria Math"/>
                              </a:rPr>
                              <m:t>𝑖</m:t>
                            </m:r>
                          </m:e>
                          <m:e>
                            <m:r>
                              <a:rPr lang="it-IT" sz="1600" b="0" i="1" smtClean="0">
                                <a:latin typeface="Cambria Math"/>
                              </a:rPr>
                              <m:t>𝑛</m:t>
                            </m:r>
                          </m:e>
                        </m:mr>
                        <m:mr>
                          <m:e>
                            <m:r>
                              <a:rPr lang="it-IT" sz="1600" b="0" i="1" smtClean="0">
                                <a:latin typeface="Cambria Math"/>
                              </a:rPr>
                              <m:t>𝑔</m:t>
                            </m:r>
                          </m:e>
                          <m:e>
                            <m:r>
                              <a:rPr lang="it-IT" sz="1600" b="0" i="1" smtClean="0">
                                <a:latin typeface="Cambria Math"/>
                              </a:rPr>
                              <m:t>𝑙</m:t>
                            </m:r>
                          </m:e>
                          <m:e>
                            <m:r>
                              <a:rPr lang="it-IT" sz="1600" b="0" i="1" smtClean="0">
                                <a:latin typeface="Cambria Math"/>
                              </a:rPr>
                              <m:t>𝑜</m:t>
                            </m:r>
                          </m:e>
                        </m:mr>
                      </m:m>
                    </m:oMath>
                  </m:oMathPara>
                </a14:m>
                <a:endParaRPr lang="en-US" sz="1600" dirty="0"/>
              </a:p>
            </p:txBody>
          </p:sp>
        </mc:Choice>
        <mc:Fallback xmlns="">
          <p:sp>
            <p:nvSpPr>
              <p:cNvPr id="11" name="CasellaDiTesto 10"/>
              <p:cNvSpPr txBox="1">
                <a:spLocks noRot="1" noChangeAspect="1" noMove="1" noResize="1" noEditPoints="1" noAdjustHandles="1" noChangeArrowheads="1" noChangeShapeType="1" noTextEdit="1"/>
              </p:cNvSpPr>
              <p:nvPr/>
            </p:nvSpPr>
            <p:spPr>
              <a:xfrm>
                <a:off x="3276600" y="2872374"/>
                <a:ext cx="1481752" cy="804516"/>
              </a:xfrm>
              <a:prstGeom prst="rect">
                <a:avLst/>
              </a:prstGeom>
              <a:blipFill rotWithShape="1">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82979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41960" y="1100284"/>
            <a:ext cx="7772400" cy="2011680"/>
          </a:xfrm>
        </p:spPr>
        <p:txBody>
          <a:bodyPr/>
          <a:lstStyle/>
          <a:p>
            <a:r>
              <a:rPr lang="en-CA" noProof="0" dirty="0" smtClean="0"/>
              <a:t>Calculate the determinant of the following Matrices:</a:t>
            </a:r>
          </a:p>
          <a:p>
            <a:endParaRPr lang="en-CA" noProof="0" dirty="0" smtClean="0"/>
          </a:p>
          <a:p>
            <a:r>
              <a:rPr lang="en-CA" noProof="0" dirty="0" smtClean="0"/>
              <a:t>			</a:t>
            </a:r>
          </a:p>
          <a:p>
            <a:endParaRPr lang="en-CA" noProof="0" dirty="0" smtClean="0"/>
          </a:p>
          <a:p>
            <a:endParaRPr lang="en-CA" noProof="0" dirty="0" smtClean="0"/>
          </a:p>
          <a:p>
            <a:endParaRPr lang="en-CA" noProof="0" dirty="0" smtClean="0"/>
          </a:p>
          <a:p>
            <a:endParaRPr lang="en-CA" noProof="0" dirty="0"/>
          </a:p>
        </p:txBody>
      </p:sp>
      <p:sp>
        <p:nvSpPr>
          <p:cNvPr id="3" name="Titolo 2"/>
          <p:cNvSpPr>
            <a:spLocks noGrp="1"/>
          </p:cNvSpPr>
          <p:nvPr>
            <p:ph type="title"/>
          </p:nvPr>
        </p:nvSpPr>
        <p:spPr/>
        <p:txBody>
          <a:bodyPr/>
          <a:lstStyle/>
          <a:p>
            <a:r>
              <a:rPr lang="en-CA" noProof="0" dirty="0" smtClean="0"/>
              <a:t>Example: </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4" name="CasellaDiTesto 3"/>
              <p:cNvSpPr txBox="1"/>
              <p:nvPr/>
            </p:nvSpPr>
            <p:spPr>
              <a:xfrm>
                <a:off x="926021" y="1687341"/>
                <a:ext cx="1515992" cy="70577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𝐴</m:t>
                      </m:r>
                      <m:r>
                        <a:rPr lang="it-IT" b="0" i="1" smtClean="0">
                          <a:latin typeface="Cambria Math"/>
                        </a:rPr>
                        <m:t>=</m:t>
                      </m:r>
                      <m:m>
                        <m:mPr>
                          <m:mcs>
                            <m:mc>
                              <m:mcPr>
                                <m:count m:val="2"/>
                                <m:mcJc m:val="center"/>
                              </m:mcPr>
                            </m:mc>
                          </m:mcs>
                          <m:ctrlPr>
                            <a:rPr lang="en-US"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mr>
                        <m:mr>
                          <m:e>
                            <m:r>
                              <a:rPr lang="it-IT" b="0" i="1" smtClean="0">
                                <a:latin typeface="Cambria Math"/>
                              </a:rPr>
                              <m:t>4</m:t>
                            </m:r>
                          </m:e>
                          <m:e>
                            <m:r>
                              <a:rPr lang="it-IT" b="0" i="1" smtClean="0">
                                <a:latin typeface="Cambria Math"/>
                              </a:rPr>
                              <m:t>1</m:t>
                            </m:r>
                          </m:e>
                        </m:mr>
                      </m:m>
                    </m:oMath>
                  </m:oMathPara>
                </a14:m>
                <a:endParaRPr lang="en-US" dirty="0"/>
              </a:p>
            </p:txBody>
          </p:sp>
        </mc:Choice>
        <mc:Fallback xmlns="">
          <p:sp>
            <p:nvSpPr>
              <p:cNvPr id="4" name="CasellaDiTesto 3"/>
              <p:cNvSpPr txBox="1">
                <a:spLocks noRot="1" noChangeAspect="1" noMove="1" noResize="1" noEditPoints="1" noAdjustHandles="1" noChangeArrowheads="1" noChangeShapeType="1" noTextEdit="1"/>
              </p:cNvSpPr>
              <p:nvPr/>
            </p:nvSpPr>
            <p:spPr>
              <a:xfrm>
                <a:off x="926021" y="1687341"/>
                <a:ext cx="1515992" cy="705771"/>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asellaDiTesto 5"/>
              <p:cNvSpPr txBox="1"/>
              <p:nvPr/>
            </p:nvSpPr>
            <p:spPr>
              <a:xfrm>
                <a:off x="5836920" y="1681334"/>
                <a:ext cx="2005357" cy="10689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rPr>
                        <m:t>𝐵</m:t>
                      </m:r>
                      <m:r>
                        <a:rPr lang="it-IT" b="0" i="1" smtClean="0">
                          <a:latin typeface="Cambria Math"/>
                        </a:rPr>
                        <m:t>=</m:t>
                      </m:r>
                      <m:m>
                        <m:mPr>
                          <m:mcs>
                            <m:mc>
                              <m:mcPr>
                                <m:count m:val="3"/>
                                <m:mcJc m:val="center"/>
                              </m:mcPr>
                            </m:mc>
                          </m:mcs>
                          <m:ctrlPr>
                            <a:rPr lang="it-IT" b="0" i="1" smtClean="0">
                              <a:latin typeface="Cambria Math" panose="02040503050406030204" pitchFamily="18" charset="0"/>
                            </a:rPr>
                          </m:ctrlPr>
                        </m:mPr>
                        <m:mr>
                          <m:e>
                            <m:r>
                              <m:rPr>
                                <m:brk m:alnAt="7"/>
                              </m:rPr>
                              <a:rPr lang="it-IT" b="0" i="1" smtClean="0">
                                <a:latin typeface="Cambria Math"/>
                              </a:rPr>
                              <m:t>1</m:t>
                            </m:r>
                          </m:e>
                          <m:e>
                            <m:r>
                              <a:rPr lang="it-IT" b="0" i="1" smtClean="0">
                                <a:latin typeface="Cambria Math"/>
                              </a:rPr>
                              <m:t>3</m:t>
                            </m:r>
                          </m:e>
                          <m:e>
                            <m:r>
                              <a:rPr lang="it-IT" b="0" i="1" smtClean="0">
                                <a:latin typeface="Cambria Math"/>
                              </a:rPr>
                              <m:t>1</m:t>
                            </m:r>
                          </m:e>
                        </m:mr>
                        <m:mr>
                          <m:e>
                            <m:r>
                              <a:rPr lang="it-IT" b="0" i="1" smtClean="0">
                                <a:latin typeface="Cambria Math"/>
                              </a:rPr>
                              <m:t>1</m:t>
                            </m:r>
                          </m:e>
                          <m:e>
                            <m:r>
                              <a:rPr lang="it-IT" b="0" i="1" smtClean="0">
                                <a:latin typeface="Cambria Math"/>
                              </a:rPr>
                              <m:t>4</m:t>
                            </m:r>
                          </m:e>
                          <m:e>
                            <m:r>
                              <a:rPr lang="it-IT" b="0" i="1" smtClean="0">
                                <a:latin typeface="Cambria Math"/>
                              </a:rPr>
                              <m:t>2</m:t>
                            </m:r>
                          </m:e>
                        </m:mr>
                        <m:mr>
                          <m:e>
                            <m:r>
                              <a:rPr lang="it-IT" b="0" i="1" smtClean="0">
                                <a:latin typeface="Cambria Math"/>
                              </a:rPr>
                              <m:t>2</m:t>
                            </m:r>
                          </m:e>
                          <m:e>
                            <m:r>
                              <a:rPr lang="it-IT" b="0" i="1" smtClean="0">
                                <a:latin typeface="Cambria Math"/>
                              </a:rPr>
                              <m:t>0</m:t>
                            </m:r>
                          </m:e>
                          <m:e>
                            <m:r>
                              <a:rPr lang="it-IT" b="0" i="1" smtClean="0">
                                <a:latin typeface="Cambria Math"/>
                              </a:rPr>
                              <m:t>1</m:t>
                            </m:r>
                          </m:e>
                        </m:mr>
                      </m:m>
                    </m:oMath>
                  </m:oMathPara>
                </a14:m>
                <a:endParaRPr lang="en-US" dirty="0"/>
              </a:p>
            </p:txBody>
          </p:sp>
        </mc:Choice>
        <mc:Fallback xmlns="">
          <p:sp>
            <p:nvSpPr>
              <p:cNvPr id="6" name="CasellaDiTesto 5"/>
              <p:cNvSpPr txBox="1">
                <a:spLocks noRot="1" noChangeAspect="1" noMove="1" noResize="1" noEditPoints="1" noAdjustHandles="1" noChangeArrowheads="1" noChangeShapeType="1" noTextEdit="1"/>
              </p:cNvSpPr>
              <p:nvPr/>
            </p:nvSpPr>
            <p:spPr>
              <a:xfrm>
                <a:off x="5836920" y="1681334"/>
                <a:ext cx="2005357" cy="1068947"/>
              </a:xfrm>
              <a:prstGeom prst="rect">
                <a:avLst/>
              </a:prstGeom>
              <a:blipFill rotWithShape="1">
                <a:blip r:embed="rId3"/>
                <a:stretch>
                  <a:fillRect/>
                </a:stretch>
              </a:blipFill>
            </p:spPr>
            <p:txBody>
              <a:bodyPr/>
              <a:lstStyle/>
              <a:p>
                <a:r>
                  <a:rPr lang="en-US">
                    <a:noFill/>
                  </a:rPr>
                  <a:t> </a:t>
                </a:r>
              </a:p>
            </p:txBody>
          </p:sp>
        </mc:Fallback>
      </mc:AlternateContent>
      <p:sp>
        <p:nvSpPr>
          <p:cNvPr id="8" name="Rettangolo 7"/>
          <p:cNvSpPr/>
          <p:nvPr/>
        </p:nvSpPr>
        <p:spPr>
          <a:xfrm>
            <a:off x="0" y="2862865"/>
            <a:ext cx="8823960" cy="2985433"/>
          </a:xfrm>
          <a:prstGeom prst="rect">
            <a:avLst/>
          </a:prstGeom>
        </p:spPr>
        <p:txBody>
          <a:bodyPr wrap="square">
            <a:spAutoFit/>
          </a:bodyPr>
          <a:lstStyle/>
          <a:p>
            <a:pPr marL="342900" lvl="0" indent="-342900">
              <a:spcBef>
                <a:spcPct val="20000"/>
              </a:spcBef>
              <a:buClr>
                <a:srgbClr val="9E0927"/>
              </a:buClr>
            </a:pPr>
            <a:endParaRPr lang="it-IT" sz="2000" kern="0" dirty="0">
              <a:solidFill>
                <a:srgbClr val="000000"/>
              </a:solidFill>
              <a:latin typeface="Helvetica"/>
              <a:ea typeface="ＭＳ Ｐゴシック"/>
            </a:endParaRPr>
          </a:p>
          <a:p>
            <a:pPr marL="342900" lvl="0" indent="-342900">
              <a:spcBef>
                <a:spcPct val="20000"/>
              </a:spcBef>
              <a:buClr>
                <a:srgbClr val="9E0927"/>
              </a:buClr>
            </a:pPr>
            <a:r>
              <a:rPr lang="it-IT" sz="2000" kern="0" dirty="0" err="1">
                <a:solidFill>
                  <a:srgbClr val="000000"/>
                </a:solidFill>
                <a:latin typeface="Helvetica"/>
                <a:ea typeface="ＭＳ Ｐゴシック"/>
              </a:rPr>
              <a:t>Det</a:t>
            </a:r>
            <a:r>
              <a:rPr lang="it-IT" sz="2000" kern="0" dirty="0">
                <a:solidFill>
                  <a:srgbClr val="000000"/>
                </a:solidFill>
                <a:latin typeface="Helvetica"/>
                <a:ea typeface="ＭＳ Ｐゴシック"/>
              </a:rPr>
              <a:t>(A) = |A| = 1</a:t>
            </a:r>
            <a:r>
              <a:rPr lang="it-IT" sz="2000" kern="0" dirty="0" smtClean="0">
                <a:solidFill>
                  <a:srgbClr val="000000"/>
                </a:solidFill>
                <a:latin typeface="Helvetica"/>
                <a:ea typeface="ＭＳ Ｐゴシック"/>
              </a:rPr>
              <a:t> – 12 =  -11 </a:t>
            </a:r>
            <a:r>
              <a:rPr lang="it-IT" sz="2000" kern="0" dirty="0">
                <a:solidFill>
                  <a:srgbClr val="000000"/>
                </a:solidFill>
                <a:latin typeface="Helvetica"/>
                <a:ea typeface="ＭＳ Ｐゴシック"/>
              </a:rPr>
              <a:t>	 </a:t>
            </a:r>
            <a:r>
              <a:rPr lang="it-IT" sz="2000" kern="0" dirty="0" smtClean="0">
                <a:solidFill>
                  <a:srgbClr val="000000"/>
                </a:solidFill>
                <a:latin typeface="Helvetica"/>
                <a:ea typeface="ＭＳ Ｐゴシック"/>
              </a:rPr>
              <a:t>   </a:t>
            </a:r>
            <a:r>
              <a:rPr lang="it-IT" sz="2000" kern="0" dirty="0" err="1" smtClean="0">
                <a:solidFill>
                  <a:srgbClr val="000000"/>
                </a:solidFill>
                <a:latin typeface="Helvetica"/>
                <a:ea typeface="ＭＳ Ｐゴシック"/>
              </a:rPr>
              <a:t>Det</a:t>
            </a:r>
            <a:r>
              <a:rPr lang="it-IT" sz="2000" kern="0" dirty="0" smtClean="0">
                <a:solidFill>
                  <a:srgbClr val="000000"/>
                </a:solidFill>
                <a:latin typeface="Helvetica"/>
                <a:ea typeface="ＭＳ Ｐゴシック"/>
              </a:rPr>
              <a:t>(B) = |B| =4 + 12 + 0 – 8 – 0 – 3 = 5</a:t>
            </a:r>
          </a:p>
          <a:p>
            <a:pPr marL="342900" lvl="0" indent="-342900">
              <a:spcBef>
                <a:spcPct val="20000"/>
              </a:spcBef>
              <a:buClr>
                <a:srgbClr val="9E0927"/>
              </a:buClr>
            </a:pPr>
            <a:endParaRPr lang="it-IT" sz="2000" kern="0" dirty="0" smtClean="0">
              <a:solidFill>
                <a:srgbClr val="000000"/>
              </a:solidFill>
              <a:latin typeface="Helvetica"/>
              <a:ea typeface="ＭＳ Ｐゴシック"/>
            </a:endParaRPr>
          </a:p>
          <a:p>
            <a:pPr marL="342900" lvl="0" indent="-342900">
              <a:spcBef>
                <a:spcPct val="20000"/>
              </a:spcBef>
              <a:buClr>
                <a:srgbClr val="9E0927"/>
              </a:buClr>
            </a:pPr>
            <a:endParaRPr lang="it-IT" sz="2000" kern="0" dirty="0" smtClean="0">
              <a:solidFill>
                <a:srgbClr val="000000"/>
              </a:solidFill>
              <a:latin typeface="Helvetica"/>
              <a:ea typeface="ＭＳ Ｐゴシック"/>
            </a:endParaRPr>
          </a:p>
          <a:p>
            <a:pPr marL="342900" lvl="0" indent="-342900">
              <a:spcBef>
                <a:spcPct val="20000"/>
              </a:spcBef>
              <a:buClr>
                <a:srgbClr val="9E0927"/>
              </a:buClr>
            </a:pPr>
            <a:r>
              <a:rPr lang="fr-FR" sz="1600" dirty="0">
                <a:latin typeface="Courier New" pitchFamily="49" charset="0"/>
                <a:ea typeface="+mn-ea"/>
                <a:cs typeface="Courier New" pitchFamily="49" charset="0"/>
              </a:rPr>
              <a:t>&gt;&gt; A= [1 3; 4 1]; B=[1 3 1; 1 4 2; 2 0 1];</a:t>
            </a:r>
          </a:p>
          <a:p>
            <a:pPr marL="342900" lvl="0" indent="-342900">
              <a:spcBef>
                <a:spcPct val="20000"/>
              </a:spcBef>
              <a:buClr>
                <a:srgbClr val="9E0927"/>
              </a:buClr>
            </a:pPr>
            <a:r>
              <a:rPr lang="fr-FR" sz="1600" dirty="0">
                <a:latin typeface="Courier New" pitchFamily="49" charset="0"/>
                <a:ea typeface="+mn-ea"/>
                <a:cs typeface="Courier New" pitchFamily="49" charset="0"/>
              </a:rPr>
              <a:t>&gt;&gt; </a:t>
            </a:r>
            <a:r>
              <a:rPr lang="fr-FR" sz="1600" dirty="0" err="1">
                <a:latin typeface="Courier New" pitchFamily="49" charset="0"/>
                <a:ea typeface="+mn-ea"/>
                <a:cs typeface="Courier New" pitchFamily="49" charset="0"/>
              </a:rPr>
              <a:t>det</a:t>
            </a:r>
            <a:r>
              <a:rPr lang="fr-FR" sz="1600" dirty="0">
                <a:latin typeface="Courier New" pitchFamily="49" charset="0"/>
                <a:ea typeface="+mn-ea"/>
                <a:cs typeface="Courier New" pitchFamily="49" charset="0"/>
              </a:rPr>
              <a:t>(A)</a:t>
            </a:r>
          </a:p>
          <a:p>
            <a:pPr marL="342900" lvl="0" indent="-342900">
              <a:spcBef>
                <a:spcPct val="20000"/>
              </a:spcBef>
              <a:buClr>
                <a:srgbClr val="9E0927"/>
              </a:buClr>
            </a:pPr>
            <a:r>
              <a:rPr lang="fr-FR" sz="1600" dirty="0">
                <a:latin typeface="Courier New" pitchFamily="49" charset="0"/>
                <a:ea typeface="+mn-ea"/>
                <a:cs typeface="Courier New" pitchFamily="49" charset="0"/>
              </a:rPr>
              <a:t>ans =  -11</a:t>
            </a:r>
          </a:p>
          <a:p>
            <a:pPr marL="342900" lvl="0" indent="-342900">
              <a:spcBef>
                <a:spcPct val="20000"/>
              </a:spcBef>
              <a:buClr>
                <a:srgbClr val="9E0927"/>
              </a:buClr>
            </a:pPr>
            <a:r>
              <a:rPr lang="fr-FR" sz="1600" dirty="0">
                <a:latin typeface="Courier New" pitchFamily="49" charset="0"/>
                <a:ea typeface="+mn-ea"/>
                <a:cs typeface="Courier New" pitchFamily="49" charset="0"/>
              </a:rPr>
              <a:t>&gt;&gt; </a:t>
            </a:r>
            <a:r>
              <a:rPr lang="fr-FR" sz="1600" dirty="0" err="1">
                <a:latin typeface="Courier New" pitchFamily="49" charset="0"/>
                <a:ea typeface="+mn-ea"/>
                <a:cs typeface="Courier New" pitchFamily="49" charset="0"/>
              </a:rPr>
              <a:t>det</a:t>
            </a:r>
            <a:r>
              <a:rPr lang="fr-FR" sz="1600" dirty="0">
                <a:latin typeface="Courier New" pitchFamily="49" charset="0"/>
                <a:ea typeface="+mn-ea"/>
                <a:cs typeface="Courier New" pitchFamily="49" charset="0"/>
              </a:rPr>
              <a:t>(B)</a:t>
            </a:r>
          </a:p>
          <a:p>
            <a:pPr marL="342900" lvl="0" indent="-342900">
              <a:spcBef>
                <a:spcPct val="20000"/>
              </a:spcBef>
              <a:buClr>
                <a:srgbClr val="9E0927"/>
              </a:buClr>
            </a:pPr>
            <a:r>
              <a:rPr lang="fr-FR" sz="1600" dirty="0">
                <a:latin typeface="Courier New" pitchFamily="49" charset="0"/>
                <a:ea typeface="+mn-ea"/>
                <a:cs typeface="Courier New" pitchFamily="49" charset="0"/>
              </a:rPr>
              <a:t>ans =    </a:t>
            </a:r>
            <a:r>
              <a:rPr lang="fr-FR" sz="1600" dirty="0" smtClean="0">
                <a:latin typeface="Courier New" pitchFamily="49" charset="0"/>
                <a:ea typeface="+mn-ea"/>
                <a:cs typeface="Courier New" pitchFamily="49" charset="0"/>
              </a:rPr>
              <a:t>5</a:t>
            </a:r>
            <a:r>
              <a:rPr lang="it-IT" sz="1600" dirty="0" smtClean="0">
                <a:latin typeface="Courier New" pitchFamily="49" charset="0"/>
                <a:ea typeface="+mn-ea"/>
                <a:cs typeface="Courier New" pitchFamily="49" charset="0"/>
              </a:rPr>
              <a:t> </a:t>
            </a:r>
            <a:endParaRPr lang="it-IT" sz="1600" dirty="0">
              <a:latin typeface="Courier New" pitchFamily="49" charset="0"/>
              <a:ea typeface="+mn-ea"/>
              <a:cs typeface="Courier New" pitchFamily="49" charset="0"/>
            </a:endParaRPr>
          </a:p>
        </p:txBody>
      </p:sp>
    </p:spTree>
    <p:extLst>
      <p:ext uri="{BB962C8B-B14F-4D97-AF65-F5344CB8AC3E}">
        <p14:creationId xmlns:p14="http://schemas.microsoft.com/office/powerpoint/2010/main" val="32504691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425" y="1265872"/>
            <a:ext cx="24955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Segnaposto contenuto 1"/>
              <p:cNvSpPr>
                <a:spLocks noGrp="1"/>
              </p:cNvSpPr>
              <p:nvPr>
                <p:ph idx="1"/>
              </p:nvPr>
            </p:nvSpPr>
            <p:spPr>
              <a:xfrm>
                <a:off x="443865" y="1066800"/>
                <a:ext cx="7772400" cy="5181599"/>
              </a:xfrm>
            </p:spPr>
            <p:txBody>
              <a:bodyPr/>
              <a:lstStyle/>
              <a:p>
                <a:pPr marL="342900" lvl="1" indent="-342900">
                  <a:buNone/>
                </a:pPr>
                <a:r>
                  <a:rPr lang="en-CA" altLang="en-US" sz="1600" noProof="0" dirty="0" smtClean="0"/>
                  <a:t>We define IDENTITY Matrix I  so that depending on size </a:t>
                </a:r>
              </a:p>
              <a:p>
                <a:pPr marL="342900" lvl="1" indent="-342900">
                  <a:buNone/>
                </a:pPr>
                <a:endParaRPr lang="en-CA" altLang="en-US" sz="1600" noProof="0" dirty="0"/>
              </a:p>
              <a:p>
                <a:pPr marL="342900" lvl="1" indent="-342900">
                  <a:buNone/>
                </a:pPr>
                <a14:m>
                  <m:oMath xmlns:m="http://schemas.openxmlformats.org/officeDocument/2006/math">
                    <m:sSub>
                      <m:sSubPr>
                        <m:ctrlPr>
                          <a:rPr lang="en-CA" altLang="en-US" sz="1600" i="1" noProof="0" smtClean="0">
                            <a:latin typeface="Cambria Math" panose="02040503050406030204" pitchFamily="18" charset="0"/>
                          </a:rPr>
                        </m:ctrlPr>
                      </m:sSubPr>
                      <m:e>
                        <m:r>
                          <a:rPr lang="en-CA" altLang="en-US" sz="1600" b="0" i="1" noProof="0" smtClean="0">
                            <a:latin typeface="Cambria Math"/>
                          </a:rPr>
                          <m:t>𝐼</m:t>
                        </m:r>
                      </m:e>
                      <m:sub>
                        <m:r>
                          <a:rPr lang="en-CA" altLang="en-US" sz="1600" b="0" i="1" noProof="0" smtClean="0">
                            <a:latin typeface="Cambria Math"/>
                          </a:rPr>
                          <m:t>2</m:t>
                        </m:r>
                      </m:sub>
                    </m:sSub>
                    <m:r>
                      <a:rPr lang="en-CA" altLang="en-US" sz="1600" b="0" i="1" noProof="0" smtClean="0">
                        <a:latin typeface="Cambria Math"/>
                      </a:rPr>
                      <m:t>=</m:t>
                    </m:r>
                    <m:m>
                      <m:mPr>
                        <m:mcs>
                          <m:mc>
                            <m:mcPr>
                              <m:count m:val="2"/>
                              <m:mcJc m:val="center"/>
                            </m:mcPr>
                          </m:mc>
                        </m:mcs>
                        <m:ctrlPr>
                          <a:rPr lang="en-CA" altLang="en-US" sz="1600" b="0" i="1" noProof="0" smtClean="0">
                            <a:latin typeface="Cambria Math" panose="02040503050406030204" pitchFamily="18" charset="0"/>
                          </a:rPr>
                        </m:ctrlPr>
                      </m:mPr>
                      <m:mr>
                        <m:e>
                          <m:r>
                            <m:rPr>
                              <m:brk m:alnAt="7"/>
                            </m:rPr>
                            <a:rPr lang="en-CA" altLang="en-US" sz="1600" b="0" i="1" noProof="0" smtClean="0">
                              <a:latin typeface="Cambria Math"/>
                            </a:rPr>
                            <m:t>1</m:t>
                          </m:r>
                        </m:e>
                        <m:e>
                          <m:r>
                            <a:rPr lang="en-CA" altLang="en-US" sz="1600" b="0" i="1" noProof="0" smtClean="0">
                              <a:latin typeface="Cambria Math"/>
                            </a:rPr>
                            <m:t>0</m:t>
                          </m:r>
                        </m:e>
                      </m:mr>
                      <m:mr>
                        <m:e>
                          <m:r>
                            <a:rPr lang="en-CA" altLang="en-US" sz="1600" b="0" i="1" noProof="0" smtClean="0">
                              <a:latin typeface="Cambria Math"/>
                            </a:rPr>
                            <m:t>0</m:t>
                          </m:r>
                        </m:e>
                        <m:e>
                          <m:r>
                            <a:rPr lang="en-CA" altLang="en-US" sz="1600" b="0" i="1" noProof="0" smtClean="0">
                              <a:latin typeface="Cambria Math"/>
                            </a:rPr>
                            <m:t>1</m:t>
                          </m:r>
                        </m:e>
                      </m:mr>
                    </m:m>
                    <m:r>
                      <a:rPr lang="en-CA" altLang="en-US" sz="1600" b="0" i="1" noProof="0" smtClean="0">
                        <a:latin typeface="Cambria Math"/>
                      </a:rPr>
                      <m:t>   ,       </m:t>
                    </m:r>
                    <m:sSub>
                      <m:sSubPr>
                        <m:ctrlPr>
                          <a:rPr lang="en-CA" altLang="en-US" sz="1600" b="0" i="1" noProof="0" smtClean="0">
                            <a:latin typeface="Cambria Math" panose="02040503050406030204" pitchFamily="18" charset="0"/>
                          </a:rPr>
                        </m:ctrlPr>
                      </m:sSubPr>
                      <m:e>
                        <m:r>
                          <a:rPr lang="en-CA" altLang="en-US" sz="1600" b="0" i="1" noProof="0" smtClean="0">
                            <a:latin typeface="Cambria Math"/>
                          </a:rPr>
                          <m:t>𝐼</m:t>
                        </m:r>
                      </m:e>
                      <m:sub>
                        <m:r>
                          <a:rPr lang="en-CA" altLang="en-US" sz="1600" b="0" i="1" noProof="0" smtClean="0">
                            <a:latin typeface="Cambria Math"/>
                          </a:rPr>
                          <m:t>3</m:t>
                        </m:r>
                      </m:sub>
                    </m:sSub>
                    <m:r>
                      <a:rPr lang="en-CA" altLang="en-US" sz="1600" b="0" i="1" noProof="0" smtClean="0">
                        <a:latin typeface="Cambria Math"/>
                      </a:rPr>
                      <m:t>= </m:t>
                    </m:r>
                    <m:m>
                      <m:mPr>
                        <m:mcs>
                          <m:mc>
                            <m:mcPr>
                              <m:count m:val="3"/>
                              <m:mcJc m:val="center"/>
                            </m:mcPr>
                          </m:mc>
                        </m:mcs>
                        <m:ctrlPr>
                          <a:rPr lang="en-CA" altLang="en-US" sz="1600" b="0" i="1" noProof="0" smtClean="0">
                            <a:latin typeface="Cambria Math" panose="02040503050406030204" pitchFamily="18" charset="0"/>
                          </a:rPr>
                        </m:ctrlPr>
                      </m:mPr>
                      <m:mr>
                        <m:e>
                          <m:r>
                            <m:rPr>
                              <m:brk m:alnAt="7"/>
                            </m:rPr>
                            <a:rPr lang="en-CA" altLang="en-US" sz="1600" b="0" i="1" noProof="0" smtClean="0">
                              <a:latin typeface="Cambria Math"/>
                            </a:rPr>
                            <m:t>1</m:t>
                          </m:r>
                        </m:e>
                        <m:e>
                          <m:r>
                            <a:rPr lang="en-CA" altLang="en-US" sz="1600" b="0" i="1" noProof="0" smtClean="0">
                              <a:latin typeface="Cambria Math"/>
                            </a:rPr>
                            <m:t>0</m:t>
                          </m:r>
                        </m:e>
                        <m:e>
                          <m:r>
                            <a:rPr lang="en-CA" altLang="en-US" sz="1600" b="0" i="1" noProof="0" smtClean="0">
                              <a:latin typeface="Cambria Math"/>
                            </a:rPr>
                            <m:t>0</m:t>
                          </m:r>
                        </m:e>
                      </m:mr>
                      <m:mr>
                        <m:e>
                          <m:r>
                            <a:rPr lang="en-CA" altLang="en-US" sz="1600" b="0" i="1" noProof="0" smtClean="0">
                              <a:latin typeface="Cambria Math"/>
                            </a:rPr>
                            <m:t>0</m:t>
                          </m:r>
                        </m:e>
                        <m:e>
                          <m:r>
                            <a:rPr lang="en-CA" altLang="en-US" sz="1600" b="0" i="1" noProof="0" smtClean="0">
                              <a:latin typeface="Cambria Math"/>
                            </a:rPr>
                            <m:t>1</m:t>
                          </m:r>
                        </m:e>
                        <m:e>
                          <m:r>
                            <a:rPr lang="en-CA" altLang="en-US" sz="1600" b="0" i="1" noProof="0" smtClean="0">
                              <a:latin typeface="Cambria Math"/>
                            </a:rPr>
                            <m:t>0</m:t>
                          </m:r>
                        </m:e>
                      </m:mr>
                      <m:mr>
                        <m:e>
                          <m:r>
                            <a:rPr lang="en-CA" altLang="en-US" sz="1600" b="0" i="1" noProof="0" smtClean="0">
                              <a:latin typeface="Cambria Math"/>
                            </a:rPr>
                            <m:t>0</m:t>
                          </m:r>
                        </m:e>
                        <m:e>
                          <m:r>
                            <a:rPr lang="en-CA" altLang="en-US" sz="1600" b="0" i="1" noProof="0" smtClean="0">
                              <a:latin typeface="Cambria Math"/>
                            </a:rPr>
                            <m:t>0</m:t>
                          </m:r>
                        </m:e>
                        <m:e>
                          <m:r>
                            <a:rPr lang="en-CA" altLang="en-US" sz="1600" b="0" i="1" noProof="0" smtClean="0">
                              <a:latin typeface="Cambria Math"/>
                            </a:rPr>
                            <m:t>1</m:t>
                          </m:r>
                        </m:e>
                      </m:mr>
                    </m:m>
                  </m:oMath>
                </a14:m>
                <a:r>
                  <a:rPr lang="en-CA" altLang="en-US" sz="1600" noProof="0" dirty="0" smtClean="0"/>
                  <a:t>   ,     </a:t>
                </a:r>
              </a:p>
              <a:p>
                <a:pPr marL="342900" lvl="1" indent="-342900">
                  <a:buNone/>
                </a:pPr>
                <a:endParaRPr lang="en-CA" altLang="en-US" sz="1600" noProof="0" dirty="0"/>
              </a:p>
              <a:p>
                <a:pPr marL="342900" lvl="1" indent="-342900">
                  <a:buNone/>
                </a:pPr>
                <a:endParaRPr lang="en-CA" altLang="en-US" sz="1600" noProof="0" dirty="0" smtClean="0"/>
              </a:p>
              <a:p>
                <a:pPr marL="342900" lvl="1" indent="-342900">
                  <a:buNone/>
                </a:pPr>
                <a:endParaRPr lang="en-CA" altLang="en-US" sz="1600" noProof="0" dirty="0"/>
              </a:p>
              <a:p>
                <a:pPr marL="342900" lvl="1" indent="-342900">
                  <a:buNone/>
                </a:pPr>
                <a:endParaRPr lang="en-CA" altLang="en-US" sz="1600" noProof="0" dirty="0" smtClean="0"/>
              </a:p>
              <a:p>
                <a:pPr marL="342900" lvl="1" indent="-342900">
                  <a:buNone/>
                </a:pPr>
                <a:r>
                  <a:rPr lang="en-CA" altLang="en-US" sz="1600" noProof="0" dirty="0" smtClean="0"/>
                  <a:t>We define Inverse Matrix of A, the matrix </a:t>
                </a:r>
                <a:r>
                  <a:rPr lang="en-CA" altLang="en-US" sz="1600" noProof="0" dirty="0" err="1" smtClean="0"/>
                  <a:t>inv</a:t>
                </a:r>
                <a:r>
                  <a:rPr lang="en-CA" altLang="en-US" sz="1600" noProof="0" dirty="0" smtClean="0"/>
                  <a:t>(A), or A</a:t>
                </a:r>
                <a:r>
                  <a:rPr lang="en-CA" altLang="en-US" sz="1600" baseline="30000" noProof="0" dirty="0" smtClean="0"/>
                  <a:t>-1</a:t>
                </a:r>
                <a:r>
                  <a:rPr lang="en-CA" altLang="en-US" sz="1600" noProof="0" dirty="0" smtClean="0"/>
                  <a:t> so that </a:t>
                </a:r>
              </a:p>
              <a:p>
                <a:pPr marL="342900" lvl="1" indent="-342900">
                  <a:buNone/>
                </a:pPr>
                <a:endParaRPr lang="en-CA" altLang="en-US" sz="1600" noProof="0" dirty="0"/>
              </a:p>
              <a:p>
                <a:pPr marL="342900" lvl="1" indent="-342900" algn="ctr">
                  <a:buNone/>
                </a:pPr>
                <a:r>
                  <a:rPr lang="en-CA" altLang="en-US" sz="2800" noProof="0" dirty="0" smtClean="0"/>
                  <a:t>A * </a:t>
                </a:r>
                <a:r>
                  <a:rPr lang="en-CA" altLang="en-US" sz="2800" noProof="0" dirty="0" err="1" smtClean="0"/>
                  <a:t>Inv</a:t>
                </a:r>
                <a:r>
                  <a:rPr lang="en-CA" altLang="en-US" sz="2800" noProof="0" dirty="0" smtClean="0"/>
                  <a:t>(A) = I </a:t>
                </a:r>
                <a:endParaRPr lang="en-CA" altLang="en-US" sz="1600" noProof="0" dirty="0" smtClean="0"/>
              </a:p>
              <a:p>
                <a:pPr marL="342900" lvl="1" indent="-342900">
                  <a:buNone/>
                </a:pPr>
                <a:endParaRPr lang="en-CA" altLang="en-US" sz="1600" noProof="0" dirty="0" smtClean="0"/>
              </a:p>
              <a:p>
                <a:pPr marL="342900" lvl="1" indent="-342900">
                  <a:buNone/>
                </a:pPr>
                <a:r>
                  <a:rPr lang="en-CA" altLang="en-US" sz="1600" noProof="0" dirty="0" smtClean="0"/>
                  <a:t>Non-square matrices DO NOT HAVE AN INVERSE!</a:t>
                </a:r>
              </a:p>
              <a:p>
                <a:pPr marL="342900" lvl="1" indent="-342900">
                  <a:buNone/>
                </a:pPr>
                <a:endParaRPr lang="en-CA" altLang="en-US" sz="1600" noProof="0" dirty="0"/>
              </a:p>
              <a:p>
                <a:endParaRPr lang="en-CA" noProof="0" dirty="0" smtClean="0"/>
              </a:p>
              <a:p>
                <a:endParaRPr lang="en-CA" noProof="0" dirty="0"/>
              </a:p>
            </p:txBody>
          </p:sp>
        </mc:Choice>
        <mc:Fallback xmlns="">
          <p:sp>
            <p:nvSpPr>
              <p:cNvPr id="2" name="Segnaposto contenuto 1"/>
              <p:cNvSpPr>
                <a:spLocks noGrp="1" noRot="1" noChangeAspect="1" noMove="1" noResize="1" noEditPoints="1" noAdjustHandles="1" noChangeArrowheads="1" noChangeShapeType="1" noTextEdit="1"/>
              </p:cNvSpPr>
              <p:nvPr>
                <p:ph idx="1"/>
              </p:nvPr>
            </p:nvSpPr>
            <p:spPr>
              <a:xfrm>
                <a:off x="443865" y="1066800"/>
                <a:ext cx="7772400" cy="5181599"/>
              </a:xfrm>
              <a:blipFill rotWithShape="1">
                <a:blip r:embed="rId3"/>
                <a:stretch>
                  <a:fillRect l="-471" t="-471"/>
                </a:stretch>
              </a:blipFill>
            </p:spPr>
            <p:txBody>
              <a:bodyPr/>
              <a:lstStyle/>
              <a:p>
                <a:r>
                  <a:rPr lang="en-US">
                    <a:noFill/>
                  </a:rPr>
                  <a:t> </a:t>
                </a:r>
              </a:p>
            </p:txBody>
          </p:sp>
        </mc:Fallback>
      </mc:AlternateContent>
      <p:sp>
        <p:nvSpPr>
          <p:cNvPr id="3" name="Titolo 2"/>
          <p:cNvSpPr>
            <a:spLocks noGrp="1"/>
          </p:cNvSpPr>
          <p:nvPr>
            <p:ph type="title"/>
          </p:nvPr>
        </p:nvSpPr>
        <p:spPr/>
        <p:txBody>
          <a:bodyPr/>
          <a:lstStyle/>
          <a:p>
            <a:r>
              <a:rPr lang="en-CA" noProof="0" dirty="0" smtClean="0"/>
              <a:t>Inverse MATRIX </a:t>
            </a:r>
            <a:endParaRPr lang="en-CA" noProof="0" dirty="0"/>
          </a:p>
        </p:txBody>
      </p:sp>
      <p:sp>
        <p:nvSpPr>
          <p:cNvPr id="5" name="Footer Placeholder 3"/>
          <p:cNvSpPr>
            <a:spLocks noGrp="1"/>
          </p:cNvSpPr>
          <p:nvPr>
            <p:ph type="ftr" sz="quarter" idx="10"/>
          </p:nvPr>
        </p:nvSpPr>
        <p:spPr>
          <a:xfrm>
            <a:off x="152400" y="6465888"/>
            <a:ext cx="4119563" cy="315912"/>
          </a:xfrm>
        </p:spPr>
        <p:txBody>
          <a:bodyPr/>
          <a:lstStyle/>
          <a:p>
            <a:pPr>
              <a:defRPr/>
            </a:pPr>
            <a:r>
              <a:rPr lang="en-US" dirty="0" smtClean="0"/>
              <a:t>ENSC 180 – Introduction to Engineering Analysis Tools </a:t>
            </a:r>
            <a:endParaRPr lang="en-US" dirty="0"/>
          </a:p>
        </p:txBody>
      </p:sp>
    </p:spTree>
    <p:extLst>
      <p:ext uri="{BB962C8B-B14F-4D97-AF65-F5344CB8AC3E}">
        <p14:creationId xmlns:p14="http://schemas.microsoft.com/office/powerpoint/2010/main" val="3530394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62256</TotalTime>
  <Words>2523</Words>
  <Application>Microsoft Office PowerPoint</Application>
  <PresentationFormat>On-screen Show (4:3)</PresentationFormat>
  <Paragraphs>498</Paragraphs>
  <Slides>31</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ＭＳ Ｐゴシック</vt:lpstr>
      <vt:lpstr>Arial</vt:lpstr>
      <vt:lpstr>Cambria Math</vt:lpstr>
      <vt:lpstr>Courier New</vt:lpstr>
      <vt:lpstr>DINPro-Medium</vt:lpstr>
      <vt:lpstr>Helvetica</vt:lpstr>
      <vt:lpstr>Times</vt:lpstr>
      <vt:lpstr>Wingdings</vt:lpstr>
      <vt:lpstr>SFU_Template_Beta_0.2</vt:lpstr>
      <vt:lpstr>SystemS of Linear Equations aND LINEAR ALGEBRA</vt:lpstr>
      <vt:lpstr>Ensc180 Calendar</vt:lpstr>
      <vt:lpstr>Vector, Matrix and Vector-Matrix Operations in MATLAB</vt:lpstr>
      <vt:lpstr>Vector, Matrix and Vector-Matrix Operations in MATLAB</vt:lpstr>
      <vt:lpstr>Determinant of a MATRIX </vt:lpstr>
      <vt:lpstr>Example:</vt:lpstr>
      <vt:lpstr>Example:</vt:lpstr>
      <vt:lpstr>Example: </vt:lpstr>
      <vt:lpstr>Inverse MATRIX </vt:lpstr>
      <vt:lpstr>Inverse MATRIX </vt:lpstr>
      <vt:lpstr>Calculation of the Inverse Matrix     e</vt:lpstr>
      <vt:lpstr>Calculation of the Inverse Matrix in Matlab: Example</vt:lpstr>
      <vt:lpstr>Systems of Linear Equations</vt:lpstr>
      <vt:lpstr>Example: 2 equations, 2 unknowns</vt:lpstr>
      <vt:lpstr>Example: 3 Equations, 3 unknowns</vt:lpstr>
      <vt:lpstr>Graphic Example: 3 equations, 3 unknowns</vt:lpstr>
      <vt:lpstr>Solution of Non-linear Equations</vt:lpstr>
      <vt:lpstr>Solution of Non-linear Equations</vt:lpstr>
      <vt:lpstr>Solution of Non-linear Equations</vt:lpstr>
      <vt:lpstr>Solution of Non-linear Systems</vt:lpstr>
      <vt:lpstr>Example 1: Systems of Linear Equations</vt:lpstr>
      <vt:lpstr>Example 1: Systems of Linear Equations</vt:lpstr>
      <vt:lpstr>Example 1: Systems of Linear Equations (Solution)</vt:lpstr>
      <vt:lpstr>Example (2): MidTerms</vt:lpstr>
      <vt:lpstr>Example (2): MidTerms</vt:lpstr>
      <vt:lpstr>Example (2): MidTerms</vt:lpstr>
      <vt:lpstr>Example (2): MidTerms</vt:lpstr>
      <vt:lpstr>Example (2) MidTerms : MATLAB Solution</vt:lpstr>
      <vt:lpstr>Example (3): Diet Planning</vt:lpstr>
      <vt:lpstr>Example (3): Diet Planning</vt:lpstr>
      <vt:lpstr>Example (3): Diet Planning</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1220</cp:revision>
  <cp:lastPrinted>2014-03-07T18:35:22Z</cp:lastPrinted>
  <dcterms:created xsi:type="dcterms:W3CDTF">2007-05-10T23:03:35Z</dcterms:created>
  <dcterms:modified xsi:type="dcterms:W3CDTF">2014-12-09T05:16:06Z</dcterms:modified>
</cp:coreProperties>
</file>