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Lst>
  <p:notesMasterIdLst>
    <p:notesMasterId r:id="rId32"/>
  </p:notesMasterIdLst>
  <p:handoutMasterIdLst>
    <p:handoutMasterId r:id="rId33"/>
  </p:handoutMasterIdLst>
  <p:sldIdLst>
    <p:sldId id="256" r:id="rId2"/>
    <p:sldId id="296" r:id="rId3"/>
    <p:sldId id="273" r:id="rId4"/>
    <p:sldId id="274" r:id="rId5"/>
    <p:sldId id="275" r:id="rId6"/>
    <p:sldId id="258" r:id="rId7"/>
    <p:sldId id="276" r:id="rId8"/>
    <p:sldId id="297" r:id="rId9"/>
    <p:sldId id="277" r:id="rId10"/>
    <p:sldId id="279" r:id="rId11"/>
    <p:sldId id="281" r:id="rId12"/>
    <p:sldId id="283" r:id="rId13"/>
    <p:sldId id="282" r:id="rId14"/>
    <p:sldId id="280" r:id="rId15"/>
    <p:sldId id="260" r:id="rId16"/>
    <p:sldId id="284" r:id="rId17"/>
    <p:sldId id="285" r:id="rId18"/>
    <p:sldId id="286" r:id="rId19"/>
    <p:sldId id="287" r:id="rId20"/>
    <p:sldId id="261" r:id="rId21"/>
    <p:sldId id="262" r:id="rId22"/>
    <p:sldId id="288" r:id="rId23"/>
    <p:sldId id="263" r:id="rId24"/>
    <p:sldId id="290" r:id="rId25"/>
    <p:sldId id="291" r:id="rId26"/>
    <p:sldId id="292" r:id="rId27"/>
    <p:sldId id="264" r:id="rId28"/>
    <p:sldId id="265" r:id="rId29"/>
    <p:sldId id="266" r:id="rId30"/>
    <p:sldId id="294" r:id="rId31"/>
  </p:sldIdLst>
  <p:sldSz cx="9144000" cy="6858000" type="screen4x3"/>
  <p:notesSz cx="7099300" cy="10234613"/>
  <p:defaultTextStyle>
    <a:defPPr>
      <a:defRPr lang="en-US"/>
    </a:defPPr>
    <a:lvl1pPr algn="l" rtl="0" eaLnBrk="0" fontAlgn="base" hangingPunct="0">
      <a:spcBef>
        <a:spcPct val="0"/>
      </a:spcBef>
      <a:spcAft>
        <a:spcPct val="0"/>
      </a:spcAft>
      <a:defRPr sz="2400" kern="1200">
        <a:solidFill>
          <a:schemeClr val="tx1"/>
        </a:solidFill>
        <a:latin typeface="Arial" pitchFamily="34" charset="0"/>
        <a:ea typeface="ＭＳ Ｐゴシック" pitchFamily="34" charset="-128"/>
        <a:cs typeface="+mn-cs"/>
      </a:defRPr>
    </a:lvl1pPr>
    <a:lvl2pPr marL="457200" algn="l" rtl="0" eaLnBrk="0" fontAlgn="base" hangingPunct="0">
      <a:spcBef>
        <a:spcPct val="0"/>
      </a:spcBef>
      <a:spcAft>
        <a:spcPct val="0"/>
      </a:spcAft>
      <a:defRPr sz="2400" kern="1200">
        <a:solidFill>
          <a:schemeClr val="tx1"/>
        </a:solidFill>
        <a:latin typeface="Arial" pitchFamily="34" charset="0"/>
        <a:ea typeface="ＭＳ Ｐゴシック" pitchFamily="34" charset="-128"/>
        <a:cs typeface="+mn-cs"/>
      </a:defRPr>
    </a:lvl2pPr>
    <a:lvl3pPr marL="914400" algn="l" rtl="0" eaLnBrk="0" fontAlgn="base" hangingPunct="0">
      <a:spcBef>
        <a:spcPct val="0"/>
      </a:spcBef>
      <a:spcAft>
        <a:spcPct val="0"/>
      </a:spcAft>
      <a:defRPr sz="2400" kern="1200">
        <a:solidFill>
          <a:schemeClr val="tx1"/>
        </a:solidFill>
        <a:latin typeface="Arial" pitchFamily="34" charset="0"/>
        <a:ea typeface="ＭＳ Ｐゴシック" pitchFamily="34" charset="-128"/>
        <a:cs typeface="+mn-cs"/>
      </a:defRPr>
    </a:lvl3pPr>
    <a:lvl4pPr marL="1371600" algn="l" rtl="0" eaLnBrk="0" fontAlgn="base" hangingPunct="0">
      <a:spcBef>
        <a:spcPct val="0"/>
      </a:spcBef>
      <a:spcAft>
        <a:spcPct val="0"/>
      </a:spcAft>
      <a:defRPr sz="2400" kern="1200">
        <a:solidFill>
          <a:schemeClr val="tx1"/>
        </a:solidFill>
        <a:latin typeface="Arial" pitchFamily="34" charset="0"/>
        <a:ea typeface="ＭＳ Ｐゴシック" pitchFamily="34" charset="-128"/>
        <a:cs typeface="+mn-cs"/>
      </a:defRPr>
    </a:lvl4pPr>
    <a:lvl5pPr marL="1828800" algn="l" rtl="0" eaLnBrk="0" fontAlgn="base" hangingPunct="0">
      <a:spcBef>
        <a:spcPct val="0"/>
      </a:spcBef>
      <a:spcAft>
        <a:spcPct val="0"/>
      </a:spcAft>
      <a:defRPr sz="2400" kern="1200">
        <a:solidFill>
          <a:schemeClr val="tx1"/>
        </a:solidFill>
        <a:latin typeface="Arial" pitchFamily="34" charset="0"/>
        <a:ea typeface="ＭＳ Ｐゴシック" pitchFamily="34" charset="-128"/>
        <a:cs typeface="+mn-cs"/>
      </a:defRPr>
    </a:lvl5pPr>
    <a:lvl6pPr marL="2286000" algn="l" defTabSz="914400" rtl="0" eaLnBrk="1" latinLnBrk="0" hangingPunct="1">
      <a:defRPr sz="2400" kern="1200">
        <a:solidFill>
          <a:schemeClr val="tx1"/>
        </a:solidFill>
        <a:latin typeface="Arial" pitchFamily="34" charset="0"/>
        <a:ea typeface="ＭＳ Ｐゴシック" pitchFamily="34" charset="-128"/>
        <a:cs typeface="+mn-cs"/>
      </a:defRPr>
    </a:lvl6pPr>
    <a:lvl7pPr marL="2743200" algn="l" defTabSz="914400" rtl="0" eaLnBrk="1" latinLnBrk="0" hangingPunct="1">
      <a:defRPr sz="2400" kern="1200">
        <a:solidFill>
          <a:schemeClr val="tx1"/>
        </a:solidFill>
        <a:latin typeface="Arial" pitchFamily="34" charset="0"/>
        <a:ea typeface="ＭＳ Ｐゴシック" pitchFamily="34" charset="-128"/>
        <a:cs typeface="+mn-cs"/>
      </a:defRPr>
    </a:lvl7pPr>
    <a:lvl8pPr marL="3200400" algn="l" defTabSz="914400" rtl="0" eaLnBrk="1" latinLnBrk="0" hangingPunct="1">
      <a:defRPr sz="2400" kern="1200">
        <a:solidFill>
          <a:schemeClr val="tx1"/>
        </a:solidFill>
        <a:latin typeface="Arial" pitchFamily="34" charset="0"/>
        <a:ea typeface="ＭＳ Ｐゴシック" pitchFamily="34" charset="-128"/>
        <a:cs typeface="+mn-cs"/>
      </a:defRPr>
    </a:lvl8pPr>
    <a:lvl9pPr marL="3657600" algn="l" defTabSz="914400" rtl="0" eaLnBrk="1" latinLnBrk="0" hangingPunct="1">
      <a:defRPr sz="2400" kern="1200">
        <a:solidFill>
          <a:schemeClr val="tx1"/>
        </a:solidFill>
        <a:latin typeface="Arial" pitchFamily="34" charset="0"/>
        <a:ea typeface="ＭＳ Ｐゴシック" pitchFamily="34"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224">
          <p15:clr>
            <a:srgbClr val="A4A3A4"/>
          </p15:clr>
        </p15:guide>
        <p15:guide id="2" pos="2236">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autoAdjust="0"/>
    <p:restoredTop sz="94647" autoAdjust="0"/>
  </p:normalViewPr>
  <p:slideViewPr>
    <p:cSldViewPr snapToGrid="0">
      <p:cViewPr varScale="1">
        <p:scale>
          <a:sx n="81" d="100"/>
          <a:sy n="81" d="100"/>
        </p:scale>
        <p:origin x="446" y="58"/>
      </p:cViewPr>
      <p:guideLst>
        <p:guide orient="horz" pos="2160"/>
        <p:guide pos="2880"/>
      </p:guideLst>
    </p:cSldViewPr>
  </p:slideViewPr>
  <p:outlineViewPr>
    <p:cViewPr>
      <p:scale>
        <a:sx n="33" d="100"/>
        <a:sy n="33" d="100"/>
      </p:scale>
      <p:origin x="0" y="55910"/>
    </p:cViewPr>
  </p:outlineViewPr>
  <p:notesTextViewPr>
    <p:cViewPr>
      <p:scale>
        <a:sx n="100" d="100"/>
        <a:sy n="100" d="100"/>
      </p:scale>
      <p:origin x="0" y="0"/>
    </p:cViewPr>
  </p:notesTextViewPr>
  <p:notesViewPr>
    <p:cSldViewPr snapToGrid="0">
      <p:cViewPr varScale="1">
        <p:scale>
          <a:sx n="58" d="100"/>
          <a:sy n="58" d="100"/>
        </p:scale>
        <p:origin x="2026" y="67"/>
      </p:cViewPr>
      <p:guideLst>
        <p:guide orient="horz" pos="3224"/>
        <p:guide pos="2236"/>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22" name="Rectangle 2"/>
          <p:cNvSpPr>
            <a:spLocks noGrp="1" noChangeArrowheads="1"/>
          </p:cNvSpPr>
          <p:nvPr>
            <p:ph type="hdr" sz="quarter"/>
          </p:nvPr>
        </p:nvSpPr>
        <p:spPr bwMode="auto">
          <a:xfrm>
            <a:off x="0" y="0"/>
            <a:ext cx="3076363" cy="511731"/>
          </a:xfrm>
          <a:prstGeom prst="rect">
            <a:avLst/>
          </a:prstGeom>
          <a:noFill/>
          <a:ln>
            <a:noFill/>
          </a:ln>
          <a:extLst>
            <a:ext uri="{FAA26D3D-D897-4be2-8F04-BA451C77F1D7}"/>
          </a:extLst>
        </p:spPr>
        <p:txBody>
          <a:bodyPr vert="horz" wrap="square" lIns="99048" tIns="49524" rIns="99048" bIns="49524" numCol="1" anchor="t" anchorCtr="0" compatLnSpc="1">
            <a:prstTxWarp prst="textNoShape">
              <a:avLst/>
            </a:prstTxWarp>
          </a:bodyPr>
          <a:lstStyle>
            <a:lvl1pPr>
              <a:defRPr sz="1300">
                <a:latin typeface="Arial" charset="0"/>
                <a:ea typeface="ＭＳ Ｐゴシック" charset="0"/>
                <a:cs typeface="ＭＳ Ｐゴシック" charset="0"/>
              </a:defRPr>
            </a:lvl1pPr>
          </a:lstStyle>
          <a:p>
            <a:pPr>
              <a:defRPr/>
            </a:pPr>
            <a:endParaRPr lang="en-US"/>
          </a:p>
        </p:txBody>
      </p:sp>
      <p:sp>
        <p:nvSpPr>
          <p:cNvPr id="30723" name="Rectangle 3"/>
          <p:cNvSpPr>
            <a:spLocks noGrp="1" noChangeArrowheads="1"/>
          </p:cNvSpPr>
          <p:nvPr>
            <p:ph type="dt" sz="quarter" idx="1"/>
          </p:nvPr>
        </p:nvSpPr>
        <p:spPr bwMode="auto">
          <a:xfrm>
            <a:off x="4022937" y="0"/>
            <a:ext cx="3076363" cy="511731"/>
          </a:xfrm>
          <a:prstGeom prst="rect">
            <a:avLst/>
          </a:prstGeom>
          <a:noFill/>
          <a:ln>
            <a:noFill/>
          </a:ln>
          <a:extLst>
            <a:ext uri="{FAA26D3D-D897-4be2-8F04-BA451C77F1D7}"/>
          </a:extLst>
        </p:spPr>
        <p:txBody>
          <a:bodyPr vert="horz" wrap="square" lIns="99048" tIns="49524" rIns="99048" bIns="49524" numCol="1" anchor="t" anchorCtr="0" compatLnSpc="1">
            <a:prstTxWarp prst="textNoShape">
              <a:avLst/>
            </a:prstTxWarp>
          </a:bodyPr>
          <a:lstStyle>
            <a:lvl1pPr algn="r">
              <a:defRPr sz="1300">
                <a:latin typeface="Arial" charset="0"/>
                <a:ea typeface="ＭＳ Ｐゴシック" charset="0"/>
                <a:cs typeface="ＭＳ Ｐゴシック" charset="0"/>
              </a:defRPr>
            </a:lvl1pPr>
          </a:lstStyle>
          <a:p>
            <a:pPr>
              <a:defRPr/>
            </a:pPr>
            <a:endParaRPr lang="en-US"/>
          </a:p>
        </p:txBody>
      </p:sp>
      <p:sp>
        <p:nvSpPr>
          <p:cNvPr id="30724" name="Rectangle 4"/>
          <p:cNvSpPr>
            <a:spLocks noGrp="1" noChangeArrowheads="1"/>
          </p:cNvSpPr>
          <p:nvPr>
            <p:ph type="ftr" sz="quarter" idx="2"/>
          </p:nvPr>
        </p:nvSpPr>
        <p:spPr bwMode="auto">
          <a:xfrm>
            <a:off x="0" y="9722882"/>
            <a:ext cx="3076363" cy="511731"/>
          </a:xfrm>
          <a:prstGeom prst="rect">
            <a:avLst/>
          </a:prstGeom>
          <a:noFill/>
          <a:ln>
            <a:noFill/>
          </a:ln>
          <a:extLst>
            <a:ext uri="{FAA26D3D-D897-4be2-8F04-BA451C77F1D7}"/>
          </a:extLst>
        </p:spPr>
        <p:txBody>
          <a:bodyPr vert="horz" wrap="square" lIns="99048" tIns="49524" rIns="99048" bIns="49524" numCol="1" anchor="b" anchorCtr="0" compatLnSpc="1">
            <a:prstTxWarp prst="textNoShape">
              <a:avLst/>
            </a:prstTxWarp>
          </a:bodyPr>
          <a:lstStyle>
            <a:lvl1pPr>
              <a:defRPr sz="1300">
                <a:latin typeface="Arial" charset="0"/>
                <a:ea typeface="ＭＳ Ｐゴシック" charset="0"/>
                <a:cs typeface="ＭＳ Ｐゴシック" charset="0"/>
              </a:defRPr>
            </a:lvl1pPr>
          </a:lstStyle>
          <a:p>
            <a:pPr>
              <a:defRPr/>
            </a:pPr>
            <a:endParaRPr lang="en-US"/>
          </a:p>
        </p:txBody>
      </p:sp>
      <p:sp>
        <p:nvSpPr>
          <p:cNvPr id="30725" name="Rectangle 5"/>
          <p:cNvSpPr>
            <a:spLocks noGrp="1" noChangeArrowheads="1"/>
          </p:cNvSpPr>
          <p:nvPr>
            <p:ph type="sldNum" sz="quarter" idx="3"/>
          </p:nvPr>
        </p:nvSpPr>
        <p:spPr bwMode="auto">
          <a:xfrm>
            <a:off x="4022937" y="9722882"/>
            <a:ext cx="3076363" cy="511731"/>
          </a:xfrm>
          <a:prstGeom prst="rect">
            <a:avLst/>
          </a:prstGeom>
          <a:noFill/>
          <a:ln>
            <a:noFill/>
          </a:ln>
          <a:extLst>
            <a:ext uri="{FAA26D3D-D897-4be2-8F04-BA451C77F1D7}"/>
          </a:extLst>
        </p:spPr>
        <p:txBody>
          <a:bodyPr vert="horz" wrap="square" lIns="99048" tIns="49524" rIns="99048" bIns="49524" numCol="1" anchor="b" anchorCtr="0" compatLnSpc="1">
            <a:prstTxWarp prst="textNoShape">
              <a:avLst/>
            </a:prstTxWarp>
          </a:bodyPr>
          <a:lstStyle>
            <a:lvl1pPr algn="r">
              <a:defRPr sz="1300"/>
            </a:lvl1pPr>
          </a:lstStyle>
          <a:p>
            <a:pPr>
              <a:defRPr/>
            </a:pPr>
            <a:fld id="{43AC050A-3C28-40C1-A1AD-AA452DF7D8B0}" type="slidenum">
              <a:rPr lang="en-US"/>
              <a:pPr>
                <a:defRPr/>
              </a:pPr>
              <a:t>‹#›</a:t>
            </a:fld>
            <a:endParaRPr lang="en-US"/>
          </a:p>
        </p:txBody>
      </p:sp>
    </p:spTree>
    <p:extLst>
      <p:ext uri="{BB962C8B-B14F-4D97-AF65-F5344CB8AC3E}">
        <p14:creationId xmlns:p14="http://schemas.microsoft.com/office/powerpoint/2010/main" val="424844766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2" name="Rectangle 2"/>
          <p:cNvSpPr>
            <a:spLocks noGrp="1" noChangeArrowheads="1"/>
          </p:cNvSpPr>
          <p:nvPr>
            <p:ph type="hdr" sz="quarter"/>
          </p:nvPr>
        </p:nvSpPr>
        <p:spPr bwMode="auto">
          <a:xfrm>
            <a:off x="0" y="0"/>
            <a:ext cx="3076363" cy="511731"/>
          </a:xfrm>
          <a:prstGeom prst="rect">
            <a:avLst/>
          </a:prstGeom>
          <a:noFill/>
          <a:ln>
            <a:noFill/>
          </a:ln>
          <a:extLst>
            <a:ext uri="{FAA26D3D-D897-4be2-8F04-BA451C77F1D7}"/>
          </a:extLst>
        </p:spPr>
        <p:txBody>
          <a:bodyPr vert="horz" wrap="square" lIns="99048" tIns="49524" rIns="99048" bIns="49524" numCol="1" anchor="t" anchorCtr="0" compatLnSpc="1">
            <a:prstTxWarp prst="textNoShape">
              <a:avLst/>
            </a:prstTxWarp>
          </a:bodyPr>
          <a:lstStyle>
            <a:lvl1pPr>
              <a:defRPr sz="1300">
                <a:latin typeface="Arial" charset="0"/>
                <a:ea typeface="ＭＳ Ｐゴシック" charset="0"/>
                <a:cs typeface="ＭＳ Ｐゴシック" charset="0"/>
              </a:defRPr>
            </a:lvl1pPr>
          </a:lstStyle>
          <a:p>
            <a:pPr>
              <a:defRPr/>
            </a:pPr>
            <a:endParaRPr lang="en-US"/>
          </a:p>
        </p:txBody>
      </p:sp>
      <p:sp>
        <p:nvSpPr>
          <p:cNvPr id="5123" name="Rectangle 3"/>
          <p:cNvSpPr>
            <a:spLocks noGrp="1" noChangeArrowheads="1"/>
          </p:cNvSpPr>
          <p:nvPr>
            <p:ph type="dt" idx="1"/>
          </p:nvPr>
        </p:nvSpPr>
        <p:spPr bwMode="auto">
          <a:xfrm>
            <a:off x="4022937" y="0"/>
            <a:ext cx="3076363" cy="511731"/>
          </a:xfrm>
          <a:prstGeom prst="rect">
            <a:avLst/>
          </a:prstGeom>
          <a:noFill/>
          <a:ln>
            <a:noFill/>
          </a:ln>
          <a:extLst>
            <a:ext uri="{FAA26D3D-D897-4be2-8F04-BA451C77F1D7}"/>
          </a:extLst>
        </p:spPr>
        <p:txBody>
          <a:bodyPr vert="horz" wrap="square" lIns="99048" tIns="49524" rIns="99048" bIns="49524" numCol="1" anchor="t" anchorCtr="0" compatLnSpc="1">
            <a:prstTxWarp prst="textNoShape">
              <a:avLst/>
            </a:prstTxWarp>
          </a:bodyPr>
          <a:lstStyle>
            <a:lvl1pPr algn="r">
              <a:defRPr sz="1300">
                <a:latin typeface="Arial" charset="0"/>
                <a:ea typeface="ＭＳ Ｐゴシック" charset="0"/>
                <a:cs typeface="ＭＳ Ｐゴシック" charset="0"/>
              </a:defRPr>
            </a:lvl1pPr>
          </a:lstStyle>
          <a:p>
            <a:pPr>
              <a:defRPr/>
            </a:pPr>
            <a:endParaRPr lang="en-US"/>
          </a:p>
        </p:txBody>
      </p:sp>
      <p:sp>
        <p:nvSpPr>
          <p:cNvPr id="22532" name="Rectangle 4"/>
          <p:cNvSpPr>
            <a:spLocks noGrp="1" noRot="1" noChangeAspect="1" noChangeArrowheads="1" noTextEdit="1"/>
          </p:cNvSpPr>
          <p:nvPr>
            <p:ph type="sldImg" idx="2"/>
          </p:nvPr>
        </p:nvSpPr>
        <p:spPr bwMode="auto">
          <a:xfrm>
            <a:off x="992188" y="768350"/>
            <a:ext cx="5114925" cy="3836988"/>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125" name="Rectangle 5"/>
          <p:cNvSpPr>
            <a:spLocks noGrp="1" noChangeArrowheads="1"/>
          </p:cNvSpPr>
          <p:nvPr>
            <p:ph type="body" sz="quarter" idx="3"/>
          </p:nvPr>
        </p:nvSpPr>
        <p:spPr bwMode="auto">
          <a:xfrm>
            <a:off x="946574" y="4861441"/>
            <a:ext cx="5206153" cy="4605576"/>
          </a:xfrm>
          <a:prstGeom prst="rect">
            <a:avLst/>
          </a:prstGeom>
          <a:noFill/>
          <a:ln>
            <a:noFill/>
          </a:ln>
          <a:extLst>
            <a:ext uri="{FAA26D3D-D897-4be2-8F04-BA451C77F1D7}"/>
          </a:extLst>
        </p:spPr>
        <p:txBody>
          <a:bodyPr vert="horz" wrap="square" lIns="99048" tIns="49524" rIns="99048" bIns="49524"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5126" name="Rectangle 6"/>
          <p:cNvSpPr>
            <a:spLocks noGrp="1" noChangeArrowheads="1"/>
          </p:cNvSpPr>
          <p:nvPr>
            <p:ph type="ftr" sz="quarter" idx="4"/>
          </p:nvPr>
        </p:nvSpPr>
        <p:spPr bwMode="auto">
          <a:xfrm>
            <a:off x="0" y="9722882"/>
            <a:ext cx="3076363" cy="511731"/>
          </a:xfrm>
          <a:prstGeom prst="rect">
            <a:avLst/>
          </a:prstGeom>
          <a:noFill/>
          <a:ln>
            <a:noFill/>
          </a:ln>
          <a:extLst>
            <a:ext uri="{FAA26D3D-D897-4be2-8F04-BA451C77F1D7}"/>
          </a:extLst>
        </p:spPr>
        <p:txBody>
          <a:bodyPr vert="horz" wrap="square" lIns="99048" tIns="49524" rIns="99048" bIns="49524" numCol="1" anchor="b" anchorCtr="0" compatLnSpc="1">
            <a:prstTxWarp prst="textNoShape">
              <a:avLst/>
            </a:prstTxWarp>
          </a:bodyPr>
          <a:lstStyle>
            <a:lvl1pPr>
              <a:defRPr sz="1300">
                <a:latin typeface="Arial" charset="0"/>
                <a:ea typeface="ＭＳ Ｐゴシック" charset="0"/>
                <a:cs typeface="ＭＳ Ｐゴシック" charset="0"/>
              </a:defRPr>
            </a:lvl1pPr>
          </a:lstStyle>
          <a:p>
            <a:pPr>
              <a:defRPr/>
            </a:pPr>
            <a:endParaRPr lang="en-US"/>
          </a:p>
        </p:txBody>
      </p:sp>
      <p:sp>
        <p:nvSpPr>
          <p:cNvPr id="5127" name="Rectangle 7"/>
          <p:cNvSpPr>
            <a:spLocks noGrp="1" noChangeArrowheads="1"/>
          </p:cNvSpPr>
          <p:nvPr>
            <p:ph type="sldNum" sz="quarter" idx="5"/>
          </p:nvPr>
        </p:nvSpPr>
        <p:spPr bwMode="auto">
          <a:xfrm>
            <a:off x="4022937" y="9722882"/>
            <a:ext cx="3076363" cy="511731"/>
          </a:xfrm>
          <a:prstGeom prst="rect">
            <a:avLst/>
          </a:prstGeom>
          <a:noFill/>
          <a:ln>
            <a:noFill/>
          </a:ln>
          <a:extLst>
            <a:ext uri="{FAA26D3D-D897-4be2-8F04-BA451C77F1D7}"/>
          </a:extLst>
        </p:spPr>
        <p:txBody>
          <a:bodyPr vert="horz" wrap="square" lIns="99048" tIns="49524" rIns="99048" bIns="49524" numCol="1" anchor="b" anchorCtr="0" compatLnSpc="1">
            <a:prstTxWarp prst="textNoShape">
              <a:avLst/>
            </a:prstTxWarp>
          </a:bodyPr>
          <a:lstStyle>
            <a:lvl1pPr algn="r">
              <a:defRPr sz="1300"/>
            </a:lvl1pPr>
          </a:lstStyle>
          <a:p>
            <a:pPr>
              <a:defRPr/>
            </a:pPr>
            <a:fld id="{9B08CCC2-D41D-429B-96F5-C6484E94807C}" type="slidenum">
              <a:rPr lang="en-US"/>
              <a:pPr>
                <a:defRPr/>
              </a:pPr>
              <a:t>‹#›</a:t>
            </a:fld>
            <a:endParaRPr lang="en-US"/>
          </a:p>
        </p:txBody>
      </p:sp>
    </p:spTree>
    <p:extLst>
      <p:ext uri="{BB962C8B-B14F-4D97-AF65-F5344CB8AC3E}">
        <p14:creationId xmlns:p14="http://schemas.microsoft.com/office/powerpoint/2010/main" val="3819040059"/>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ＭＳ Ｐゴシック" charset="0"/>
        <a:cs typeface="ＭＳ Ｐゴシック" charset="0"/>
      </a:defRPr>
    </a:lvl1pPr>
    <a:lvl2pPr marL="457200" algn="l" rtl="0" eaLnBrk="0" fontAlgn="base" hangingPunct="0">
      <a:spcBef>
        <a:spcPct val="30000"/>
      </a:spcBef>
      <a:spcAft>
        <a:spcPct val="0"/>
      </a:spcAft>
      <a:defRPr sz="1200" kern="1200">
        <a:solidFill>
          <a:schemeClr val="tx1"/>
        </a:solidFill>
        <a:latin typeface="Arial" charset="0"/>
        <a:ea typeface="ＭＳ Ｐゴシック" charset="0"/>
        <a:cs typeface="+mn-cs"/>
      </a:defRPr>
    </a:lvl2pPr>
    <a:lvl3pPr marL="914400" algn="l" rtl="0" eaLnBrk="0" fontAlgn="base" hangingPunct="0">
      <a:spcBef>
        <a:spcPct val="30000"/>
      </a:spcBef>
      <a:spcAft>
        <a:spcPct val="0"/>
      </a:spcAft>
      <a:defRPr sz="1200" kern="1200">
        <a:solidFill>
          <a:schemeClr val="tx1"/>
        </a:solidFill>
        <a:latin typeface="Arial" charset="0"/>
        <a:ea typeface="ＭＳ Ｐゴシック" charset="0"/>
        <a:cs typeface="+mn-cs"/>
      </a:defRPr>
    </a:lvl3pPr>
    <a:lvl4pPr marL="1371600" algn="l" rtl="0" eaLnBrk="0" fontAlgn="base" hangingPunct="0">
      <a:spcBef>
        <a:spcPct val="30000"/>
      </a:spcBef>
      <a:spcAft>
        <a:spcPct val="0"/>
      </a:spcAft>
      <a:defRPr sz="1200" kern="1200">
        <a:solidFill>
          <a:schemeClr val="tx1"/>
        </a:solidFill>
        <a:latin typeface="Arial" charset="0"/>
        <a:ea typeface="ＭＳ Ｐゴシック" charset="0"/>
        <a:cs typeface="+mn-cs"/>
      </a:defRPr>
    </a:lvl4pPr>
    <a:lvl5pPr marL="1828800" algn="l" rtl="0" eaLnBrk="0" fontAlgn="base" hangingPunct="0">
      <a:spcBef>
        <a:spcPct val="30000"/>
      </a:spcBef>
      <a:spcAft>
        <a:spcPct val="0"/>
      </a:spcAft>
      <a:defRPr sz="1200" kern="1200">
        <a:solidFill>
          <a:schemeClr val="tx1"/>
        </a:solidFill>
        <a:latin typeface="Arial" charset="0"/>
        <a:ea typeface="ＭＳ Ｐゴシック" charset="0"/>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600">
                <a:solidFill>
                  <a:schemeClr val="tx1"/>
                </a:solidFill>
                <a:latin typeface="Arial" pitchFamily="34" charset="0"/>
                <a:ea typeface="ＭＳ Ｐゴシック" pitchFamily="34" charset="-128"/>
              </a:defRPr>
            </a:lvl1pPr>
            <a:lvl2pPr marL="804763" indent="-309524">
              <a:defRPr sz="2600">
                <a:solidFill>
                  <a:schemeClr val="tx1"/>
                </a:solidFill>
                <a:latin typeface="Arial" pitchFamily="34" charset="0"/>
                <a:ea typeface="ＭＳ Ｐゴシック" pitchFamily="34" charset="-128"/>
              </a:defRPr>
            </a:lvl2pPr>
            <a:lvl3pPr marL="1238098" indent="-247620">
              <a:defRPr sz="2600">
                <a:solidFill>
                  <a:schemeClr val="tx1"/>
                </a:solidFill>
                <a:latin typeface="Arial" pitchFamily="34" charset="0"/>
                <a:ea typeface="ＭＳ Ｐゴシック" pitchFamily="34" charset="-128"/>
              </a:defRPr>
            </a:lvl3pPr>
            <a:lvl4pPr marL="1733337" indent="-247620">
              <a:defRPr sz="2600">
                <a:solidFill>
                  <a:schemeClr val="tx1"/>
                </a:solidFill>
                <a:latin typeface="Arial" pitchFamily="34" charset="0"/>
                <a:ea typeface="ＭＳ Ｐゴシック" pitchFamily="34" charset="-128"/>
              </a:defRPr>
            </a:lvl4pPr>
            <a:lvl5pPr marL="2228576" indent="-247620">
              <a:defRPr sz="2600">
                <a:solidFill>
                  <a:schemeClr val="tx1"/>
                </a:solidFill>
                <a:latin typeface="Arial" pitchFamily="34" charset="0"/>
                <a:ea typeface="ＭＳ Ｐゴシック" pitchFamily="34" charset="-128"/>
              </a:defRPr>
            </a:lvl5pPr>
            <a:lvl6pPr marL="2723815" indent="-247620" eaLnBrk="0" fontAlgn="base" hangingPunct="0">
              <a:spcBef>
                <a:spcPct val="0"/>
              </a:spcBef>
              <a:spcAft>
                <a:spcPct val="0"/>
              </a:spcAft>
              <a:defRPr sz="2600">
                <a:solidFill>
                  <a:schemeClr val="tx1"/>
                </a:solidFill>
                <a:latin typeface="Arial" pitchFamily="34" charset="0"/>
                <a:ea typeface="ＭＳ Ｐゴシック" pitchFamily="34" charset="-128"/>
              </a:defRPr>
            </a:lvl6pPr>
            <a:lvl7pPr marL="3219054" indent="-247620" eaLnBrk="0" fontAlgn="base" hangingPunct="0">
              <a:spcBef>
                <a:spcPct val="0"/>
              </a:spcBef>
              <a:spcAft>
                <a:spcPct val="0"/>
              </a:spcAft>
              <a:defRPr sz="2600">
                <a:solidFill>
                  <a:schemeClr val="tx1"/>
                </a:solidFill>
                <a:latin typeface="Arial" pitchFamily="34" charset="0"/>
                <a:ea typeface="ＭＳ Ｐゴシック" pitchFamily="34" charset="-128"/>
              </a:defRPr>
            </a:lvl7pPr>
            <a:lvl8pPr marL="3714293" indent="-247620" eaLnBrk="0" fontAlgn="base" hangingPunct="0">
              <a:spcBef>
                <a:spcPct val="0"/>
              </a:spcBef>
              <a:spcAft>
                <a:spcPct val="0"/>
              </a:spcAft>
              <a:defRPr sz="2600">
                <a:solidFill>
                  <a:schemeClr val="tx1"/>
                </a:solidFill>
                <a:latin typeface="Arial" pitchFamily="34" charset="0"/>
                <a:ea typeface="ＭＳ Ｐゴシック" pitchFamily="34" charset="-128"/>
              </a:defRPr>
            </a:lvl8pPr>
            <a:lvl9pPr marL="4209532" indent="-247620" eaLnBrk="0" fontAlgn="base" hangingPunct="0">
              <a:spcBef>
                <a:spcPct val="0"/>
              </a:spcBef>
              <a:spcAft>
                <a:spcPct val="0"/>
              </a:spcAft>
              <a:defRPr sz="2600">
                <a:solidFill>
                  <a:schemeClr val="tx1"/>
                </a:solidFill>
                <a:latin typeface="Arial" pitchFamily="34" charset="0"/>
                <a:ea typeface="ＭＳ Ｐゴシック" pitchFamily="34" charset="-128"/>
              </a:defRPr>
            </a:lvl9pPr>
          </a:lstStyle>
          <a:p>
            <a:fld id="{543A94C5-E2E0-405B-831B-52F3E9C715AC}" type="slidenum">
              <a:rPr lang="en-US" altLang="en-US" sz="1300"/>
              <a:pPr/>
              <a:t>1</a:t>
            </a:fld>
            <a:endParaRPr lang="en-US" altLang="en-US" sz="1300"/>
          </a:p>
        </p:txBody>
      </p:sp>
      <p:sp>
        <p:nvSpPr>
          <p:cNvPr id="23555" name="Rectangle 2"/>
          <p:cNvSpPr>
            <a:spLocks noGrp="1" noRot="1" noChangeAspect="1" noChangeArrowheads="1" noTextEdit="1"/>
          </p:cNvSpPr>
          <p:nvPr>
            <p:ph type="sldImg"/>
          </p:nvPr>
        </p:nvSpPr>
        <p:spPr>
          <a:ln/>
        </p:spPr>
      </p:sp>
      <p:sp>
        <p:nvSpPr>
          <p:cNvPr id="23556"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latin typeface="Arial" pitchFamily="34" charset="0"/>
              <a:ea typeface="ＭＳ Ｐゴシック" pitchFamily="34" charset="-128"/>
            </a:endParaRPr>
          </a:p>
        </p:txBody>
      </p:sp>
    </p:spTree>
    <p:extLst>
      <p:ext uri="{BB962C8B-B14F-4D97-AF65-F5344CB8AC3E}">
        <p14:creationId xmlns:p14="http://schemas.microsoft.com/office/powerpoint/2010/main" val="282777677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8"/>
          <p:cNvSpPr>
            <a:spLocks noChangeArrowheads="1"/>
          </p:cNvSpPr>
          <p:nvPr/>
        </p:nvSpPr>
        <p:spPr bwMode="auto">
          <a:xfrm>
            <a:off x="0" y="0"/>
            <a:ext cx="9144000" cy="6858000"/>
          </a:xfrm>
          <a:prstGeom prst="rect">
            <a:avLst/>
          </a:prstGeom>
          <a:solidFill>
            <a:srgbClr val="363832"/>
          </a:solidFill>
          <a:ln w="9525">
            <a:noFill/>
            <a:miter lim="800000"/>
            <a:headEnd/>
            <a:tailEnd/>
          </a:ln>
        </p:spPr>
        <p:txBody>
          <a:bodyPr wrap="none" anchor="ctr"/>
          <a:lstStyle/>
          <a:p>
            <a:pPr algn="ctr">
              <a:defRPr/>
            </a:pPr>
            <a:endParaRPr lang="en-US"/>
          </a:p>
        </p:txBody>
      </p:sp>
      <p:sp>
        <p:nvSpPr>
          <p:cNvPr id="6" name="Rectangle 3"/>
          <p:cNvSpPr txBox="1">
            <a:spLocks noChangeArrowheads="1"/>
          </p:cNvSpPr>
          <p:nvPr userDrawn="1"/>
        </p:nvSpPr>
        <p:spPr bwMode="auto">
          <a:xfrm>
            <a:off x="628650" y="3879850"/>
            <a:ext cx="8077200" cy="966788"/>
          </a:xfrm>
          <a:prstGeom prst="rect">
            <a:avLst/>
          </a:prstGeom>
          <a:noFill/>
          <a:ln w="9525">
            <a:noFill/>
            <a:miter lim="800000"/>
            <a:headEnd/>
            <a:tailEnd/>
          </a:ln>
        </p:spPr>
        <p:txBody>
          <a:bodyPr/>
          <a:lstStyle>
            <a:lvl1pPr marL="0" indent="0">
              <a:defRPr sz="1400">
                <a:solidFill>
                  <a:schemeClr val="tx2"/>
                </a:solidFill>
              </a:defRPr>
            </a:lvl1pPr>
          </a:lstStyle>
          <a:p>
            <a:pPr>
              <a:spcBef>
                <a:spcPct val="20000"/>
              </a:spcBef>
              <a:buClr>
                <a:schemeClr val="accent1"/>
              </a:buClr>
              <a:defRPr/>
            </a:pPr>
            <a:r>
              <a:rPr lang="en-US" kern="0" dirty="0" smtClean="0">
                <a:latin typeface="+mn-lt"/>
                <a:ea typeface="+mn-ea"/>
              </a:rPr>
              <a:t>School of Engineering Science</a:t>
            </a:r>
          </a:p>
          <a:p>
            <a:pPr>
              <a:spcBef>
                <a:spcPct val="20000"/>
              </a:spcBef>
              <a:buClr>
                <a:schemeClr val="accent1"/>
              </a:buClr>
              <a:defRPr/>
            </a:pPr>
            <a:r>
              <a:rPr lang="en-US" kern="0" dirty="0" smtClean="0">
                <a:latin typeface="+mn-lt"/>
                <a:ea typeface="+mn-ea"/>
              </a:rPr>
              <a:t>Simon Fraser University</a:t>
            </a:r>
          </a:p>
          <a:p>
            <a:pPr>
              <a:spcBef>
                <a:spcPct val="20000"/>
              </a:spcBef>
              <a:buClr>
                <a:schemeClr val="accent1"/>
              </a:buClr>
              <a:defRPr/>
            </a:pPr>
            <a:r>
              <a:rPr lang="en-US" kern="0" dirty="0" smtClean="0">
                <a:latin typeface="+mn-lt"/>
                <a:ea typeface="+mn-ea"/>
              </a:rPr>
              <a:t>Burnaby, BC, Canada</a:t>
            </a:r>
          </a:p>
        </p:txBody>
      </p:sp>
      <p:sp>
        <p:nvSpPr>
          <p:cNvPr id="3074" name="Rectangle 2"/>
          <p:cNvSpPr>
            <a:spLocks noGrp="1" noChangeArrowheads="1"/>
          </p:cNvSpPr>
          <p:nvPr>
            <p:ph type="ctrTitle"/>
          </p:nvPr>
        </p:nvSpPr>
        <p:spPr>
          <a:xfrm>
            <a:off x="659674" y="1770017"/>
            <a:ext cx="8153400" cy="609600"/>
          </a:xfrm>
        </p:spPr>
        <p:txBody>
          <a:bodyPr/>
          <a:lstStyle>
            <a:lvl1pPr>
              <a:defRPr/>
            </a:lvl1pPr>
          </a:lstStyle>
          <a:p>
            <a:pPr lvl="0"/>
            <a:r>
              <a:rPr lang="en-US" noProof="0" dirty="0" smtClean="0"/>
              <a:t>Click to edit Master title style</a:t>
            </a:r>
          </a:p>
        </p:txBody>
      </p:sp>
      <p:sp>
        <p:nvSpPr>
          <p:cNvPr id="3075" name="Rectangle 3"/>
          <p:cNvSpPr>
            <a:spLocks noGrp="1" noChangeArrowheads="1"/>
          </p:cNvSpPr>
          <p:nvPr>
            <p:ph type="subTitle" idx="1"/>
          </p:nvPr>
        </p:nvSpPr>
        <p:spPr>
          <a:xfrm>
            <a:off x="633549" y="3139444"/>
            <a:ext cx="8077200" cy="457200"/>
          </a:xfrm>
        </p:spPr>
        <p:txBody>
          <a:bodyPr/>
          <a:lstStyle>
            <a:lvl1pPr marL="0" indent="0">
              <a:defRPr sz="1600">
                <a:solidFill>
                  <a:schemeClr val="tx2"/>
                </a:solidFill>
              </a:defRPr>
            </a:lvl1pPr>
          </a:lstStyle>
          <a:p>
            <a:pPr lvl="0"/>
            <a:r>
              <a:rPr lang="en-US" noProof="0" smtClean="0"/>
              <a:t>Click to edit Master subtitle style</a:t>
            </a:r>
            <a:endParaRPr lang="en-US" noProof="0" dirty="0" smtClean="0"/>
          </a:p>
        </p:txBody>
      </p:sp>
      <p:sp>
        <p:nvSpPr>
          <p:cNvPr id="8" name="Rectangle 4"/>
          <p:cNvSpPr>
            <a:spLocks noGrp="1" noChangeArrowheads="1"/>
          </p:cNvSpPr>
          <p:nvPr>
            <p:ph type="dt" sz="half" idx="10"/>
          </p:nvPr>
        </p:nvSpPr>
        <p:spPr bwMode="auto">
          <a:xfrm>
            <a:off x="685800" y="6248400"/>
            <a:ext cx="2590800" cy="457200"/>
          </a:xfrm>
          <a:prstGeom prst="rect">
            <a:avLst/>
          </a:prstGeom>
          <a:extLst>
            <a:ext uri="{FAA26D3D-D897-4be2-8F04-BA451C77F1D7}"/>
          </a:extLst>
        </p:spPr>
        <p:txBody>
          <a:bodyPr vert="horz" wrap="square" lIns="91440" tIns="45720" rIns="91440" bIns="45720" numCol="1" anchor="t" anchorCtr="0" compatLnSpc="1">
            <a:prstTxWarp prst="textNoShape">
              <a:avLst/>
            </a:prstTxWarp>
          </a:bodyPr>
          <a:lstStyle>
            <a:lvl1pPr>
              <a:defRPr sz="1900">
                <a:solidFill>
                  <a:schemeClr val="accent1"/>
                </a:solidFill>
                <a:latin typeface="+mn-lt"/>
                <a:ea typeface="ＭＳ Ｐゴシック" charset="0"/>
              </a:defRPr>
            </a:lvl1pPr>
          </a:lstStyle>
          <a:p>
            <a:pPr>
              <a:defRPr/>
            </a:pPr>
            <a:r>
              <a:rPr lang="en-US"/>
              <a:t>May </a:t>
            </a:r>
            <a:r>
              <a:rPr lang="en-US" smtClean="0"/>
              <a:t>2012</a:t>
            </a:r>
            <a:endParaRPr lang="en-US"/>
          </a:p>
        </p:txBody>
      </p:sp>
    </p:spTree>
    <p:extLst>
      <p:ext uri="{BB962C8B-B14F-4D97-AF65-F5344CB8AC3E}">
        <p14:creationId xmlns:p14="http://schemas.microsoft.com/office/powerpoint/2010/main" val="148452527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dirty="0" smtClean="0"/>
              <a:t>Click to edit Master text styles</a:t>
            </a:r>
          </a:p>
        </p:txBody>
      </p:sp>
      <p:sp>
        <p:nvSpPr>
          <p:cNvPr id="5" name="Title 4"/>
          <p:cNvSpPr>
            <a:spLocks noGrp="1"/>
          </p:cNvSpPr>
          <p:nvPr>
            <p:ph type="title"/>
          </p:nvPr>
        </p:nvSpPr>
        <p:spPr/>
        <p:txBody>
          <a:bodyPr/>
          <a:lstStyle/>
          <a:p>
            <a:r>
              <a:rPr lang="en-US" smtClean="0"/>
              <a:t>Click to edit Master title style</a:t>
            </a:r>
            <a:endParaRPr lang="en-US"/>
          </a:p>
        </p:txBody>
      </p:sp>
      <p:sp>
        <p:nvSpPr>
          <p:cNvPr id="4" name="Rectangle 5"/>
          <p:cNvSpPr>
            <a:spLocks noGrp="1" noChangeArrowheads="1"/>
          </p:cNvSpPr>
          <p:nvPr>
            <p:ph type="ftr" sz="quarter" idx="10"/>
          </p:nvPr>
        </p:nvSpPr>
        <p:spPr/>
        <p:txBody>
          <a:bodyPr/>
          <a:lstStyle>
            <a:lvl1pPr>
              <a:defRPr/>
            </a:lvl1pPr>
          </a:lstStyle>
          <a:p>
            <a:pPr>
              <a:defRPr/>
            </a:pPr>
            <a:r>
              <a:rPr lang="en-US"/>
              <a:t>Multimedia  Communications Laboratory</a:t>
            </a:r>
          </a:p>
        </p:txBody>
      </p:sp>
    </p:spTree>
    <p:extLst>
      <p:ext uri="{BB962C8B-B14F-4D97-AF65-F5344CB8AC3E}">
        <p14:creationId xmlns:p14="http://schemas.microsoft.com/office/powerpoint/2010/main" val="574764283"/>
      </p:ext>
    </p:extLst>
  </p:cSld>
  <p:clrMapOvr>
    <a:masterClrMapping/>
  </p:clrMapOvr>
  <p:hf hdr="0" dt="0"/>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9144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p:txBody>
      </p:sp>
      <p:sp>
        <p:nvSpPr>
          <p:cNvPr id="4" name="Content Placeholder 3"/>
          <p:cNvSpPr>
            <a:spLocks noGrp="1"/>
          </p:cNvSpPr>
          <p:nvPr>
            <p:ph sz="half" idx="2"/>
          </p:nvPr>
        </p:nvSpPr>
        <p:spPr>
          <a:xfrm>
            <a:off x="4648200" y="9144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p:txBody>
      </p:sp>
      <p:sp>
        <p:nvSpPr>
          <p:cNvPr id="5" name="Rectangle 5"/>
          <p:cNvSpPr>
            <a:spLocks noGrp="1" noChangeArrowheads="1"/>
          </p:cNvSpPr>
          <p:nvPr>
            <p:ph type="ftr" sz="quarter" idx="10"/>
          </p:nvPr>
        </p:nvSpPr>
        <p:spPr/>
        <p:txBody>
          <a:bodyPr/>
          <a:lstStyle>
            <a:lvl1pPr>
              <a:defRPr/>
            </a:lvl1pPr>
          </a:lstStyle>
          <a:p>
            <a:pPr>
              <a:defRPr/>
            </a:pPr>
            <a:r>
              <a:rPr lang="en-US"/>
              <a:t>Department name/presenter name</a:t>
            </a:r>
          </a:p>
        </p:txBody>
      </p:sp>
    </p:spTree>
    <p:extLst>
      <p:ext uri="{BB962C8B-B14F-4D97-AF65-F5344CB8AC3E}">
        <p14:creationId xmlns:p14="http://schemas.microsoft.com/office/powerpoint/2010/main" val="308350315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5"/>
          <p:cNvSpPr>
            <a:spLocks noGrp="1" noChangeArrowheads="1"/>
          </p:cNvSpPr>
          <p:nvPr>
            <p:ph type="ftr" sz="quarter" idx="10"/>
          </p:nvPr>
        </p:nvSpPr>
        <p:spPr/>
        <p:txBody>
          <a:bodyPr/>
          <a:lstStyle>
            <a:lvl1pPr>
              <a:defRPr/>
            </a:lvl1pPr>
          </a:lstStyle>
          <a:p>
            <a:pPr>
              <a:defRPr/>
            </a:pPr>
            <a:r>
              <a:rPr lang="en-US"/>
              <a:t>Department name/presenter name</a:t>
            </a:r>
          </a:p>
        </p:txBody>
      </p:sp>
    </p:spTree>
    <p:extLst>
      <p:ext uri="{BB962C8B-B14F-4D97-AF65-F5344CB8AC3E}">
        <p14:creationId xmlns:p14="http://schemas.microsoft.com/office/powerpoint/2010/main" val="331188212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9"/>
          <p:cNvSpPr>
            <a:spLocks noChangeArrowheads="1"/>
          </p:cNvSpPr>
          <p:nvPr userDrawn="1"/>
        </p:nvSpPr>
        <p:spPr bwMode="auto">
          <a:xfrm>
            <a:off x="0" y="6324600"/>
            <a:ext cx="9144000" cy="542925"/>
          </a:xfrm>
          <a:prstGeom prst="rect">
            <a:avLst/>
          </a:prstGeom>
          <a:solidFill>
            <a:srgbClr val="363832"/>
          </a:solidFill>
          <a:ln w="9525">
            <a:noFill/>
            <a:miter lim="800000"/>
            <a:headEnd/>
            <a:tailEnd/>
          </a:ln>
        </p:spPr>
        <p:txBody>
          <a:bodyPr wrap="none" anchor="ctr"/>
          <a:lstStyle/>
          <a:p>
            <a:pPr>
              <a:defRPr/>
            </a:pPr>
            <a:endParaRPr lang="en-US"/>
          </a:p>
        </p:txBody>
      </p:sp>
      <p:sp>
        <p:nvSpPr>
          <p:cNvPr id="1027" name="Rectangle 9"/>
          <p:cNvSpPr>
            <a:spLocks noChangeArrowheads="1"/>
          </p:cNvSpPr>
          <p:nvPr/>
        </p:nvSpPr>
        <p:spPr bwMode="auto">
          <a:xfrm>
            <a:off x="0" y="0"/>
            <a:ext cx="9144000" cy="914400"/>
          </a:xfrm>
          <a:prstGeom prst="rect">
            <a:avLst/>
          </a:prstGeom>
          <a:solidFill>
            <a:srgbClr val="363832"/>
          </a:solidFill>
          <a:ln w="9525">
            <a:noFill/>
            <a:miter lim="800000"/>
            <a:headEnd/>
            <a:tailEnd/>
          </a:ln>
        </p:spPr>
        <p:txBody>
          <a:bodyPr wrap="none" anchor="ctr"/>
          <a:lstStyle/>
          <a:p>
            <a:pPr>
              <a:defRPr/>
            </a:pPr>
            <a:endParaRPr lang="en-US"/>
          </a:p>
        </p:txBody>
      </p:sp>
      <p:sp>
        <p:nvSpPr>
          <p:cNvPr id="11268" name="Rectangle 2"/>
          <p:cNvSpPr>
            <a:spLocks noGrp="1" noChangeArrowheads="1"/>
          </p:cNvSpPr>
          <p:nvPr>
            <p:ph type="title"/>
          </p:nvPr>
        </p:nvSpPr>
        <p:spPr bwMode="auto">
          <a:xfrm>
            <a:off x="685800" y="228600"/>
            <a:ext cx="815340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ALL CAPS SLIDE TITLE</a:t>
            </a:r>
          </a:p>
        </p:txBody>
      </p:sp>
      <p:sp>
        <p:nvSpPr>
          <p:cNvPr id="11269" name="Rectangle 3"/>
          <p:cNvSpPr>
            <a:spLocks noGrp="1" noChangeArrowheads="1"/>
          </p:cNvSpPr>
          <p:nvPr>
            <p:ph type="body" idx="1"/>
          </p:nvPr>
        </p:nvSpPr>
        <p:spPr bwMode="auto">
          <a:xfrm>
            <a:off x="685800" y="1447800"/>
            <a:ext cx="7772400" cy="4822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Paragraph text Helvetica 16 points/never go under 12 point</a:t>
            </a:r>
          </a:p>
        </p:txBody>
      </p:sp>
      <p:sp>
        <p:nvSpPr>
          <p:cNvPr id="2" name="Rectangle 5"/>
          <p:cNvSpPr>
            <a:spLocks noGrp="1" noChangeArrowheads="1"/>
          </p:cNvSpPr>
          <p:nvPr>
            <p:ph type="ftr" sz="quarter" idx="3"/>
          </p:nvPr>
        </p:nvSpPr>
        <p:spPr bwMode="auto">
          <a:xfrm>
            <a:off x="152400" y="6477000"/>
            <a:ext cx="3581400" cy="304800"/>
          </a:xfrm>
          <a:prstGeom prst="rect">
            <a:avLst/>
          </a:prstGeom>
          <a:noFill/>
          <a:ln>
            <a:noFill/>
          </a:ln>
          <a:extLst>
            <a:ext uri="{FAA26D3D-D897-4be2-8F04-BA451C77F1D7}"/>
          </a:extLst>
        </p:spPr>
        <p:txBody>
          <a:bodyPr vert="horz" wrap="square" lIns="91440" tIns="45720" rIns="91440" bIns="45720" numCol="1" anchor="t" anchorCtr="0" compatLnSpc="1">
            <a:prstTxWarp prst="textNoShape">
              <a:avLst/>
            </a:prstTxWarp>
          </a:bodyPr>
          <a:lstStyle>
            <a:lvl1pPr>
              <a:defRPr sz="1200">
                <a:solidFill>
                  <a:schemeClr val="tx2"/>
                </a:solidFill>
                <a:latin typeface="+mn-lt"/>
                <a:ea typeface="ＭＳ Ｐゴシック" charset="0"/>
              </a:defRPr>
            </a:lvl1pPr>
          </a:lstStyle>
          <a:p>
            <a:pPr>
              <a:defRPr/>
            </a:pPr>
            <a:r>
              <a:rPr lang="en-US"/>
              <a:t>Multimedia Communications Laboratory</a:t>
            </a:r>
          </a:p>
        </p:txBody>
      </p:sp>
      <p:sp>
        <p:nvSpPr>
          <p:cNvPr id="1032" name="Rectangle 9"/>
          <p:cNvSpPr>
            <a:spLocks noChangeArrowheads="1"/>
          </p:cNvSpPr>
          <p:nvPr userDrawn="1"/>
        </p:nvSpPr>
        <p:spPr bwMode="auto">
          <a:xfrm>
            <a:off x="8839200" y="0"/>
            <a:ext cx="304800" cy="6324600"/>
          </a:xfrm>
          <a:prstGeom prst="rect">
            <a:avLst/>
          </a:prstGeom>
          <a:solidFill>
            <a:schemeClr val="accent2"/>
          </a:solidFill>
          <a:ln w="9525">
            <a:noFill/>
            <a:miter lim="800000"/>
            <a:headEnd/>
            <a:tailEnd/>
          </a:ln>
        </p:spPr>
        <p:txBody>
          <a:bodyPr wrap="none" anchor="ctr"/>
          <a:lstStyle/>
          <a:p>
            <a:pPr>
              <a:defRPr/>
            </a:pPr>
            <a:endParaRPr lang="en-US"/>
          </a:p>
        </p:txBody>
      </p:sp>
      <p:sp>
        <p:nvSpPr>
          <p:cNvPr id="9" name="Content Placeholder 6"/>
          <p:cNvSpPr txBox="1">
            <a:spLocks/>
          </p:cNvSpPr>
          <p:nvPr userDrawn="1"/>
        </p:nvSpPr>
        <p:spPr>
          <a:xfrm>
            <a:off x="4440238" y="6467475"/>
            <a:ext cx="823912" cy="233363"/>
          </a:xfrm>
          <a:prstGeom prst="rect">
            <a:avLst/>
          </a:prstGeom>
        </p:spPr>
        <p:txBody>
          <a:bodyPr/>
          <a:lstStyle>
            <a:lvl1pPr algn="ctr">
              <a:defRPr sz="1200">
                <a:solidFill>
                  <a:schemeClr val="bg1"/>
                </a:solidFill>
              </a:defRPr>
            </a:lvl1pPr>
          </a:lstStyle>
          <a:p>
            <a:pPr marL="342900" indent="-342900">
              <a:spcBef>
                <a:spcPct val="20000"/>
              </a:spcBef>
              <a:buClr>
                <a:schemeClr val="accent1"/>
              </a:buClr>
              <a:defRPr/>
            </a:pPr>
            <a:fld id="{DAE9E1F8-2A2B-4BA5-947D-9806BB7BBF75}" type="slidenum">
              <a:rPr lang="en-US" kern="0" smtClean="0">
                <a:latin typeface="+mn-lt"/>
                <a:ea typeface="+mn-ea"/>
              </a:rPr>
              <a:pPr marL="342900" indent="-342900">
                <a:spcBef>
                  <a:spcPct val="20000"/>
                </a:spcBef>
                <a:buClr>
                  <a:schemeClr val="accent1"/>
                </a:buClr>
                <a:defRPr/>
              </a:pPr>
              <a:t>‹#›</a:t>
            </a:fld>
            <a:endParaRPr lang="en-US" kern="0" dirty="0">
              <a:latin typeface="+mn-lt"/>
              <a:ea typeface="+mn-ea"/>
            </a:endParaRPr>
          </a:p>
        </p:txBody>
      </p:sp>
    </p:spTree>
  </p:cSld>
  <p:clrMap bg1="lt1" tx1="dk1" bg2="lt2" tx2="dk2" accent1="accent1" accent2="accent2" accent3="accent3" accent4="accent4" accent5="accent5" accent6="accent6" hlink="hlink" folHlink="folHlink"/>
  <p:sldLayoutIdLst>
    <p:sldLayoutId id="2147483728" r:id="rId1"/>
    <p:sldLayoutId id="2147483729" r:id="rId2"/>
    <p:sldLayoutId id="2147483730" r:id="rId3"/>
    <p:sldLayoutId id="2147483731" r:id="rId4"/>
  </p:sldLayoutIdLst>
  <p:timing>
    <p:tnLst>
      <p:par>
        <p:cTn id="1" dur="indefinite" restart="never" nodeType="tmRoot"/>
      </p:par>
    </p:tnLst>
  </p:timing>
  <p:hf sldNum="0" hdr="0" dt="0"/>
  <p:txStyles>
    <p:titleStyle>
      <a:lvl1pPr algn="l" rtl="0" eaLnBrk="0" fontAlgn="base" hangingPunct="0">
        <a:spcBef>
          <a:spcPct val="0"/>
        </a:spcBef>
        <a:spcAft>
          <a:spcPct val="0"/>
        </a:spcAft>
        <a:defRPr sz="2400">
          <a:solidFill>
            <a:schemeClr val="tx2"/>
          </a:solidFill>
          <a:latin typeface="+mj-lt"/>
          <a:ea typeface="+mj-ea"/>
          <a:cs typeface="+mj-cs"/>
        </a:defRPr>
      </a:lvl1pPr>
      <a:lvl2pPr algn="l" rtl="0" eaLnBrk="0" fontAlgn="base" hangingPunct="0">
        <a:spcBef>
          <a:spcPct val="0"/>
        </a:spcBef>
        <a:spcAft>
          <a:spcPct val="0"/>
        </a:spcAft>
        <a:defRPr sz="2400">
          <a:solidFill>
            <a:schemeClr val="tx2"/>
          </a:solidFill>
          <a:latin typeface="DINPro-Medium" charset="0"/>
          <a:ea typeface="ＭＳ Ｐゴシック" charset="0"/>
          <a:cs typeface="ＭＳ Ｐゴシック" charset="0"/>
        </a:defRPr>
      </a:lvl2pPr>
      <a:lvl3pPr algn="l" rtl="0" eaLnBrk="0" fontAlgn="base" hangingPunct="0">
        <a:spcBef>
          <a:spcPct val="0"/>
        </a:spcBef>
        <a:spcAft>
          <a:spcPct val="0"/>
        </a:spcAft>
        <a:defRPr sz="2400">
          <a:solidFill>
            <a:schemeClr val="tx2"/>
          </a:solidFill>
          <a:latin typeface="DINPro-Medium" charset="0"/>
          <a:ea typeface="ＭＳ Ｐゴシック" charset="0"/>
          <a:cs typeface="ＭＳ Ｐゴシック" charset="0"/>
        </a:defRPr>
      </a:lvl3pPr>
      <a:lvl4pPr algn="l" rtl="0" eaLnBrk="0" fontAlgn="base" hangingPunct="0">
        <a:spcBef>
          <a:spcPct val="0"/>
        </a:spcBef>
        <a:spcAft>
          <a:spcPct val="0"/>
        </a:spcAft>
        <a:defRPr sz="2400">
          <a:solidFill>
            <a:schemeClr val="tx2"/>
          </a:solidFill>
          <a:latin typeface="DINPro-Medium" charset="0"/>
          <a:ea typeface="ＭＳ Ｐゴシック" charset="0"/>
          <a:cs typeface="ＭＳ Ｐゴシック" charset="0"/>
        </a:defRPr>
      </a:lvl4pPr>
      <a:lvl5pPr algn="l" rtl="0" eaLnBrk="0" fontAlgn="base" hangingPunct="0">
        <a:spcBef>
          <a:spcPct val="0"/>
        </a:spcBef>
        <a:spcAft>
          <a:spcPct val="0"/>
        </a:spcAft>
        <a:defRPr sz="2400">
          <a:solidFill>
            <a:schemeClr val="tx2"/>
          </a:solidFill>
          <a:latin typeface="DINPro-Medium" charset="0"/>
          <a:ea typeface="ＭＳ Ｐゴシック" charset="0"/>
          <a:cs typeface="ＭＳ Ｐゴシック" charset="0"/>
        </a:defRPr>
      </a:lvl5pPr>
      <a:lvl6pPr marL="457200" algn="l" rtl="0" fontAlgn="base">
        <a:spcBef>
          <a:spcPct val="0"/>
        </a:spcBef>
        <a:spcAft>
          <a:spcPct val="0"/>
        </a:spcAft>
        <a:defRPr sz="3600">
          <a:solidFill>
            <a:schemeClr val="tx2"/>
          </a:solidFill>
          <a:latin typeface="DINPro-Medium" charset="0"/>
          <a:ea typeface="ＭＳ Ｐゴシック" charset="0"/>
          <a:cs typeface="ＭＳ Ｐゴシック" charset="0"/>
        </a:defRPr>
      </a:lvl6pPr>
      <a:lvl7pPr marL="914400" algn="l" rtl="0" fontAlgn="base">
        <a:spcBef>
          <a:spcPct val="0"/>
        </a:spcBef>
        <a:spcAft>
          <a:spcPct val="0"/>
        </a:spcAft>
        <a:defRPr sz="3600">
          <a:solidFill>
            <a:schemeClr val="tx2"/>
          </a:solidFill>
          <a:latin typeface="DINPro-Medium" charset="0"/>
          <a:ea typeface="ＭＳ Ｐゴシック" charset="0"/>
          <a:cs typeface="ＭＳ Ｐゴシック" charset="0"/>
        </a:defRPr>
      </a:lvl7pPr>
      <a:lvl8pPr marL="1371600" algn="l" rtl="0" fontAlgn="base">
        <a:spcBef>
          <a:spcPct val="0"/>
        </a:spcBef>
        <a:spcAft>
          <a:spcPct val="0"/>
        </a:spcAft>
        <a:defRPr sz="3600">
          <a:solidFill>
            <a:schemeClr val="tx2"/>
          </a:solidFill>
          <a:latin typeface="DINPro-Medium" charset="0"/>
          <a:ea typeface="ＭＳ Ｐゴシック" charset="0"/>
          <a:cs typeface="ＭＳ Ｐゴシック" charset="0"/>
        </a:defRPr>
      </a:lvl8pPr>
      <a:lvl9pPr marL="1828800" algn="l" rtl="0" fontAlgn="base">
        <a:spcBef>
          <a:spcPct val="0"/>
        </a:spcBef>
        <a:spcAft>
          <a:spcPct val="0"/>
        </a:spcAft>
        <a:defRPr sz="3600">
          <a:solidFill>
            <a:schemeClr val="tx2"/>
          </a:solidFill>
          <a:latin typeface="DINPro-Medium" charset="0"/>
          <a:ea typeface="ＭＳ Ｐゴシック" charset="0"/>
          <a:cs typeface="ＭＳ Ｐゴシック" charset="0"/>
        </a:defRPr>
      </a:lvl9pPr>
    </p:titleStyle>
    <p:bodyStyle>
      <a:lvl1pPr marL="342900" indent="-342900" algn="l" rtl="0" eaLnBrk="0" fontAlgn="base" hangingPunct="0">
        <a:spcBef>
          <a:spcPct val="20000"/>
        </a:spcBef>
        <a:spcAft>
          <a:spcPct val="0"/>
        </a:spcAft>
        <a:buClr>
          <a:schemeClr val="accent1"/>
        </a:buClr>
        <a:defRPr>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1"/>
        </a:buClr>
        <a:buFont typeface="Wingdings" pitchFamily="2" charset="2"/>
        <a:buChar char="§"/>
        <a:defRPr>
          <a:solidFill>
            <a:schemeClr val="tx1"/>
          </a:solidFill>
          <a:latin typeface="+mn-lt"/>
          <a:ea typeface="+mn-ea"/>
        </a:defRPr>
      </a:lvl2pPr>
      <a:lvl3pPr marL="1143000" indent="-228600" algn="l" rtl="0" eaLnBrk="0" fontAlgn="base" hangingPunct="0">
        <a:spcBef>
          <a:spcPct val="20000"/>
        </a:spcBef>
        <a:spcAft>
          <a:spcPct val="0"/>
        </a:spcAft>
        <a:buClr>
          <a:schemeClr val="accent2"/>
        </a:buClr>
        <a:buFont typeface="Wingdings" pitchFamily="2" charset="2"/>
        <a:buChar char="§"/>
        <a:defRPr>
          <a:solidFill>
            <a:schemeClr val="tx1"/>
          </a:solidFill>
          <a:latin typeface="+mn-lt"/>
          <a:ea typeface="+mn-ea"/>
        </a:defRPr>
      </a:lvl3pPr>
      <a:lvl4pPr marL="1600200" indent="-228600" algn="l" rtl="0" eaLnBrk="0" fontAlgn="base" hangingPunct="0">
        <a:spcBef>
          <a:spcPct val="20000"/>
        </a:spcBef>
        <a:spcAft>
          <a:spcPct val="0"/>
        </a:spcAft>
        <a:buClr>
          <a:schemeClr val="accent1"/>
        </a:buClr>
        <a:buChar char="–"/>
        <a:defRPr>
          <a:solidFill>
            <a:schemeClr val="tx1"/>
          </a:solidFill>
          <a:latin typeface="+mn-lt"/>
          <a:ea typeface="+mn-ea"/>
        </a:defRPr>
      </a:lvl4pPr>
      <a:lvl5pPr marL="2057400" indent="-228600" algn="l" rtl="0" eaLnBrk="0" fontAlgn="base" hangingPunct="0">
        <a:spcBef>
          <a:spcPct val="20000"/>
        </a:spcBef>
        <a:spcAft>
          <a:spcPct val="0"/>
        </a:spcAft>
        <a:buClr>
          <a:schemeClr val="accent2"/>
        </a:buClr>
        <a:buFont typeface="Times" pitchFamily="18" charset="0"/>
        <a:buChar char="–"/>
        <a:defRPr>
          <a:solidFill>
            <a:schemeClr val="tx1"/>
          </a:solidFill>
          <a:latin typeface="+mn-lt"/>
          <a:ea typeface="+mn-ea"/>
        </a:defRPr>
      </a:lvl5pPr>
      <a:lvl6pPr marL="2514600" indent="-228600" algn="l" rtl="0" fontAlgn="base">
        <a:spcBef>
          <a:spcPct val="20000"/>
        </a:spcBef>
        <a:spcAft>
          <a:spcPct val="0"/>
        </a:spcAft>
        <a:buClr>
          <a:schemeClr val="accent2"/>
        </a:buClr>
        <a:buFont typeface="Times" charset="0"/>
        <a:buChar char="–"/>
        <a:defRPr>
          <a:solidFill>
            <a:schemeClr val="tx1"/>
          </a:solidFill>
          <a:latin typeface="+mn-lt"/>
          <a:ea typeface="+mn-ea"/>
        </a:defRPr>
      </a:lvl6pPr>
      <a:lvl7pPr marL="2971800" indent="-228600" algn="l" rtl="0" fontAlgn="base">
        <a:spcBef>
          <a:spcPct val="20000"/>
        </a:spcBef>
        <a:spcAft>
          <a:spcPct val="0"/>
        </a:spcAft>
        <a:buClr>
          <a:schemeClr val="accent2"/>
        </a:buClr>
        <a:buFont typeface="Times" charset="0"/>
        <a:buChar char="–"/>
        <a:defRPr>
          <a:solidFill>
            <a:schemeClr val="tx1"/>
          </a:solidFill>
          <a:latin typeface="+mn-lt"/>
          <a:ea typeface="+mn-ea"/>
        </a:defRPr>
      </a:lvl7pPr>
      <a:lvl8pPr marL="3429000" indent="-228600" algn="l" rtl="0" fontAlgn="base">
        <a:spcBef>
          <a:spcPct val="20000"/>
        </a:spcBef>
        <a:spcAft>
          <a:spcPct val="0"/>
        </a:spcAft>
        <a:buClr>
          <a:schemeClr val="accent2"/>
        </a:buClr>
        <a:buFont typeface="Times" charset="0"/>
        <a:buChar char="–"/>
        <a:defRPr>
          <a:solidFill>
            <a:schemeClr val="tx1"/>
          </a:solidFill>
          <a:latin typeface="+mn-lt"/>
          <a:ea typeface="+mn-ea"/>
        </a:defRPr>
      </a:lvl8pPr>
      <a:lvl9pPr marL="3886200" indent="-228600" algn="l" rtl="0" fontAlgn="base">
        <a:spcBef>
          <a:spcPct val="20000"/>
        </a:spcBef>
        <a:spcAft>
          <a:spcPct val="0"/>
        </a:spcAft>
        <a:buClr>
          <a:schemeClr val="accent2"/>
        </a:buClr>
        <a:buFont typeface="Times" charset="0"/>
        <a:buChar char="–"/>
        <a:defRPr>
          <a:solidFill>
            <a:schemeClr val="tx1"/>
          </a:solidFill>
          <a:latin typeface="+mn-lt"/>
          <a:ea typeface="+mn-ea"/>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11.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20.png"/><Relationship Id="rId1" Type="http://schemas.openxmlformats.org/officeDocument/2006/relationships/slideLayout" Target="../slideLayouts/slideLayout2.xml"/><Relationship Id="rId4" Type="http://schemas.openxmlformats.org/officeDocument/2006/relationships/image" Target="../media/image12.png"/></Relationships>
</file>

<file path=ppt/slides/_rels/slide1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21.png"/><Relationship Id="rId1" Type="http://schemas.openxmlformats.org/officeDocument/2006/relationships/slideLayout" Target="../slideLayouts/slideLayout2.xml"/><Relationship Id="rId4" Type="http://schemas.openxmlformats.org/officeDocument/2006/relationships/image" Target="../media/image23.png"/></Relationships>
</file>

<file path=ppt/slides/_rels/slide17.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15.png"/><Relationship Id="rId1" Type="http://schemas.openxmlformats.org/officeDocument/2006/relationships/slideLayout" Target="../slideLayouts/slideLayout2.xml"/><Relationship Id="rId4" Type="http://schemas.openxmlformats.org/officeDocument/2006/relationships/image" Target="../media/image27.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34.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36.png"/><Relationship Id="rId1" Type="http://schemas.openxmlformats.org/officeDocument/2006/relationships/slideLayout" Target="../slideLayouts/slideLayout2.xml"/><Relationship Id="rId4" Type="http://schemas.openxmlformats.org/officeDocument/2006/relationships/image" Target="../media/image33.png"/></Relationships>
</file>

<file path=ppt/slides/_rels/slide29.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38.png"/><Relationship Id="rId1" Type="http://schemas.openxmlformats.org/officeDocument/2006/relationships/slideLayout" Target="../slideLayouts/slideLayout2.xml"/><Relationship Id="rId5" Type="http://schemas.openxmlformats.org/officeDocument/2006/relationships/image" Target="../media/image37.png"/><Relationship Id="rId4" Type="http://schemas.openxmlformats.org/officeDocument/2006/relationships/image" Target="../media/image35.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7.png"/><Relationship Id="rId1" Type="http://schemas.openxmlformats.org/officeDocument/2006/relationships/slideLayout" Target="../slideLayouts/slideLayout2.xml"/><Relationship Id="rId4" Type="http://schemas.openxmlformats.org/officeDocument/2006/relationships/image" Target="../media/image1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2"/>
          <p:cNvSpPr>
            <a:spLocks noGrp="1" noChangeArrowheads="1"/>
          </p:cNvSpPr>
          <p:nvPr>
            <p:ph type="ctrTitle"/>
          </p:nvPr>
        </p:nvSpPr>
        <p:spPr>
          <a:xfrm>
            <a:off x="660400" y="1770063"/>
            <a:ext cx="8153400" cy="609600"/>
          </a:xfrm>
        </p:spPr>
        <p:txBody>
          <a:bodyPr/>
          <a:lstStyle/>
          <a:p>
            <a:pPr algn="ctr" eaLnBrk="1" hangingPunct="1">
              <a:defRPr/>
            </a:pPr>
            <a:r>
              <a:rPr lang="en-CA" sz="3600" cap="all" noProof="0" dirty="0" smtClean="0"/>
              <a:t>ENGINEERING STATISTICS AND DATA ANALYSIS</a:t>
            </a:r>
          </a:p>
        </p:txBody>
      </p:sp>
      <p:sp>
        <p:nvSpPr>
          <p:cNvPr id="16388" name="Rectangle 3"/>
          <p:cNvSpPr>
            <a:spLocks noGrp="1" noChangeArrowheads="1"/>
          </p:cNvSpPr>
          <p:nvPr>
            <p:ph type="subTitle" idx="1"/>
          </p:nvPr>
        </p:nvSpPr>
        <p:spPr>
          <a:xfrm>
            <a:off x="633413" y="3140075"/>
            <a:ext cx="8077200" cy="457200"/>
          </a:xfrm>
        </p:spPr>
        <p:txBody>
          <a:bodyPr/>
          <a:lstStyle/>
          <a:p>
            <a:pPr eaLnBrk="1" hangingPunct="1"/>
            <a:r>
              <a:rPr lang="en-CA" altLang="en-US" noProof="0" dirty="0" smtClean="0"/>
              <a:t>ENSC 180 – Introduction to Engineering Analysis Tools</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contenuto 1"/>
          <p:cNvSpPr>
            <a:spLocks noGrp="1"/>
          </p:cNvSpPr>
          <p:nvPr>
            <p:ph idx="1"/>
          </p:nvPr>
        </p:nvSpPr>
        <p:spPr>
          <a:xfrm>
            <a:off x="39790" y="1231197"/>
            <a:ext cx="8799410" cy="1496764"/>
          </a:xfrm>
        </p:spPr>
        <p:txBody>
          <a:bodyPr/>
          <a:lstStyle/>
          <a:p>
            <a:r>
              <a:rPr lang="en-CA" sz="2000" noProof="0" dirty="0" smtClean="0"/>
              <a:t>A practical application of this distribution was made by </a:t>
            </a:r>
            <a:r>
              <a:rPr lang="en-CA" sz="2000" noProof="0" dirty="0" err="1" smtClean="0"/>
              <a:t>Ladislaus</a:t>
            </a:r>
            <a:r>
              <a:rPr lang="en-CA" sz="2000" noProof="0" dirty="0" smtClean="0"/>
              <a:t> </a:t>
            </a:r>
            <a:r>
              <a:rPr lang="en-CA" sz="2000" noProof="0" dirty="0" err="1" smtClean="0"/>
              <a:t>Bortkiewicz</a:t>
            </a:r>
            <a:r>
              <a:rPr lang="en-CA" sz="2000" noProof="0" dirty="0" smtClean="0"/>
              <a:t> in 1898 when he was given the task of investigating the number of soldiers in the Prussian army killed accidentally by horse kicks; </a:t>
            </a:r>
          </a:p>
        </p:txBody>
      </p:sp>
      <p:sp>
        <p:nvSpPr>
          <p:cNvPr id="3" name="Titolo 2"/>
          <p:cNvSpPr>
            <a:spLocks noGrp="1"/>
          </p:cNvSpPr>
          <p:nvPr>
            <p:ph type="title"/>
          </p:nvPr>
        </p:nvSpPr>
        <p:spPr/>
        <p:txBody>
          <a:bodyPr/>
          <a:lstStyle/>
          <a:p>
            <a:r>
              <a:rPr lang="en-CA" noProof="0" dirty="0" smtClean="0"/>
              <a:t>Poisson Distribution ?</a:t>
            </a:r>
            <a:endParaRPr lang="en-CA" noProof="0" dirty="0"/>
          </a:p>
        </p:txBody>
      </p:sp>
      <p:sp>
        <p:nvSpPr>
          <p:cNvPr id="5" name="Footer Placeholder 3"/>
          <p:cNvSpPr>
            <a:spLocks noGrp="1"/>
          </p:cNvSpPr>
          <p:nvPr>
            <p:ph type="ftr" sz="quarter" idx="10"/>
          </p:nvPr>
        </p:nvSpPr>
        <p:spPr>
          <a:xfrm>
            <a:off x="152400" y="6477000"/>
            <a:ext cx="4117975" cy="304800"/>
          </a:xfrm>
        </p:spPr>
        <p:txBody>
          <a:bodyPr/>
          <a:lstStyle/>
          <a:p>
            <a:pPr>
              <a:defRPr/>
            </a:pPr>
            <a:r>
              <a:rPr lang="en-US" dirty="0" smtClean="0"/>
              <a:t>ENSC 180 – Introduction to Engineering Analysis Tools </a:t>
            </a:r>
            <a:endParaRPr lang="en-US" dirty="0"/>
          </a:p>
        </p:txBody>
      </p:sp>
      <p:pic>
        <p:nvPicPr>
          <p:cNvPr id="14338" name="Picture 2" descr="\!f(k; \lambda)= \Pr(X=k)= \frac{\lambda^k e^{-\lambda}}{k!},"/>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52980" y="2514282"/>
            <a:ext cx="4808692" cy="823278"/>
          </a:xfrm>
          <a:prstGeom prst="rect">
            <a:avLst/>
          </a:prstGeom>
          <a:noFill/>
          <a:extLst>
            <a:ext uri="{909E8E84-426E-40DD-AFC4-6F175D3DCCD1}">
              <a14:hiddenFill xmlns:a14="http://schemas.microsoft.com/office/drawing/2010/main">
                <a:solidFill>
                  <a:srgbClr val="FFFFFF"/>
                </a:solidFill>
              </a14:hiddenFill>
            </a:ext>
          </a:extLst>
        </p:spPr>
      </p:pic>
      <p:pic>
        <p:nvPicPr>
          <p:cNvPr id="1536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47663" y="2575560"/>
            <a:ext cx="1133475" cy="1524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8" name="Picture 8" descr="Plot of the Poisson PMF"/>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21127" y="3383399"/>
            <a:ext cx="3239593" cy="2591675"/>
          </a:xfrm>
          <a:prstGeom prst="rect">
            <a:avLst/>
          </a:prstGeom>
          <a:noFill/>
          <a:extLst>
            <a:ext uri="{909E8E84-426E-40DD-AFC4-6F175D3DCCD1}">
              <a14:hiddenFill xmlns:a14="http://schemas.microsoft.com/office/drawing/2010/main">
                <a:solidFill>
                  <a:srgbClr val="FFFFFF"/>
                </a:solidFill>
              </a14:hiddenFill>
            </a:ext>
          </a:extLst>
        </p:spPr>
      </p:pic>
      <p:sp>
        <p:nvSpPr>
          <p:cNvPr id="9" name="CasellaDiTesto 8"/>
          <p:cNvSpPr txBox="1"/>
          <p:nvPr/>
        </p:nvSpPr>
        <p:spPr>
          <a:xfrm>
            <a:off x="6809610" y="6056375"/>
            <a:ext cx="2016449" cy="276999"/>
          </a:xfrm>
          <a:prstGeom prst="rect">
            <a:avLst/>
          </a:prstGeom>
          <a:noFill/>
        </p:spPr>
        <p:txBody>
          <a:bodyPr wrap="none" rtlCol="0">
            <a:spAutoFit/>
          </a:bodyPr>
          <a:lstStyle/>
          <a:p>
            <a:r>
              <a:rPr lang="it-IT" sz="1200" dirty="0" smtClean="0"/>
              <a:t>Source: www.wikipedia.org</a:t>
            </a:r>
            <a:endParaRPr lang="en-US" sz="1200" dirty="0"/>
          </a:p>
        </p:txBody>
      </p:sp>
    </p:spTree>
    <p:extLst>
      <p:ext uri="{BB962C8B-B14F-4D97-AF65-F5344CB8AC3E}">
        <p14:creationId xmlns:p14="http://schemas.microsoft.com/office/powerpoint/2010/main" val="208003220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051" name="Content Placeholder 1"/>
              <p:cNvSpPr>
                <a:spLocks noGrp="1"/>
              </p:cNvSpPr>
              <p:nvPr>
                <p:ph idx="1"/>
              </p:nvPr>
            </p:nvSpPr>
            <p:spPr>
              <a:xfrm>
                <a:off x="0" y="929640"/>
                <a:ext cx="8839200" cy="4822825"/>
              </a:xfrm>
            </p:spPr>
            <p:txBody>
              <a:bodyPr/>
              <a:lstStyle/>
              <a:p>
                <a:pPr>
                  <a:buFont typeface="Wingdings" pitchFamily="2" charset="2"/>
                  <a:buChar char="§"/>
                </a:pPr>
                <a:r>
                  <a:rPr lang="en-CA" altLang="en-US" sz="2000" noProof="0" dirty="0" smtClean="0"/>
                  <a:t>Poisson Distribution (2):</a:t>
                </a:r>
              </a:p>
              <a:p>
                <a:pPr algn="just"/>
                <a:r>
                  <a:rPr lang="en-CA" altLang="en-US" noProof="0" dirty="0" smtClean="0"/>
                  <a:t>      </a:t>
                </a:r>
                <a:r>
                  <a:rPr lang="en-CA" altLang="en-US" sz="1600" noProof="0" dirty="0" smtClean="0"/>
                  <a:t>In 4 years time, you are graduating with flying colours, and you move on to grad school. You love </a:t>
                </a:r>
                <a:r>
                  <a:rPr lang="en-CA" altLang="en-US" sz="1600" dirty="0" smtClean="0"/>
                  <a:t>this course</a:t>
                </a:r>
                <a:r>
                  <a:rPr lang="en-CA" altLang="en-US" sz="1600" noProof="0" dirty="0" smtClean="0"/>
                  <a:t> so much, that the first thing to do is to apply for being a TA.</a:t>
                </a:r>
              </a:p>
              <a:p>
                <a:pPr algn="just"/>
                <a:r>
                  <a:rPr lang="en-CA" altLang="en-US" sz="1600" noProof="0" dirty="0"/>
                  <a:t>	</a:t>
                </a:r>
                <a:r>
                  <a:rPr lang="en-CA" altLang="en-US" sz="1600" dirty="0" smtClean="0"/>
                  <a:t>Today</a:t>
                </a:r>
                <a:r>
                  <a:rPr lang="en-CA" altLang="en-US" sz="1600" noProof="0" dirty="0" smtClean="0"/>
                  <a:t>, you are having office hours. On average, in a session, you get an average of 7 students.  What is the probability that today you will have 12? And 3?</a:t>
                </a:r>
              </a:p>
              <a:p>
                <a:pPr algn="just"/>
                <a:endParaRPr lang="en-CA" altLang="en-US" b="0" i="1" noProof="0" dirty="0" smtClean="0">
                  <a:latin typeface="Cambria Math"/>
                </a:endParaRPr>
              </a:p>
              <a:p>
                <a:pPr algn="just"/>
                <a14:m>
                  <m:oMathPara xmlns:m="http://schemas.openxmlformats.org/officeDocument/2006/math">
                    <m:oMathParaPr>
                      <m:jc m:val="centerGroup"/>
                    </m:oMathParaPr>
                    <m:oMath xmlns:m="http://schemas.openxmlformats.org/officeDocument/2006/math">
                      <m:r>
                        <a:rPr lang="en-CA" altLang="en-US" b="0" i="1" noProof="0" smtClean="0">
                          <a:latin typeface="Cambria Math"/>
                        </a:rPr>
                        <m:t>𝑃</m:t>
                      </m:r>
                      <m:r>
                        <a:rPr lang="en-CA" altLang="en-US" b="0" i="1" noProof="0" smtClean="0">
                          <a:latin typeface="Cambria Math"/>
                        </a:rPr>
                        <m:t>(</m:t>
                      </m:r>
                      <m:r>
                        <a:rPr lang="en-CA" altLang="en-US" b="0" i="1" noProof="0" smtClean="0">
                          <a:latin typeface="Cambria Math"/>
                        </a:rPr>
                        <m:t>𝑋</m:t>
                      </m:r>
                      <m:r>
                        <a:rPr lang="en-CA" altLang="en-US" b="0" i="1" noProof="0" smtClean="0">
                          <a:latin typeface="Cambria Math"/>
                        </a:rPr>
                        <m:t>=</m:t>
                      </m:r>
                      <m:r>
                        <a:rPr lang="en-CA" altLang="en-US" b="0" i="1" noProof="0" smtClean="0">
                          <a:latin typeface="Cambria Math"/>
                        </a:rPr>
                        <m:t>𝑘</m:t>
                      </m:r>
                      <m:r>
                        <a:rPr lang="en-CA" altLang="en-US" b="0" i="1" noProof="0" smtClean="0">
                          <a:latin typeface="Cambria Math"/>
                        </a:rPr>
                        <m:t>)=</m:t>
                      </m:r>
                      <m:f>
                        <m:fPr>
                          <m:ctrlPr>
                            <a:rPr lang="en-CA" altLang="en-US" b="0" i="1" noProof="0" smtClean="0">
                              <a:latin typeface="Cambria Math" panose="02040503050406030204" pitchFamily="18" charset="0"/>
                              <a:ea typeface="Cambria Math"/>
                            </a:rPr>
                          </m:ctrlPr>
                        </m:fPr>
                        <m:num>
                          <m:sSup>
                            <m:sSupPr>
                              <m:ctrlPr>
                                <a:rPr lang="en-CA" altLang="en-US" b="0" i="1" noProof="0" smtClean="0">
                                  <a:latin typeface="Cambria Math" panose="02040503050406030204" pitchFamily="18" charset="0"/>
                                  <a:ea typeface="Cambria Math"/>
                                </a:rPr>
                              </m:ctrlPr>
                            </m:sSupPr>
                            <m:e>
                              <m:r>
                                <a:rPr lang="en-CA" altLang="en-US" b="0" i="1" noProof="0" smtClean="0">
                                  <a:latin typeface="Cambria Math"/>
                                  <a:ea typeface="Cambria Math"/>
                                </a:rPr>
                                <m:t>𝜆</m:t>
                              </m:r>
                            </m:e>
                            <m:sup>
                              <m:r>
                                <a:rPr lang="en-CA" altLang="en-US" b="0" i="1" noProof="0" smtClean="0">
                                  <a:latin typeface="Cambria Math"/>
                                  <a:ea typeface="Cambria Math"/>
                                </a:rPr>
                                <m:t>𝑘</m:t>
                              </m:r>
                            </m:sup>
                          </m:sSup>
                          <m:sSup>
                            <m:sSupPr>
                              <m:ctrlPr>
                                <a:rPr lang="en-CA" altLang="en-US" b="0" i="1" noProof="0" smtClean="0">
                                  <a:latin typeface="Cambria Math" panose="02040503050406030204" pitchFamily="18" charset="0"/>
                                  <a:ea typeface="Cambria Math"/>
                                </a:rPr>
                              </m:ctrlPr>
                            </m:sSupPr>
                            <m:e>
                              <m:r>
                                <a:rPr lang="en-CA" altLang="en-US" b="0" i="1" noProof="0" smtClean="0">
                                  <a:latin typeface="Cambria Math"/>
                                  <a:ea typeface="Cambria Math"/>
                                </a:rPr>
                                <m:t>𝑒</m:t>
                              </m:r>
                            </m:e>
                            <m:sup>
                              <m:r>
                                <a:rPr lang="en-CA" altLang="en-US" b="0" i="1" noProof="0" smtClean="0">
                                  <a:latin typeface="Cambria Math"/>
                                  <a:ea typeface="Cambria Math"/>
                                </a:rPr>
                                <m:t>−</m:t>
                              </m:r>
                              <m:r>
                                <a:rPr lang="en-CA" altLang="en-US" b="0" i="1" noProof="0" smtClean="0">
                                  <a:latin typeface="Cambria Math"/>
                                  <a:ea typeface="Cambria Math"/>
                                </a:rPr>
                                <m:t>𝜆</m:t>
                              </m:r>
                            </m:sup>
                          </m:sSup>
                        </m:num>
                        <m:den>
                          <m:r>
                            <a:rPr lang="en-CA" altLang="en-US" b="0" i="1" noProof="0" smtClean="0">
                              <a:latin typeface="Cambria Math"/>
                              <a:ea typeface="Cambria Math"/>
                            </a:rPr>
                            <m:t>𝑘</m:t>
                          </m:r>
                          <m:r>
                            <a:rPr lang="en-CA" altLang="en-US" b="0" i="1" noProof="0" smtClean="0">
                              <a:latin typeface="Cambria Math"/>
                              <a:ea typeface="Cambria Math"/>
                            </a:rPr>
                            <m:t>!</m:t>
                          </m:r>
                        </m:den>
                      </m:f>
                    </m:oMath>
                  </m:oMathPara>
                </a14:m>
                <a:endParaRPr lang="en-CA" altLang="en-US" noProof="0" dirty="0" smtClean="0"/>
              </a:p>
              <a:p>
                <a:pPr algn="ctr"/>
                <a:endParaRPr lang="en-CA" altLang="en-US" noProof="0" dirty="0" smtClean="0"/>
              </a:p>
              <a:p>
                <a:pPr algn="ctr"/>
                <a:endParaRPr lang="en-CA" altLang="en-US" noProof="0" dirty="0" smtClean="0"/>
              </a:p>
              <a:p>
                <a:r>
                  <a:rPr lang="en-CA" sz="1600" noProof="0" dirty="0" smtClean="0">
                    <a:solidFill>
                      <a:srgbClr val="000000"/>
                    </a:solidFill>
                    <a:latin typeface="Courier New"/>
                  </a:rPr>
                  <a:t>Poisson</a:t>
                </a:r>
                <a:r>
                  <a:rPr lang="en-CA" sz="1600" noProof="0" dirty="0">
                    <a:solidFill>
                      <a:srgbClr val="000000"/>
                    </a:solidFill>
                    <a:latin typeface="Courier New"/>
                  </a:rPr>
                  <a:t>= @(</a:t>
                </a:r>
                <a:r>
                  <a:rPr lang="en-CA" sz="1600" noProof="0" dirty="0" err="1">
                    <a:solidFill>
                      <a:srgbClr val="000000"/>
                    </a:solidFill>
                    <a:latin typeface="Courier New"/>
                  </a:rPr>
                  <a:t>k,lambda</a:t>
                </a:r>
                <a:r>
                  <a:rPr lang="en-CA" sz="1600" noProof="0" dirty="0">
                    <a:solidFill>
                      <a:srgbClr val="000000"/>
                    </a:solidFill>
                    <a:latin typeface="Courier New"/>
                  </a:rPr>
                  <a:t>) ((</a:t>
                </a:r>
                <a:r>
                  <a:rPr lang="en-CA" sz="1600" noProof="0" dirty="0" err="1">
                    <a:solidFill>
                      <a:srgbClr val="000000"/>
                    </a:solidFill>
                    <a:latin typeface="Courier New"/>
                  </a:rPr>
                  <a:t>lambda.^k</a:t>
                </a:r>
                <a:r>
                  <a:rPr lang="en-CA" sz="1600" noProof="0" dirty="0">
                    <a:solidFill>
                      <a:srgbClr val="000000"/>
                    </a:solidFill>
                    <a:latin typeface="Courier New"/>
                  </a:rPr>
                  <a:t>).*</a:t>
                </a:r>
                <a:r>
                  <a:rPr lang="en-CA" sz="1600" noProof="0" dirty="0" err="1">
                    <a:solidFill>
                      <a:srgbClr val="000000"/>
                    </a:solidFill>
                    <a:latin typeface="Courier New"/>
                  </a:rPr>
                  <a:t>exp</a:t>
                </a:r>
                <a:r>
                  <a:rPr lang="en-CA" sz="1600" noProof="0" dirty="0">
                    <a:solidFill>
                      <a:srgbClr val="000000"/>
                    </a:solidFill>
                    <a:latin typeface="Courier New"/>
                  </a:rPr>
                  <a:t>(-lambda))./factorial(k);</a:t>
                </a:r>
              </a:p>
              <a:p>
                <a:r>
                  <a:rPr lang="en-CA" sz="1600" noProof="0" dirty="0" err="1" smtClean="0">
                    <a:solidFill>
                      <a:srgbClr val="000000"/>
                    </a:solidFill>
                    <a:latin typeface="Courier New"/>
                  </a:rPr>
                  <a:t>fprintf</a:t>
                </a:r>
                <a:r>
                  <a:rPr lang="en-CA" sz="1600" noProof="0" dirty="0">
                    <a:solidFill>
                      <a:srgbClr val="000000"/>
                    </a:solidFill>
                    <a:latin typeface="Courier New"/>
                  </a:rPr>
                  <a:t>(</a:t>
                </a:r>
                <a:r>
                  <a:rPr lang="en-CA" sz="1600" noProof="0" dirty="0">
                    <a:solidFill>
                      <a:srgbClr val="A020F0"/>
                    </a:solidFill>
                    <a:latin typeface="Courier New"/>
                  </a:rPr>
                  <a:t>'Probability of having 12 students is %f\</a:t>
                </a:r>
                <a:r>
                  <a:rPr lang="en-CA" sz="1600" noProof="0" dirty="0" err="1">
                    <a:solidFill>
                      <a:srgbClr val="A020F0"/>
                    </a:solidFill>
                    <a:latin typeface="Courier New"/>
                  </a:rPr>
                  <a:t>n'</a:t>
                </a:r>
                <a:r>
                  <a:rPr lang="en-CA" sz="1600" noProof="0" dirty="0" err="1">
                    <a:solidFill>
                      <a:srgbClr val="000000"/>
                    </a:solidFill>
                    <a:latin typeface="Courier New"/>
                  </a:rPr>
                  <a:t>,</a:t>
                </a:r>
                <a:r>
                  <a:rPr lang="en-CA" sz="1600" noProof="0" dirty="0" err="1" smtClean="0">
                    <a:solidFill>
                      <a:srgbClr val="000000"/>
                    </a:solidFill>
                    <a:latin typeface="Courier New"/>
                  </a:rPr>
                  <a:t>Poisson</a:t>
                </a:r>
                <a:r>
                  <a:rPr lang="en-CA" sz="1600" noProof="0" dirty="0" smtClean="0">
                    <a:solidFill>
                      <a:srgbClr val="000000"/>
                    </a:solidFill>
                    <a:latin typeface="Courier New"/>
                  </a:rPr>
                  <a:t>(12,7));</a:t>
                </a:r>
              </a:p>
              <a:p>
                <a:r>
                  <a:rPr lang="en-CA" sz="1600" noProof="0" dirty="0" err="1">
                    <a:solidFill>
                      <a:srgbClr val="000000"/>
                    </a:solidFill>
                    <a:latin typeface="Courier New"/>
                  </a:rPr>
                  <a:t>fprintf</a:t>
                </a:r>
                <a:r>
                  <a:rPr lang="en-CA" sz="1600" noProof="0" dirty="0">
                    <a:solidFill>
                      <a:srgbClr val="000000"/>
                    </a:solidFill>
                    <a:latin typeface="Courier New"/>
                  </a:rPr>
                  <a:t>(</a:t>
                </a:r>
                <a:r>
                  <a:rPr lang="en-CA" sz="1600" noProof="0" dirty="0">
                    <a:solidFill>
                      <a:srgbClr val="A020F0"/>
                    </a:solidFill>
                    <a:latin typeface="Courier New"/>
                  </a:rPr>
                  <a:t>'Probability of having 3</a:t>
                </a:r>
                <a:r>
                  <a:rPr lang="en-CA" sz="1600" noProof="0" dirty="0" smtClean="0">
                    <a:solidFill>
                      <a:srgbClr val="A020F0"/>
                    </a:solidFill>
                    <a:latin typeface="Courier New"/>
                  </a:rPr>
                  <a:t> </a:t>
                </a:r>
                <a:r>
                  <a:rPr lang="en-CA" sz="1600" noProof="0" dirty="0">
                    <a:solidFill>
                      <a:srgbClr val="A020F0"/>
                    </a:solidFill>
                    <a:latin typeface="Courier New"/>
                  </a:rPr>
                  <a:t>students is %f\</a:t>
                </a:r>
                <a:r>
                  <a:rPr lang="en-CA" sz="1600" noProof="0" dirty="0" err="1">
                    <a:solidFill>
                      <a:srgbClr val="A020F0"/>
                    </a:solidFill>
                    <a:latin typeface="Courier New"/>
                  </a:rPr>
                  <a:t>n'</a:t>
                </a:r>
                <a:r>
                  <a:rPr lang="en-CA" sz="1600" noProof="0" dirty="0" err="1">
                    <a:solidFill>
                      <a:srgbClr val="000000"/>
                    </a:solidFill>
                    <a:latin typeface="Courier New"/>
                  </a:rPr>
                  <a:t>,</a:t>
                </a:r>
                <a:r>
                  <a:rPr lang="en-CA" sz="1600" noProof="0" dirty="0" err="1" smtClean="0">
                    <a:solidFill>
                      <a:srgbClr val="000000"/>
                    </a:solidFill>
                    <a:latin typeface="Courier New"/>
                  </a:rPr>
                  <a:t>Poisson</a:t>
                </a:r>
                <a:r>
                  <a:rPr lang="en-CA" sz="1600" noProof="0" dirty="0" smtClean="0">
                    <a:solidFill>
                      <a:srgbClr val="000000"/>
                    </a:solidFill>
                    <a:latin typeface="Courier New"/>
                  </a:rPr>
                  <a:t>(3,7));</a:t>
                </a:r>
                <a:endParaRPr lang="en-CA" sz="1600" noProof="0" dirty="0">
                  <a:solidFill>
                    <a:srgbClr val="000000"/>
                  </a:solidFill>
                  <a:latin typeface="Courier New"/>
                </a:endParaRPr>
              </a:p>
              <a:p>
                <a:endParaRPr lang="en-CA" sz="1600" noProof="0" dirty="0" smtClean="0">
                  <a:solidFill>
                    <a:srgbClr val="000000"/>
                  </a:solidFill>
                  <a:latin typeface="Courier New"/>
                </a:endParaRPr>
              </a:p>
              <a:p>
                <a:r>
                  <a:rPr lang="en-CA" sz="1600" noProof="0" dirty="0">
                    <a:solidFill>
                      <a:srgbClr val="000000"/>
                    </a:solidFill>
                    <a:latin typeface="Courier New"/>
                  </a:rPr>
                  <a:t>Probability of having 12 students is </a:t>
                </a:r>
                <a:r>
                  <a:rPr lang="en-CA" sz="1600" noProof="0" dirty="0" smtClean="0">
                    <a:solidFill>
                      <a:srgbClr val="000000"/>
                    </a:solidFill>
                    <a:latin typeface="Courier New"/>
                  </a:rPr>
                  <a:t>0.026350</a:t>
                </a:r>
              </a:p>
              <a:p>
                <a:r>
                  <a:rPr lang="en-CA" sz="1600" noProof="0" dirty="0">
                    <a:solidFill>
                      <a:srgbClr val="000000"/>
                    </a:solidFill>
                    <a:latin typeface="Courier New"/>
                  </a:rPr>
                  <a:t>Probability of having 3 students is 0.052129</a:t>
                </a:r>
                <a:endParaRPr lang="en-CA" sz="1600" noProof="0" dirty="0" smtClean="0">
                  <a:solidFill>
                    <a:srgbClr val="000000"/>
                  </a:solidFill>
                  <a:latin typeface="Courier New"/>
                </a:endParaRPr>
              </a:p>
              <a:p>
                <a:endParaRPr lang="en-CA" noProof="0" dirty="0">
                  <a:solidFill>
                    <a:srgbClr val="000000"/>
                  </a:solidFill>
                  <a:latin typeface="Courier New"/>
                </a:endParaRPr>
              </a:p>
              <a:p>
                <a:pPr algn="ctr"/>
                <a:endParaRPr lang="en-CA" altLang="en-US" noProof="0" dirty="0" smtClean="0"/>
              </a:p>
              <a:p>
                <a:endParaRPr lang="en-CA" altLang="en-US" sz="2000" noProof="0" dirty="0" smtClean="0"/>
              </a:p>
            </p:txBody>
          </p:sp>
        </mc:Choice>
        <mc:Fallback xmlns="">
          <p:sp>
            <p:nvSpPr>
              <p:cNvPr id="2051" name="Content Placeholder 1"/>
              <p:cNvSpPr>
                <a:spLocks noGrp="1" noRot="1" noChangeAspect="1" noMove="1" noResize="1" noEditPoints="1" noAdjustHandles="1" noChangeArrowheads="1" noChangeShapeType="1" noTextEdit="1"/>
              </p:cNvSpPr>
              <p:nvPr>
                <p:ph idx="1"/>
              </p:nvPr>
            </p:nvSpPr>
            <p:spPr>
              <a:xfrm>
                <a:off x="0" y="929640"/>
                <a:ext cx="8839200" cy="4822825"/>
              </a:xfrm>
              <a:blipFill rotWithShape="1">
                <a:blip r:embed="rId2"/>
                <a:stretch>
                  <a:fillRect l="-552" t="-759" r="-345" b="-1391"/>
                </a:stretch>
              </a:blipFill>
            </p:spPr>
            <p:txBody>
              <a:bodyPr/>
              <a:lstStyle/>
              <a:p>
                <a:r>
                  <a:rPr lang="en-US">
                    <a:noFill/>
                  </a:rPr>
                  <a:t> </a:t>
                </a:r>
              </a:p>
            </p:txBody>
          </p:sp>
        </mc:Fallback>
      </mc:AlternateContent>
      <p:sp>
        <p:nvSpPr>
          <p:cNvPr id="2052" name="Title 2"/>
          <p:cNvSpPr>
            <a:spLocks noGrp="1"/>
          </p:cNvSpPr>
          <p:nvPr>
            <p:ph type="title"/>
          </p:nvPr>
        </p:nvSpPr>
        <p:spPr/>
        <p:txBody>
          <a:bodyPr/>
          <a:lstStyle/>
          <a:p>
            <a:pPr algn="ctr"/>
            <a:r>
              <a:rPr lang="en-CA" altLang="en-US" noProof="0" dirty="0" smtClean="0"/>
              <a:t>TA’s Coffee</a:t>
            </a:r>
          </a:p>
        </p:txBody>
      </p:sp>
      <p:sp>
        <p:nvSpPr>
          <p:cNvPr id="10" name="Footer Placeholder 3"/>
          <p:cNvSpPr>
            <a:spLocks noGrp="1"/>
          </p:cNvSpPr>
          <p:nvPr>
            <p:ph type="ftr" sz="quarter" idx="10"/>
          </p:nvPr>
        </p:nvSpPr>
        <p:spPr>
          <a:xfrm>
            <a:off x="152400" y="6477000"/>
            <a:ext cx="4038600" cy="304800"/>
          </a:xfrm>
        </p:spPr>
        <p:txBody>
          <a:bodyPr/>
          <a:lstStyle/>
          <a:p>
            <a:pPr>
              <a:defRPr/>
            </a:pPr>
            <a:r>
              <a:rPr lang="en-US" dirty="0" smtClean="0"/>
              <a:t>ENSC 180 – Introduction to Engineering Analysis Tools </a:t>
            </a:r>
            <a:endParaRPr lang="en-US" dirty="0"/>
          </a:p>
        </p:txBody>
      </p:sp>
    </p:spTree>
    <p:extLst>
      <p:ext uri="{BB962C8B-B14F-4D97-AF65-F5344CB8AC3E}">
        <p14:creationId xmlns:p14="http://schemas.microsoft.com/office/powerpoint/2010/main" val="393796277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1"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75373" y="2956561"/>
            <a:ext cx="3998125" cy="30632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051" name="Content Placeholder 1"/>
          <p:cNvSpPr>
            <a:spLocks noGrp="1"/>
          </p:cNvSpPr>
          <p:nvPr>
            <p:ph idx="1"/>
          </p:nvPr>
        </p:nvSpPr>
        <p:spPr>
          <a:xfrm>
            <a:off x="0" y="929641"/>
            <a:ext cx="8839200" cy="2118360"/>
          </a:xfrm>
        </p:spPr>
        <p:txBody>
          <a:bodyPr/>
          <a:lstStyle/>
          <a:p>
            <a:pPr>
              <a:buFont typeface="Wingdings" pitchFamily="2" charset="2"/>
              <a:buChar char="§"/>
            </a:pPr>
            <a:r>
              <a:rPr lang="en-CA" altLang="en-US" sz="2000" noProof="0" dirty="0" smtClean="0"/>
              <a:t>Poisson Distribution (2):</a:t>
            </a:r>
          </a:p>
          <a:p>
            <a:pPr algn="just"/>
            <a:r>
              <a:rPr lang="en-CA" altLang="en-US" noProof="0" dirty="0" smtClean="0"/>
              <a:t>      </a:t>
            </a:r>
            <a:r>
              <a:rPr lang="en-US" altLang="en-US" sz="1600" dirty="0" smtClean="0"/>
              <a:t>In </a:t>
            </a:r>
            <a:r>
              <a:rPr lang="en-US" altLang="en-US" sz="1600" dirty="0"/>
              <a:t>4 years time, you are graduating with flying </a:t>
            </a:r>
            <a:r>
              <a:rPr lang="en-US" altLang="en-US" sz="1600" dirty="0" err="1"/>
              <a:t>colours</a:t>
            </a:r>
            <a:r>
              <a:rPr lang="en-US" altLang="en-US" sz="1600" dirty="0"/>
              <a:t>, and you move on to grad school. You love this course so much, that the first thing to do is to apply for being a TA.</a:t>
            </a:r>
          </a:p>
          <a:p>
            <a:pPr algn="just"/>
            <a:r>
              <a:rPr lang="en-US" altLang="en-US" sz="1600" dirty="0"/>
              <a:t>	</a:t>
            </a:r>
            <a:r>
              <a:rPr lang="en-US" altLang="en-US" sz="1600" dirty="0" smtClean="0"/>
              <a:t>Today, </a:t>
            </a:r>
            <a:r>
              <a:rPr lang="en-US" altLang="en-US" sz="1600" dirty="0"/>
              <a:t>you are having office hours. On average, in a session, you get an average of 7 students.  What is the probability that today you will have 12? And 3?</a:t>
            </a:r>
            <a:endParaRPr lang="en-CA" altLang="en-US" noProof="0" dirty="0" smtClean="0"/>
          </a:p>
        </p:txBody>
      </p:sp>
      <p:sp>
        <p:nvSpPr>
          <p:cNvPr id="2052" name="Title 2"/>
          <p:cNvSpPr>
            <a:spLocks noGrp="1"/>
          </p:cNvSpPr>
          <p:nvPr>
            <p:ph type="title"/>
          </p:nvPr>
        </p:nvSpPr>
        <p:spPr/>
        <p:txBody>
          <a:bodyPr/>
          <a:lstStyle/>
          <a:p>
            <a:pPr algn="ctr"/>
            <a:r>
              <a:rPr lang="en-CA" altLang="en-US" noProof="0" dirty="0" smtClean="0"/>
              <a:t>TA’s Coffee</a:t>
            </a:r>
          </a:p>
        </p:txBody>
      </p:sp>
      <p:sp>
        <p:nvSpPr>
          <p:cNvPr id="10" name="Footer Placeholder 3"/>
          <p:cNvSpPr>
            <a:spLocks noGrp="1"/>
          </p:cNvSpPr>
          <p:nvPr>
            <p:ph type="ftr" sz="quarter" idx="10"/>
          </p:nvPr>
        </p:nvSpPr>
        <p:spPr>
          <a:xfrm>
            <a:off x="152400" y="6477000"/>
            <a:ext cx="4038600" cy="304800"/>
          </a:xfrm>
        </p:spPr>
        <p:txBody>
          <a:bodyPr/>
          <a:lstStyle/>
          <a:p>
            <a:pPr>
              <a:defRPr/>
            </a:pPr>
            <a:r>
              <a:rPr lang="en-US" dirty="0" smtClean="0"/>
              <a:t>ENSC 180 – Introduction to Engineering Analysis Tools </a:t>
            </a:r>
            <a:endParaRPr lang="en-US" dirty="0"/>
          </a:p>
        </p:txBody>
      </p:sp>
      <p:cxnSp>
        <p:nvCxnSpPr>
          <p:cNvPr id="3" name="Connettore 1 2"/>
          <p:cNvCxnSpPr/>
          <p:nvPr/>
        </p:nvCxnSpPr>
        <p:spPr bwMode="auto">
          <a:xfrm flipV="1">
            <a:off x="2636520" y="3307080"/>
            <a:ext cx="0" cy="2529840"/>
          </a:xfrm>
          <a:prstGeom prst="line">
            <a:avLst/>
          </a:prstGeom>
          <a:solidFill>
            <a:schemeClr val="accent1"/>
          </a:solidFill>
          <a:ln w="28575" cap="flat" cmpd="sng" algn="ctr">
            <a:solidFill>
              <a:srgbClr val="FF0000"/>
            </a:solidFill>
            <a:prstDash val="solid"/>
            <a:round/>
            <a:headEnd type="none" w="med" len="med"/>
            <a:tailEnd type="arrow"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5" name="Connettore 2 4"/>
          <p:cNvCxnSpPr/>
          <p:nvPr/>
        </p:nvCxnSpPr>
        <p:spPr bwMode="auto">
          <a:xfrm flipV="1">
            <a:off x="3505200" y="5379720"/>
            <a:ext cx="0" cy="457200"/>
          </a:xfrm>
          <a:prstGeom prst="straightConnector1">
            <a:avLst/>
          </a:prstGeom>
          <a:solidFill>
            <a:schemeClr val="accent1"/>
          </a:solidFill>
          <a:ln w="28575" cap="flat" cmpd="sng" algn="ctr">
            <a:solidFill>
              <a:srgbClr val="00B050"/>
            </a:solidFill>
            <a:prstDash val="solid"/>
            <a:round/>
            <a:headEnd type="none" w="med" len="med"/>
            <a:tailEnd type="arrow"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11" name="Connettore 2 10"/>
          <p:cNvCxnSpPr/>
          <p:nvPr/>
        </p:nvCxnSpPr>
        <p:spPr bwMode="auto">
          <a:xfrm flipV="1">
            <a:off x="1950720" y="4968240"/>
            <a:ext cx="0" cy="868680"/>
          </a:xfrm>
          <a:prstGeom prst="straightConnector1">
            <a:avLst/>
          </a:prstGeom>
          <a:solidFill>
            <a:schemeClr val="accent1"/>
          </a:solidFill>
          <a:ln w="28575" cap="flat" cmpd="sng" algn="ctr">
            <a:solidFill>
              <a:srgbClr val="00B050"/>
            </a:solidFill>
            <a:prstDash val="solid"/>
            <a:round/>
            <a:headEnd type="none" w="med" len="med"/>
            <a:tailEnd type="arrow"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sp>
        <p:nvSpPr>
          <p:cNvPr id="7" name="Rettangolo 6"/>
          <p:cNvSpPr/>
          <p:nvPr/>
        </p:nvSpPr>
        <p:spPr>
          <a:xfrm>
            <a:off x="5784445" y="4541520"/>
            <a:ext cx="2765501" cy="461665"/>
          </a:xfrm>
          <a:prstGeom prst="rect">
            <a:avLst/>
          </a:prstGeom>
        </p:spPr>
        <p:txBody>
          <a:bodyPr wrap="none">
            <a:spAutoFit/>
          </a:bodyPr>
          <a:lstStyle/>
          <a:p>
            <a:r>
              <a:rPr lang="en-US" dirty="0" smtClean="0">
                <a:solidFill>
                  <a:srgbClr val="000000"/>
                </a:solidFill>
                <a:latin typeface="Courier New"/>
              </a:rPr>
              <a:t>P(12)=0.026350</a:t>
            </a:r>
            <a:endParaRPr lang="en-US" dirty="0">
              <a:solidFill>
                <a:srgbClr val="000000"/>
              </a:solidFill>
              <a:latin typeface="Courier New"/>
            </a:endParaRPr>
          </a:p>
        </p:txBody>
      </p:sp>
      <p:sp>
        <p:nvSpPr>
          <p:cNvPr id="13" name="Rettangolo 12"/>
          <p:cNvSpPr/>
          <p:nvPr/>
        </p:nvSpPr>
        <p:spPr>
          <a:xfrm>
            <a:off x="5814925" y="4998720"/>
            <a:ext cx="2581156" cy="461665"/>
          </a:xfrm>
          <a:prstGeom prst="rect">
            <a:avLst/>
          </a:prstGeom>
        </p:spPr>
        <p:txBody>
          <a:bodyPr wrap="none">
            <a:spAutoFit/>
          </a:bodyPr>
          <a:lstStyle/>
          <a:p>
            <a:r>
              <a:rPr lang="en-US" dirty="0" smtClean="0">
                <a:solidFill>
                  <a:srgbClr val="000000"/>
                </a:solidFill>
                <a:latin typeface="Courier New"/>
              </a:rPr>
              <a:t>P(3)=0.052129</a:t>
            </a:r>
            <a:endParaRPr lang="en-US" dirty="0">
              <a:solidFill>
                <a:srgbClr val="000000"/>
              </a:solidFill>
              <a:latin typeface="Courier New"/>
            </a:endParaRPr>
          </a:p>
        </p:txBody>
      </p:sp>
      <p:sp>
        <p:nvSpPr>
          <p:cNvPr id="15" name="Rettangolo 14"/>
          <p:cNvSpPr/>
          <p:nvPr/>
        </p:nvSpPr>
        <p:spPr>
          <a:xfrm>
            <a:off x="5814925" y="5451455"/>
            <a:ext cx="2396810" cy="461665"/>
          </a:xfrm>
          <a:prstGeom prst="rect">
            <a:avLst/>
          </a:prstGeom>
        </p:spPr>
        <p:txBody>
          <a:bodyPr wrap="none">
            <a:spAutoFit/>
          </a:bodyPr>
          <a:lstStyle/>
          <a:p>
            <a:r>
              <a:rPr lang="en-US" dirty="0" smtClean="0">
                <a:solidFill>
                  <a:srgbClr val="000000"/>
                </a:solidFill>
                <a:latin typeface="Courier New"/>
              </a:rPr>
              <a:t>P(7)=0.1490 </a:t>
            </a:r>
            <a:endParaRPr lang="en-US" dirty="0">
              <a:solidFill>
                <a:srgbClr val="000000"/>
              </a:solidFill>
              <a:latin typeface="Courier New"/>
            </a:endParaRPr>
          </a:p>
        </p:txBody>
      </p:sp>
      <mc:AlternateContent xmlns:mc="http://schemas.openxmlformats.org/markup-compatibility/2006" xmlns:a14="http://schemas.microsoft.com/office/drawing/2010/main">
        <mc:Choice Requires="a14">
          <p:sp>
            <p:nvSpPr>
              <p:cNvPr id="8" name="Rettangolo 7"/>
              <p:cNvSpPr/>
              <p:nvPr/>
            </p:nvSpPr>
            <p:spPr>
              <a:xfrm>
                <a:off x="5708244" y="3184358"/>
                <a:ext cx="2700098" cy="851836"/>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n-US" altLang="en-US" i="1">
                          <a:latin typeface="Cambria Math"/>
                        </a:rPr>
                        <m:t>𝑃</m:t>
                      </m:r>
                      <m:r>
                        <a:rPr lang="en-US" altLang="en-US" i="1">
                          <a:latin typeface="Cambria Math"/>
                        </a:rPr>
                        <m:t>(</m:t>
                      </m:r>
                      <m:r>
                        <a:rPr lang="en-US" altLang="en-US" i="1">
                          <a:latin typeface="Cambria Math"/>
                        </a:rPr>
                        <m:t>𝑋</m:t>
                      </m:r>
                      <m:r>
                        <a:rPr lang="en-US" altLang="en-US" i="1">
                          <a:latin typeface="Cambria Math"/>
                        </a:rPr>
                        <m:t>=</m:t>
                      </m:r>
                      <m:r>
                        <a:rPr lang="en-US" altLang="en-US" i="1">
                          <a:latin typeface="Cambria Math"/>
                        </a:rPr>
                        <m:t>𝑘</m:t>
                      </m:r>
                      <m:r>
                        <a:rPr lang="en-US" altLang="en-US" i="1">
                          <a:latin typeface="Cambria Math"/>
                        </a:rPr>
                        <m:t>)=</m:t>
                      </m:r>
                      <m:f>
                        <m:fPr>
                          <m:ctrlPr>
                            <a:rPr lang="en-US" altLang="en-US" i="1">
                              <a:latin typeface="Cambria Math" panose="02040503050406030204" pitchFamily="18" charset="0"/>
                              <a:ea typeface="Cambria Math"/>
                            </a:rPr>
                          </m:ctrlPr>
                        </m:fPr>
                        <m:num>
                          <m:sSup>
                            <m:sSupPr>
                              <m:ctrlPr>
                                <a:rPr lang="en-US" altLang="en-US" i="1">
                                  <a:latin typeface="Cambria Math" panose="02040503050406030204" pitchFamily="18" charset="0"/>
                                  <a:ea typeface="Cambria Math"/>
                                </a:rPr>
                              </m:ctrlPr>
                            </m:sSupPr>
                            <m:e>
                              <m:r>
                                <a:rPr lang="en-US" altLang="en-US" i="1">
                                  <a:latin typeface="Cambria Math"/>
                                  <a:ea typeface="Cambria Math"/>
                                </a:rPr>
                                <m:t>𝜆</m:t>
                              </m:r>
                            </m:e>
                            <m:sup>
                              <m:r>
                                <a:rPr lang="en-US" altLang="en-US" i="1">
                                  <a:latin typeface="Cambria Math"/>
                                  <a:ea typeface="Cambria Math"/>
                                </a:rPr>
                                <m:t>𝑘</m:t>
                              </m:r>
                            </m:sup>
                          </m:sSup>
                          <m:sSup>
                            <m:sSupPr>
                              <m:ctrlPr>
                                <a:rPr lang="en-US" altLang="en-US" i="1">
                                  <a:latin typeface="Cambria Math" panose="02040503050406030204" pitchFamily="18" charset="0"/>
                                  <a:ea typeface="Cambria Math"/>
                                </a:rPr>
                              </m:ctrlPr>
                            </m:sSupPr>
                            <m:e>
                              <m:r>
                                <a:rPr lang="en-US" altLang="en-US" i="1">
                                  <a:latin typeface="Cambria Math"/>
                                  <a:ea typeface="Cambria Math"/>
                                </a:rPr>
                                <m:t>𝑒</m:t>
                              </m:r>
                            </m:e>
                            <m:sup>
                              <m:r>
                                <a:rPr lang="en-US" altLang="en-US" i="1">
                                  <a:latin typeface="Cambria Math"/>
                                  <a:ea typeface="Cambria Math"/>
                                </a:rPr>
                                <m:t>−</m:t>
                              </m:r>
                              <m:r>
                                <a:rPr lang="en-US" altLang="en-US" i="1">
                                  <a:latin typeface="Cambria Math"/>
                                  <a:ea typeface="Cambria Math"/>
                                </a:rPr>
                                <m:t>𝜆</m:t>
                              </m:r>
                            </m:sup>
                          </m:sSup>
                        </m:num>
                        <m:den>
                          <m:r>
                            <a:rPr lang="en-US" altLang="en-US" i="1">
                              <a:latin typeface="Cambria Math"/>
                              <a:ea typeface="Cambria Math"/>
                            </a:rPr>
                            <m:t>𝑘</m:t>
                          </m:r>
                          <m:r>
                            <a:rPr lang="en-US" altLang="en-US" i="1">
                              <a:latin typeface="Cambria Math"/>
                              <a:ea typeface="Cambria Math"/>
                            </a:rPr>
                            <m:t>!</m:t>
                          </m:r>
                        </m:den>
                      </m:f>
                    </m:oMath>
                  </m:oMathPara>
                </a14:m>
                <a:endParaRPr lang="en-US" dirty="0"/>
              </a:p>
            </p:txBody>
          </p:sp>
        </mc:Choice>
        <mc:Fallback xmlns="">
          <p:sp>
            <p:nvSpPr>
              <p:cNvPr id="8" name="Rettangolo 7"/>
              <p:cNvSpPr>
                <a:spLocks noRot="1" noChangeAspect="1" noMove="1" noResize="1" noEditPoints="1" noAdjustHandles="1" noChangeArrowheads="1" noChangeShapeType="1" noTextEdit="1"/>
              </p:cNvSpPr>
              <p:nvPr/>
            </p:nvSpPr>
            <p:spPr>
              <a:xfrm>
                <a:off x="5708244" y="3184358"/>
                <a:ext cx="2700098" cy="851836"/>
              </a:xfrm>
              <a:prstGeom prst="rect">
                <a:avLst/>
              </a:prstGeom>
              <a:blipFill rotWithShape="1">
                <a:blip r:embed="rId3"/>
                <a:stretch>
                  <a:fillRect/>
                </a:stretch>
              </a:blipFill>
            </p:spPr>
            <p:txBody>
              <a:bodyPr/>
              <a:lstStyle/>
              <a:p>
                <a:r>
                  <a:rPr lang="en-US">
                    <a:noFill/>
                  </a:rPr>
                  <a:t> </a:t>
                </a:r>
              </a:p>
            </p:txBody>
          </p:sp>
        </mc:Fallback>
      </mc:AlternateContent>
    </p:spTree>
    <p:extLst>
      <p:ext uri="{BB962C8B-B14F-4D97-AF65-F5344CB8AC3E}">
        <p14:creationId xmlns:p14="http://schemas.microsoft.com/office/powerpoint/2010/main" val="23666286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051" name="Content Placeholder 1"/>
              <p:cNvSpPr>
                <a:spLocks noGrp="1"/>
              </p:cNvSpPr>
              <p:nvPr>
                <p:ph idx="1"/>
              </p:nvPr>
            </p:nvSpPr>
            <p:spPr>
              <a:xfrm>
                <a:off x="106680" y="929641"/>
                <a:ext cx="8732520" cy="2468880"/>
              </a:xfrm>
            </p:spPr>
            <p:txBody>
              <a:bodyPr/>
              <a:lstStyle/>
              <a:p>
                <a:pPr>
                  <a:buFont typeface="Wingdings" pitchFamily="2" charset="2"/>
                  <a:buChar char="§"/>
                </a:pPr>
                <a:r>
                  <a:rPr lang="en-CA" altLang="en-US" noProof="0" dirty="0" smtClean="0"/>
                  <a:t>Poisson Distribution (2):</a:t>
                </a:r>
              </a:p>
              <a:p>
                <a:pPr algn="just"/>
                <a:r>
                  <a:rPr lang="en-CA" altLang="en-US" sz="1600" noProof="0" dirty="0" smtClean="0"/>
                  <a:t>      </a:t>
                </a:r>
                <a:r>
                  <a:rPr lang="en-CA" altLang="en-US" sz="1600" dirty="0" smtClean="0"/>
                  <a:t>In </a:t>
                </a:r>
                <a:r>
                  <a:rPr lang="en-CA" altLang="en-US" sz="1600" dirty="0"/>
                  <a:t>4 years time, you are graduating with flying colours, and you move on to grad school. You love this course so much, that the first thing to do is to apply for being a TA.</a:t>
                </a:r>
              </a:p>
              <a:p>
                <a:pPr algn="just"/>
                <a:r>
                  <a:rPr lang="en-CA" altLang="en-US" sz="1600" dirty="0"/>
                  <a:t>	</a:t>
                </a:r>
                <a:r>
                  <a:rPr lang="en-CA" altLang="en-US" sz="1600" noProof="0" dirty="0" smtClean="0"/>
                  <a:t>Today, you are having office hours. Normally, in a 1 hour session, you get an average of 7 students. </a:t>
                </a:r>
              </a:p>
              <a:p>
                <a:pPr algn="just"/>
                <a:r>
                  <a:rPr lang="en-CA" altLang="en-US" sz="1600" i="1" noProof="0" dirty="0" smtClean="0"/>
                  <a:t>Your best friend comes and tries to lure you into Renaissance for coffee &amp; chocolate cookie.  What is the probability of a student coming </a:t>
                </a:r>
                <a:r>
                  <a:rPr lang="en-CA" altLang="en-US" sz="1600" i="1" dirty="0" smtClean="0"/>
                  <a:t>to see you</a:t>
                </a:r>
                <a:r>
                  <a:rPr lang="en-CA" altLang="en-US" sz="1600" i="1" noProof="0" dirty="0" smtClean="0"/>
                  <a:t> during this hour, not finding you, thus earning you real trouble with the instructor?</a:t>
                </a:r>
                <a:endParaRPr lang="en-CA" altLang="en-US" sz="1600" b="0" i="1" noProof="0" dirty="0">
                  <a:latin typeface="Cambria Math"/>
                </a:endParaRPr>
              </a:p>
              <a:p>
                <a:pPr algn="just"/>
                <a:endParaRPr lang="en-CA" altLang="en-US" sz="1600" b="0" i="1" noProof="0" dirty="0" smtClean="0">
                  <a:latin typeface="Cambria Math"/>
                </a:endParaRPr>
              </a:p>
              <a:p>
                <a:pPr lvl="0">
                  <a:buClr>
                    <a:srgbClr val="9E0927"/>
                  </a:buClr>
                </a:pPr>
                <a:r>
                  <a:rPr lang="en-CA" sz="1600" noProof="0" dirty="0" smtClean="0">
                    <a:solidFill>
                      <a:srgbClr val="000000"/>
                    </a:solidFill>
                    <a:latin typeface="Courier New"/>
                  </a:rPr>
                  <a:t>&gt;&gt; Poisson</a:t>
                </a:r>
                <a:r>
                  <a:rPr lang="en-CA" sz="1600" noProof="0" dirty="0">
                    <a:solidFill>
                      <a:srgbClr val="000000"/>
                    </a:solidFill>
                    <a:latin typeface="Courier New"/>
                  </a:rPr>
                  <a:t>= @(</a:t>
                </a:r>
                <a:r>
                  <a:rPr lang="en-CA" sz="1600" noProof="0" dirty="0" err="1">
                    <a:solidFill>
                      <a:srgbClr val="000000"/>
                    </a:solidFill>
                    <a:latin typeface="Courier New"/>
                  </a:rPr>
                  <a:t>k,lambda</a:t>
                </a:r>
                <a:r>
                  <a:rPr lang="en-CA" sz="1600" noProof="0" dirty="0">
                    <a:solidFill>
                      <a:srgbClr val="000000"/>
                    </a:solidFill>
                    <a:latin typeface="Courier New"/>
                  </a:rPr>
                  <a:t>) ((</a:t>
                </a:r>
                <a:r>
                  <a:rPr lang="en-CA" sz="1600" noProof="0" dirty="0" err="1">
                    <a:solidFill>
                      <a:srgbClr val="000000"/>
                    </a:solidFill>
                    <a:latin typeface="Courier New"/>
                  </a:rPr>
                  <a:t>lambda.^k</a:t>
                </a:r>
                <a:r>
                  <a:rPr lang="en-CA" sz="1600" noProof="0" dirty="0">
                    <a:solidFill>
                      <a:srgbClr val="000000"/>
                    </a:solidFill>
                    <a:latin typeface="Courier New"/>
                  </a:rPr>
                  <a:t>).*</a:t>
                </a:r>
                <a:r>
                  <a:rPr lang="en-CA" sz="1600" noProof="0" dirty="0" err="1">
                    <a:solidFill>
                      <a:srgbClr val="000000"/>
                    </a:solidFill>
                    <a:latin typeface="Courier New"/>
                  </a:rPr>
                  <a:t>exp</a:t>
                </a:r>
                <a:r>
                  <a:rPr lang="en-CA" sz="1600" noProof="0" dirty="0">
                    <a:solidFill>
                      <a:srgbClr val="000000"/>
                    </a:solidFill>
                    <a:latin typeface="Courier New"/>
                  </a:rPr>
                  <a:t>(-lambda))./factorial(k</a:t>
                </a:r>
                <a:r>
                  <a:rPr lang="en-CA" sz="1600" noProof="0" dirty="0" smtClean="0">
                    <a:solidFill>
                      <a:srgbClr val="000000"/>
                    </a:solidFill>
                    <a:latin typeface="Courier New"/>
                  </a:rPr>
                  <a:t>);</a:t>
                </a:r>
              </a:p>
              <a:p>
                <a:pPr lvl="0">
                  <a:buClr>
                    <a:srgbClr val="9E0927"/>
                  </a:buClr>
                </a:pPr>
                <a:r>
                  <a:rPr lang="en-CA" sz="1600" noProof="0" dirty="0" smtClean="0">
                    <a:solidFill>
                      <a:srgbClr val="000000"/>
                    </a:solidFill>
                    <a:latin typeface="Courier New"/>
                  </a:rPr>
                  <a:t>&gt;&gt; Poisson</a:t>
                </a:r>
                <a:r>
                  <a:rPr lang="en-CA" sz="1600" noProof="0" dirty="0">
                    <a:solidFill>
                      <a:srgbClr val="000000"/>
                    </a:solidFill>
                    <a:latin typeface="Courier New"/>
                  </a:rPr>
                  <a:t>(0,7)=  </a:t>
                </a:r>
                <a:r>
                  <a:rPr lang="en-CA" sz="1600" noProof="0" dirty="0" smtClean="0">
                    <a:solidFill>
                      <a:srgbClr val="000000"/>
                    </a:solidFill>
                    <a:latin typeface="Courier New"/>
                  </a:rPr>
                  <a:t>9.1188e-04</a:t>
                </a:r>
              </a:p>
              <a:p>
                <a:pPr lvl="0">
                  <a:buClr>
                    <a:srgbClr val="9E0927"/>
                  </a:buClr>
                </a:pPr>
                <a:endParaRPr lang="en-CA" altLang="en-US" sz="1600" noProof="0" dirty="0">
                  <a:solidFill>
                    <a:srgbClr val="000000"/>
                  </a:solidFill>
                  <a:latin typeface="Courier New"/>
                </a:endParaRPr>
              </a:p>
              <a:p>
                <a:pPr lvl="0">
                  <a:buClr>
                    <a:srgbClr val="9E0927"/>
                  </a:buClr>
                </a:pPr>
                <a:r>
                  <a:rPr lang="en-CA" altLang="en-US" sz="1600" noProof="0" dirty="0"/>
                  <a:t>TA life is indeed miserable: but maybe, you can </a:t>
                </a:r>
                <a:r>
                  <a:rPr lang="en-CA" altLang="en-US" sz="1600" noProof="0" dirty="0" smtClean="0"/>
                  <a:t>bribe/persuade/charm </a:t>
                </a:r>
                <a:r>
                  <a:rPr lang="en-CA" altLang="en-US" sz="1600" noProof="0" dirty="0"/>
                  <a:t>up to </a:t>
                </a:r>
                <a:r>
                  <a:rPr lang="en-CA" altLang="en-US" sz="1600" noProof="0" dirty="0" smtClean="0"/>
                  <a:t>4 students so that they won’t speak with the instructor. Than chances of not being caught are</a:t>
                </a:r>
              </a:p>
              <a:p>
                <a:pPr lvl="0">
                  <a:buClr>
                    <a:srgbClr val="9E0927"/>
                  </a:buClr>
                </a:pPr>
                <a:endParaRPr lang="en-CA" altLang="en-US" sz="1600" noProof="0" dirty="0"/>
              </a:p>
              <a:p>
                <a:pPr lvl="0" algn="ctr">
                  <a:buClr>
                    <a:srgbClr val="9E0927"/>
                  </a:buClr>
                </a:pPr>
                <a14:m>
                  <m:oMathPara xmlns:m="http://schemas.openxmlformats.org/officeDocument/2006/math">
                    <m:oMathParaPr>
                      <m:jc m:val="centerGroup"/>
                    </m:oMathParaPr>
                    <m:oMath xmlns:m="http://schemas.openxmlformats.org/officeDocument/2006/math">
                      <m:r>
                        <m:rPr>
                          <m:nor/>
                        </m:rPr>
                        <a:rPr lang="en-CA" altLang="en-US" sz="2000" noProof="0"/>
                        <m:t>P</m:t>
                      </m:r>
                      <m:r>
                        <m:rPr>
                          <m:nor/>
                        </m:rPr>
                        <a:rPr lang="en-CA" altLang="en-US" sz="2000" noProof="0"/>
                        <m:t>(</m:t>
                      </m:r>
                      <m:r>
                        <m:rPr>
                          <m:nor/>
                        </m:rPr>
                        <a:rPr lang="en-CA" altLang="en-US" sz="2000" noProof="0"/>
                        <m:t>quiet</m:t>
                      </m:r>
                      <m:r>
                        <m:rPr>
                          <m:nor/>
                        </m:rPr>
                        <a:rPr lang="en-CA" altLang="en-US" sz="2000" noProof="0"/>
                        <m:t> </m:t>
                      </m:r>
                      <m:r>
                        <m:rPr>
                          <m:nor/>
                        </m:rPr>
                        <a:rPr lang="en-CA" altLang="en-US" sz="2000" noProof="0"/>
                        <m:t>life</m:t>
                      </m:r>
                      <m:r>
                        <m:rPr>
                          <m:nor/>
                        </m:rPr>
                        <a:rPr lang="en-CA" altLang="en-US" sz="2000" noProof="0"/>
                        <m:t>) = </m:t>
                      </m:r>
                      <m:r>
                        <m:rPr>
                          <m:nor/>
                        </m:rPr>
                        <a:rPr lang="en-CA" altLang="en-US" sz="2000" noProof="0"/>
                        <m:t>P</m:t>
                      </m:r>
                      <m:r>
                        <m:rPr>
                          <m:nor/>
                        </m:rPr>
                        <a:rPr lang="en-CA" altLang="en-US" sz="2000" noProof="0"/>
                        <m:t>(0)+</m:t>
                      </m:r>
                      <m:r>
                        <m:rPr>
                          <m:nor/>
                        </m:rPr>
                        <a:rPr lang="en-CA" altLang="en-US" sz="2000" noProof="0"/>
                        <m:t>P</m:t>
                      </m:r>
                      <m:r>
                        <m:rPr>
                          <m:nor/>
                        </m:rPr>
                        <a:rPr lang="en-CA" altLang="en-US" sz="2000" noProof="0"/>
                        <m:t>(1)+</m:t>
                      </m:r>
                      <m:r>
                        <m:rPr>
                          <m:nor/>
                        </m:rPr>
                        <a:rPr lang="en-CA" altLang="en-US" sz="2000" noProof="0"/>
                        <m:t>P</m:t>
                      </m:r>
                      <m:r>
                        <m:rPr>
                          <m:nor/>
                        </m:rPr>
                        <a:rPr lang="en-CA" altLang="en-US" sz="2000" noProof="0"/>
                        <m:t>(2)+</m:t>
                      </m:r>
                      <m:r>
                        <m:rPr>
                          <m:nor/>
                        </m:rPr>
                        <a:rPr lang="en-CA" altLang="en-US" sz="2000" noProof="0"/>
                        <m:t>P</m:t>
                      </m:r>
                      <m:r>
                        <m:rPr>
                          <m:nor/>
                        </m:rPr>
                        <a:rPr lang="en-CA" altLang="en-US" sz="2000" noProof="0"/>
                        <m:t>(3)+</m:t>
                      </m:r>
                      <m:r>
                        <m:rPr>
                          <m:nor/>
                        </m:rPr>
                        <a:rPr lang="en-CA" altLang="en-US" sz="2000" b="0" i="0" noProof="0" smtClean="0"/>
                        <m:t>P</m:t>
                      </m:r>
                      <m:r>
                        <m:rPr>
                          <m:nor/>
                        </m:rPr>
                        <a:rPr lang="en-CA" altLang="en-US" sz="2000" b="0" i="0" noProof="0" smtClean="0"/>
                        <m:t>(4)</m:t>
                      </m:r>
                      <m:r>
                        <a:rPr lang="en-CA" altLang="en-US" sz="2000" b="0" i="1" noProof="0" smtClean="0">
                          <a:latin typeface="Cambria Math"/>
                        </a:rPr>
                        <m:t>=</m:t>
                      </m:r>
                      <m:nary>
                        <m:naryPr>
                          <m:chr m:val="∑"/>
                          <m:limLoc m:val="subSup"/>
                          <m:supHide m:val="on"/>
                          <m:ctrlPr>
                            <a:rPr lang="en-CA" altLang="en-US" sz="2000" i="1" noProof="0" smtClean="0">
                              <a:latin typeface="Cambria Math" panose="02040503050406030204" pitchFamily="18" charset="0"/>
                            </a:rPr>
                          </m:ctrlPr>
                        </m:naryPr>
                        <m:sub>
                          <m:r>
                            <m:rPr>
                              <m:brk m:alnAt="9"/>
                            </m:rPr>
                            <a:rPr lang="en-CA" altLang="en-US" sz="2000" b="0" i="1" noProof="0" smtClean="0">
                              <a:latin typeface="Cambria Math"/>
                            </a:rPr>
                            <m:t>𝑘</m:t>
                          </m:r>
                          <m:r>
                            <a:rPr lang="en-CA" altLang="en-US" sz="2000" b="0" i="1" noProof="0" smtClean="0">
                              <a:latin typeface="Cambria Math"/>
                            </a:rPr>
                            <m:t>&lt;</m:t>
                          </m:r>
                          <m:r>
                            <a:rPr lang="en-CA" altLang="en-US" sz="2000" b="0" i="1" noProof="0" smtClean="0">
                              <a:latin typeface="Cambria Math"/>
                            </a:rPr>
                            <m:t>𝐾</m:t>
                          </m:r>
                        </m:sub>
                        <m:sup/>
                        <m:e>
                          <m:r>
                            <a:rPr lang="en-CA" altLang="en-US" sz="2000" b="0" i="1" noProof="0" smtClean="0">
                              <a:latin typeface="Cambria Math"/>
                            </a:rPr>
                            <m:t>𝑃</m:t>
                          </m:r>
                          <m:r>
                            <a:rPr lang="en-CA" altLang="en-US" sz="2000" b="0" i="1" noProof="0" smtClean="0">
                              <a:latin typeface="Cambria Math"/>
                            </a:rPr>
                            <m:t>(</m:t>
                          </m:r>
                          <m:r>
                            <a:rPr lang="en-CA" altLang="en-US" sz="2000" b="0" i="1" noProof="0" smtClean="0">
                              <a:latin typeface="Cambria Math"/>
                            </a:rPr>
                            <m:t>𝑘</m:t>
                          </m:r>
                          <m:r>
                            <a:rPr lang="en-CA" altLang="en-US" sz="2000" b="0" i="1" noProof="0" smtClean="0">
                              <a:latin typeface="Cambria Math"/>
                            </a:rPr>
                            <m:t>)</m:t>
                          </m:r>
                        </m:e>
                      </m:nary>
                      <m:r>
                        <a:rPr lang="en-CA" altLang="en-US" sz="2000" b="0" i="0" noProof="0" smtClean="0">
                          <a:latin typeface="Cambria Math"/>
                        </a:rPr>
                        <m:t>=0.18</m:t>
                      </m:r>
                    </m:oMath>
                  </m:oMathPara>
                </a14:m>
                <a:endParaRPr lang="en-CA" altLang="en-US" sz="1400" noProof="0" dirty="0" smtClean="0"/>
              </a:p>
              <a:p>
                <a:pPr lvl="0" algn="ctr">
                  <a:buClr>
                    <a:srgbClr val="9E0927"/>
                  </a:buClr>
                </a:pPr>
                <a:endParaRPr lang="en-CA" altLang="en-US" sz="1400" noProof="0" dirty="0"/>
              </a:p>
            </p:txBody>
          </p:sp>
        </mc:Choice>
        <mc:Fallback xmlns="">
          <p:sp>
            <p:nvSpPr>
              <p:cNvPr id="2051" name="Content Placeholder 1"/>
              <p:cNvSpPr>
                <a:spLocks noGrp="1" noRot="1" noChangeAspect="1" noMove="1" noResize="1" noEditPoints="1" noAdjustHandles="1" noChangeArrowheads="1" noChangeShapeType="1" noTextEdit="1"/>
              </p:cNvSpPr>
              <p:nvPr>
                <p:ph idx="1"/>
              </p:nvPr>
            </p:nvSpPr>
            <p:spPr>
              <a:xfrm>
                <a:off x="106680" y="929641"/>
                <a:ext cx="8732520" cy="2468880"/>
              </a:xfrm>
              <a:blipFill rotWithShape="1">
                <a:blip r:embed="rId2"/>
                <a:stretch>
                  <a:fillRect l="-489" t="-1235" r="-349" b="-91852"/>
                </a:stretch>
              </a:blipFill>
            </p:spPr>
            <p:txBody>
              <a:bodyPr/>
              <a:lstStyle/>
              <a:p>
                <a:r>
                  <a:rPr lang="en-US">
                    <a:noFill/>
                  </a:rPr>
                  <a:t> </a:t>
                </a:r>
              </a:p>
            </p:txBody>
          </p:sp>
        </mc:Fallback>
      </mc:AlternateContent>
      <p:sp>
        <p:nvSpPr>
          <p:cNvPr id="2052" name="Title 2"/>
          <p:cNvSpPr>
            <a:spLocks noGrp="1"/>
          </p:cNvSpPr>
          <p:nvPr>
            <p:ph type="title"/>
          </p:nvPr>
        </p:nvSpPr>
        <p:spPr/>
        <p:txBody>
          <a:bodyPr/>
          <a:lstStyle/>
          <a:p>
            <a:pPr algn="ctr"/>
            <a:r>
              <a:rPr lang="en-CA" altLang="en-US" noProof="0" dirty="0" smtClean="0"/>
              <a:t>Probability and Statistics in MATLAB</a:t>
            </a:r>
          </a:p>
        </p:txBody>
      </p:sp>
      <p:sp>
        <p:nvSpPr>
          <p:cNvPr id="10" name="Footer Placeholder 3"/>
          <p:cNvSpPr>
            <a:spLocks noGrp="1"/>
          </p:cNvSpPr>
          <p:nvPr>
            <p:ph type="ftr" sz="quarter" idx="10"/>
          </p:nvPr>
        </p:nvSpPr>
        <p:spPr>
          <a:xfrm>
            <a:off x="152400" y="6477000"/>
            <a:ext cx="4038600" cy="304800"/>
          </a:xfrm>
        </p:spPr>
        <p:txBody>
          <a:bodyPr/>
          <a:lstStyle/>
          <a:p>
            <a:pPr>
              <a:defRPr/>
            </a:pPr>
            <a:r>
              <a:rPr lang="en-US" dirty="0" smtClean="0"/>
              <a:t>ENSC 180 – Introduction to Engineering Analysis Tools </a:t>
            </a:r>
            <a:endParaRPr lang="en-US" dirty="0"/>
          </a:p>
        </p:txBody>
      </p:sp>
    </p:spTree>
    <p:extLst>
      <p:ext uri="{BB962C8B-B14F-4D97-AF65-F5344CB8AC3E}">
        <p14:creationId xmlns:p14="http://schemas.microsoft.com/office/powerpoint/2010/main" val="38339830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051">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051" name="Content Placeholder 1"/>
              <p:cNvSpPr>
                <a:spLocks noGrp="1"/>
              </p:cNvSpPr>
              <p:nvPr>
                <p:ph idx="1"/>
              </p:nvPr>
            </p:nvSpPr>
            <p:spPr>
              <a:xfrm>
                <a:off x="0" y="1203960"/>
                <a:ext cx="8503920" cy="4822825"/>
              </a:xfrm>
            </p:spPr>
            <p:txBody>
              <a:bodyPr/>
              <a:lstStyle/>
              <a:p>
                <a:pPr>
                  <a:buFont typeface="Wingdings" pitchFamily="2" charset="2"/>
                  <a:buChar char="§"/>
                </a:pPr>
                <a:r>
                  <a:rPr lang="en-CA" altLang="en-US" noProof="0" dirty="0" smtClean="0"/>
                  <a:t>Poisson Distribution:</a:t>
                </a:r>
              </a:p>
              <a:p>
                <a:pPr algn="just"/>
                <a:r>
                  <a:rPr lang="en-CA" altLang="en-US" sz="1600" noProof="0" dirty="0" smtClean="0"/>
                  <a:t>      Some programs are downloaded into 2000 computers. The probability of any one computer getting infected by a virus is 0.001. Thus we can expect on average 2 computers will suffer a bad reaction (0.001 x 2000 = 2). What is the probability that 4 computers will get infected?</a:t>
                </a:r>
              </a:p>
              <a:p>
                <a:pPr algn="just"/>
                <a:endParaRPr lang="en-CA" altLang="en-US" sz="1600" b="0" i="1" noProof="0" dirty="0" smtClean="0">
                  <a:latin typeface="Cambria Math"/>
                </a:endParaRPr>
              </a:p>
              <a:p>
                <a:pPr algn="just"/>
                <a14:m>
                  <m:oMathPara xmlns:m="http://schemas.openxmlformats.org/officeDocument/2006/math">
                    <m:oMathParaPr>
                      <m:jc m:val="centerGroup"/>
                    </m:oMathParaPr>
                    <m:oMath xmlns:m="http://schemas.openxmlformats.org/officeDocument/2006/math">
                      <m:r>
                        <a:rPr lang="en-CA" altLang="en-US" sz="1600" b="0" i="1" noProof="0" smtClean="0">
                          <a:latin typeface="Cambria Math"/>
                        </a:rPr>
                        <m:t>𝑃</m:t>
                      </m:r>
                      <m:r>
                        <a:rPr lang="en-CA" altLang="en-US" sz="1600" b="0" i="1" noProof="0" smtClean="0">
                          <a:latin typeface="Cambria Math"/>
                        </a:rPr>
                        <m:t>(</m:t>
                      </m:r>
                      <m:r>
                        <a:rPr lang="en-CA" altLang="en-US" sz="1600" b="0" i="1" noProof="0" smtClean="0">
                          <a:latin typeface="Cambria Math"/>
                        </a:rPr>
                        <m:t>𝑋</m:t>
                      </m:r>
                      <m:r>
                        <a:rPr lang="en-CA" altLang="en-US" sz="1600" b="0" i="1" noProof="0" smtClean="0">
                          <a:latin typeface="Cambria Math"/>
                        </a:rPr>
                        <m:t>=</m:t>
                      </m:r>
                      <m:r>
                        <a:rPr lang="en-CA" altLang="en-US" sz="1600" b="0" i="1" noProof="0" smtClean="0">
                          <a:latin typeface="Cambria Math"/>
                        </a:rPr>
                        <m:t>𝑘</m:t>
                      </m:r>
                      <m:r>
                        <a:rPr lang="en-CA" altLang="en-US" sz="1600" b="0" i="1" noProof="0" smtClean="0">
                          <a:latin typeface="Cambria Math"/>
                        </a:rPr>
                        <m:t>)=</m:t>
                      </m:r>
                      <m:f>
                        <m:fPr>
                          <m:ctrlPr>
                            <a:rPr lang="en-CA" altLang="en-US" sz="1600" b="0" i="1" noProof="0" smtClean="0">
                              <a:latin typeface="Cambria Math" panose="02040503050406030204" pitchFamily="18" charset="0"/>
                              <a:ea typeface="Cambria Math"/>
                            </a:rPr>
                          </m:ctrlPr>
                        </m:fPr>
                        <m:num>
                          <m:sSup>
                            <m:sSupPr>
                              <m:ctrlPr>
                                <a:rPr lang="en-CA" altLang="en-US" sz="1600" b="0" i="1" noProof="0" smtClean="0">
                                  <a:latin typeface="Cambria Math" panose="02040503050406030204" pitchFamily="18" charset="0"/>
                                  <a:ea typeface="Cambria Math"/>
                                </a:rPr>
                              </m:ctrlPr>
                            </m:sSupPr>
                            <m:e>
                              <m:r>
                                <a:rPr lang="en-CA" altLang="en-US" sz="1600" b="0" i="1" noProof="0" smtClean="0">
                                  <a:latin typeface="Cambria Math"/>
                                  <a:ea typeface="Cambria Math"/>
                                </a:rPr>
                                <m:t>𝜆</m:t>
                              </m:r>
                            </m:e>
                            <m:sup>
                              <m:r>
                                <a:rPr lang="en-CA" altLang="en-US" sz="1600" b="0" i="1" noProof="0" smtClean="0">
                                  <a:latin typeface="Cambria Math"/>
                                  <a:ea typeface="Cambria Math"/>
                                </a:rPr>
                                <m:t>𝑘</m:t>
                              </m:r>
                            </m:sup>
                          </m:sSup>
                          <m:sSup>
                            <m:sSupPr>
                              <m:ctrlPr>
                                <a:rPr lang="en-CA" altLang="en-US" sz="1600" b="0" i="1" noProof="0" smtClean="0">
                                  <a:latin typeface="Cambria Math" panose="02040503050406030204" pitchFamily="18" charset="0"/>
                                  <a:ea typeface="Cambria Math"/>
                                </a:rPr>
                              </m:ctrlPr>
                            </m:sSupPr>
                            <m:e>
                              <m:r>
                                <a:rPr lang="en-CA" altLang="en-US" sz="1600" b="0" i="1" noProof="0" smtClean="0">
                                  <a:latin typeface="Cambria Math"/>
                                  <a:ea typeface="Cambria Math"/>
                                </a:rPr>
                                <m:t>𝑒</m:t>
                              </m:r>
                            </m:e>
                            <m:sup>
                              <m:r>
                                <a:rPr lang="en-CA" altLang="en-US" sz="1600" b="0" i="1" noProof="0" smtClean="0">
                                  <a:latin typeface="Cambria Math"/>
                                  <a:ea typeface="Cambria Math"/>
                                </a:rPr>
                                <m:t>−</m:t>
                              </m:r>
                              <m:r>
                                <a:rPr lang="en-CA" altLang="en-US" sz="1600" b="0" i="1" noProof="0" smtClean="0">
                                  <a:latin typeface="Cambria Math"/>
                                  <a:ea typeface="Cambria Math"/>
                                </a:rPr>
                                <m:t>𝜆</m:t>
                              </m:r>
                            </m:sup>
                          </m:sSup>
                        </m:num>
                        <m:den>
                          <m:r>
                            <a:rPr lang="en-CA" altLang="en-US" sz="1600" b="0" i="1" noProof="0" smtClean="0">
                              <a:latin typeface="Cambria Math"/>
                              <a:ea typeface="Cambria Math"/>
                            </a:rPr>
                            <m:t>𝑘</m:t>
                          </m:r>
                          <m:r>
                            <a:rPr lang="en-CA" altLang="en-US" sz="1600" b="0" i="1" noProof="0" smtClean="0">
                              <a:latin typeface="Cambria Math"/>
                              <a:ea typeface="Cambria Math"/>
                            </a:rPr>
                            <m:t>!</m:t>
                          </m:r>
                        </m:den>
                      </m:f>
                    </m:oMath>
                  </m:oMathPara>
                </a14:m>
                <a:endParaRPr lang="en-CA" altLang="en-US" sz="1600" noProof="0" dirty="0" smtClean="0"/>
              </a:p>
              <a:p>
                <a:pPr algn="ctr"/>
                <a:endParaRPr lang="en-CA" altLang="en-US" sz="1600" noProof="0" dirty="0" smtClean="0"/>
              </a:p>
              <a:p>
                <a:pPr algn="ctr"/>
                <a:endParaRPr lang="en-CA" altLang="en-US" sz="1600" noProof="0" dirty="0" smtClean="0"/>
              </a:p>
              <a:p>
                <a:pPr algn="ctr"/>
                <a:r>
                  <a:rPr lang="en-CA" altLang="en-US" sz="1600" noProof="0" dirty="0" smtClean="0">
                    <a:latin typeface="Courier New" pitchFamily="49" charset="0"/>
                    <a:cs typeface="Courier New" pitchFamily="49" charset="0"/>
                  </a:rPr>
                  <a:t>((2^4)*</a:t>
                </a:r>
                <a:r>
                  <a:rPr lang="en-CA" altLang="en-US" sz="1600" noProof="0" dirty="0" err="1" smtClean="0">
                    <a:latin typeface="Courier New" pitchFamily="49" charset="0"/>
                    <a:cs typeface="Courier New" pitchFamily="49" charset="0"/>
                  </a:rPr>
                  <a:t>exp</a:t>
                </a:r>
                <a:r>
                  <a:rPr lang="en-CA" altLang="en-US" sz="1600" noProof="0" dirty="0" smtClean="0">
                    <a:latin typeface="Courier New" pitchFamily="49" charset="0"/>
                    <a:cs typeface="Courier New" pitchFamily="49" charset="0"/>
                  </a:rPr>
                  <a:t>(-2))/factorial(4)= 0.090224</a:t>
                </a:r>
              </a:p>
              <a:p>
                <a:pPr algn="ctr"/>
                <a:endParaRPr lang="en-CA" altLang="en-US" sz="1600" noProof="0" dirty="0" smtClean="0"/>
              </a:p>
              <a:p>
                <a:pPr algn="ctr"/>
                <a:endParaRPr lang="en-CA" altLang="en-US" sz="1600" noProof="0" dirty="0" smtClean="0"/>
              </a:p>
              <a:p>
                <a:endParaRPr lang="en-CA" altLang="en-US" noProof="0" dirty="0" smtClean="0"/>
              </a:p>
            </p:txBody>
          </p:sp>
        </mc:Choice>
        <mc:Fallback xmlns="">
          <p:sp>
            <p:nvSpPr>
              <p:cNvPr id="2051" name="Content Placeholder 1"/>
              <p:cNvSpPr>
                <a:spLocks noGrp="1" noRot="1" noChangeAspect="1" noMove="1" noResize="1" noEditPoints="1" noAdjustHandles="1" noChangeArrowheads="1" noChangeShapeType="1" noTextEdit="1"/>
              </p:cNvSpPr>
              <p:nvPr>
                <p:ph idx="1"/>
              </p:nvPr>
            </p:nvSpPr>
            <p:spPr>
              <a:xfrm>
                <a:off x="0" y="1203960"/>
                <a:ext cx="8503920" cy="4822825"/>
              </a:xfrm>
              <a:blipFill rotWithShape="1">
                <a:blip r:embed="rId2"/>
                <a:stretch>
                  <a:fillRect l="-430" t="-632" r="-358"/>
                </a:stretch>
              </a:blipFill>
            </p:spPr>
            <p:txBody>
              <a:bodyPr/>
              <a:lstStyle/>
              <a:p>
                <a:r>
                  <a:rPr lang="en-US">
                    <a:noFill/>
                  </a:rPr>
                  <a:t> </a:t>
                </a:r>
              </a:p>
            </p:txBody>
          </p:sp>
        </mc:Fallback>
      </mc:AlternateContent>
      <p:sp>
        <p:nvSpPr>
          <p:cNvPr id="2052" name="Title 2"/>
          <p:cNvSpPr>
            <a:spLocks noGrp="1"/>
          </p:cNvSpPr>
          <p:nvPr>
            <p:ph type="title"/>
          </p:nvPr>
        </p:nvSpPr>
        <p:spPr/>
        <p:txBody>
          <a:bodyPr/>
          <a:lstStyle/>
          <a:p>
            <a:pPr algn="ctr"/>
            <a:r>
              <a:rPr lang="en-CA" altLang="en-US" noProof="0" dirty="0" smtClean="0"/>
              <a:t>Probability and Statistics in MATLAB</a:t>
            </a:r>
          </a:p>
        </p:txBody>
      </p:sp>
      <p:sp>
        <p:nvSpPr>
          <p:cNvPr id="10" name="Footer Placeholder 3"/>
          <p:cNvSpPr>
            <a:spLocks noGrp="1"/>
          </p:cNvSpPr>
          <p:nvPr>
            <p:ph type="ftr" sz="quarter" idx="10"/>
          </p:nvPr>
        </p:nvSpPr>
        <p:spPr>
          <a:xfrm>
            <a:off x="152400" y="6477000"/>
            <a:ext cx="4038600" cy="304800"/>
          </a:xfrm>
        </p:spPr>
        <p:txBody>
          <a:bodyPr/>
          <a:lstStyle/>
          <a:p>
            <a:pPr>
              <a:defRPr/>
            </a:pPr>
            <a:r>
              <a:rPr lang="en-US" dirty="0" smtClean="0"/>
              <a:t>ENSC 180 – Introduction to Engineering Analysis Tools </a:t>
            </a:r>
            <a:endParaRPr lang="en-US" dirty="0"/>
          </a:p>
        </p:txBody>
      </p:sp>
    </p:spTree>
    <p:extLst>
      <p:ext uri="{BB962C8B-B14F-4D97-AF65-F5344CB8AC3E}">
        <p14:creationId xmlns:p14="http://schemas.microsoft.com/office/powerpoint/2010/main" val="414793929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8" name="Content Placeholder 1"/>
          <p:cNvSpPr>
            <a:spLocks noGrp="1"/>
          </p:cNvSpPr>
          <p:nvPr>
            <p:ph idx="1"/>
          </p:nvPr>
        </p:nvSpPr>
        <p:spPr>
          <a:xfrm>
            <a:off x="167640" y="1062672"/>
            <a:ext cx="8656320" cy="1903879"/>
          </a:xfrm>
        </p:spPr>
        <p:txBody>
          <a:bodyPr/>
          <a:lstStyle/>
          <a:p>
            <a:pPr>
              <a:buFont typeface="Wingdings" pitchFamily="2" charset="2"/>
              <a:buChar char="§"/>
            </a:pPr>
            <a:r>
              <a:rPr lang="en-CA" sz="1600" noProof="0" dirty="0" smtClean="0"/>
              <a:t>We want to apply now the concepts introduced above to the case of CONTINUOUS, non-discrete variables (that is, real instead of integer numbers)</a:t>
            </a:r>
          </a:p>
          <a:p>
            <a:pPr>
              <a:buFont typeface="Wingdings" pitchFamily="2" charset="2"/>
              <a:buChar char="§"/>
            </a:pPr>
            <a:r>
              <a:rPr lang="en-CA" sz="1600" noProof="0" dirty="0" smtClean="0"/>
              <a:t>The probability mass function described before differs from a </a:t>
            </a:r>
            <a:r>
              <a:rPr lang="en-CA" sz="1600" b="1" i="1" noProof="0" dirty="0" smtClean="0">
                <a:effectLst>
                  <a:outerShdw blurRad="38100" dist="38100" dir="2700000" algn="tl">
                    <a:srgbClr val="000000">
                      <a:alpha val="43137"/>
                    </a:srgbClr>
                  </a:outerShdw>
                </a:effectLst>
              </a:rPr>
              <a:t>probability density function (pdf) </a:t>
            </a:r>
            <a:r>
              <a:rPr lang="en-CA" sz="1600" noProof="0" dirty="0" smtClean="0"/>
              <a:t>in that the latter is associated with continuous rather than discrete random variables; a pdf must be integrated over an interval to yield a probability</a:t>
            </a:r>
            <a:endParaRPr lang="en-CA" sz="1600" baseline="30000" noProof="0" dirty="0" smtClean="0"/>
          </a:p>
          <a:p>
            <a:pPr>
              <a:buFont typeface="Wingdings" pitchFamily="2" charset="2"/>
              <a:buChar char="§"/>
            </a:pPr>
            <a:endParaRPr lang="en-CA" altLang="en-US" sz="1600" baseline="30000" noProof="0" dirty="0" smtClean="0"/>
          </a:p>
          <a:p>
            <a:pPr>
              <a:buFont typeface="Wingdings" pitchFamily="2" charset="2"/>
              <a:buChar char="§"/>
            </a:pPr>
            <a:endParaRPr lang="en-CA" altLang="en-US" sz="1600" i="1" noProof="0" dirty="0" smtClean="0"/>
          </a:p>
          <a:p>
            <a:pPr>
              <a:buFont typeface="Wingdings" pitchFamily="2" charset="2"/>
              <a:buChar char="§"/>
            </a:pPr>
            <a:endParaRPr lang="en-CA" altLang="en-US" sz="1600" i="1" noProof="0" dirty="0" smtClean="0"/>
          </a:p>
          <a:p>
            <a:pPr>
              <a:buFont typeface="Wingdings" pitchFamily="2" charset="2"/>
              <a:buChar char="§"/>
            </a:pPr>
            <a:endParaRPr lang="en-CA" altLang="en-US" sz="1600" i="1" noProof="0" dirty="0" smtClean="0"/>
          </a:p>
          <a:p>
            <a:pPr>
              <a:buFont typeface="Wingdings" pitchFamily="2" charset="2"/>
              <a:buChar char="§"/>
            </a:pPr>
            <a:endParaRPr lang="en-CA" altLang="en-US" sz="1600" i="1" noProof="0" dirty="0" smtClean="0"/>
          </a:p>
          <a:p>
            <a:pPr>
              <a:buFont typeface="Wingdings" pitchFamily="2" charset="2"/>
              <a:buChar char="§"/>
            </a:pPr>
            <a:endParaRPr lang="en-CA" altLang="en-US" sz="1600" i="1" noProof="0" dirty="0" smtClean="0"/>
          </a:p>
          <a:p>
            <a:pPr>
              <a:buFont typeface="Wingdings" pitchFamily="2" charset="2"/>
              <a:buChar char="§"/>
            </a:pPr>
            <a:endParaRPr lang="en-CA" altLang="en-US" sz="1600" i="1" noProof="0" dirty="0" smtClean="0"/>
          </a:p>
          <a:p>
            <a:endParaRPr lang="en-CA" altLang="en-US" sz="1600" noProof="0" dirty="0" smtClean="0"/>
          </a:p>
          <a:p>
            <a:pPr>
              <a:buFont typeface="Wingdings" pitchFamily="2" charset="2"/>
              <a:buChar char="§"/>
            </a:pPr>
            <a:endParaRPr lang="en-CA" altLang="en-US" sz="1600" noProof="0" dirty="0" smtClean="0"/>
          </a:p>
          <a:p>
            <a:pPr>
              <a:buFont typeface="Wingdings" pitchFamily="2" charset="2"/>
              <a:buChar char="§"/>
            </a:pPr>
            <a:endParaRPr lang="en-CA" altLang="en-US" sz="1600" noProof="0" dirty="0" smtClean="0"/>
          </a:p>
        </p:txBody>
      </p:sp>
      <p:sp>
        <p:nvSpPr>
          <p:cNvPr id="3079" name="Title 2"/>
          <p:cNvSpPr>
            <a:spLocks noGrp="1"/>
          </p:cNvSpPr>
          <p:nvPr>
            <p:ph type="title"/>
          </p:nvPr>
        </p:nvSpPr>
        <p:spPr/>
        <p:txBody>
          <a:bodyPr/>
          <a:lstStyle/>
          <a:p>
            <a:pPr algn="ctr"/>
            <a:r>
              <a:rPr lang="en-CA" altLang="en-US" noProof="0" dirty="0" smtClean="0"/>
              <a:t>Probability Distribution Function (PDF)</a:t>
            </a:r>
          </a:p>
        </p:txBody>
      </p:sp>
      <p:sp>
        <p:nvSpPr>
          <p:cNvPr id="12" name="Footer Placeholder 3"/>
          <p:cNvSpPr>
            <a:spLocks noGrp="1"/>
          </p:cNvSpPr>
          <p:nvPr>
            <p:ph type="ftr" sz="quarter" idx="10"/>
          </p:nvPr>
        </p:nvSpPr>
        <p:spPr>
          <a:xfrm>
            <a:off x="152400" y="6477000"/>
            <a:ext cx="4090988" cy="304800"/>
          </a:xfrm>
        </p:spPr>
        <p:txBody>
          <a:bodyPr/>
          <a:lstStyle/>
          <a:p>
            <a:pPr>
              <a:defRPr/>
            </a:pPr>
            <a:r>
              <a:rPr lang="en-US" dirty="0" smtClean="0"/>
              <a:t>ENSC 180 – Introduction to Engineering Analysis Tools </a:t>
            </a:r>
            <a:endParaRPr lang="en-US" dirty="0"/>
          </a:p>
        </p:txBody>
      </p:sp>
      <mc:AlternateContent xmlns:mc="http://schemas.openxmlformats.org/markup-compatibility/2006" xmlns:a14="http://schemas.microsoft.com/office/drawing/2010/main">
        <mc:Choice Requires="a14">
          <p:sp>
            <p:nvSpPr>
              <p:cNvPr id="5" name="Rettangolo 4"/>
              <p:cNvSpPr/>
              <p:nvPr/>
            </p:nvSpPr>
            <p:spPr>
              <a:xfrm>
                <a:off x="497630" y="2966551"/>
                <a:ext cx="7489358" cy="830997"/>
              </a:xfrm>
              <a:prstGeom prst="rect">
                <a:avLst/>
              </a:prstGeom>
            </p:spPr>
            <p:txBody>
              <a:bodyPr wrap="none">
                <a:spAutoFit/>
              </a:bodyPr>
              <a:lstStyle/>
              <a:p>
                <a:pPr/>
                <a14:m>
                  <m:oMathPara xmlns:m="http://schemas.openxmlformats.org/officeDocument/2006/math">
                    <m:oMathParaPr>
                      <m:jc m:val="left"/>
                    </m:oMathParaPr>
                    <m:oMath xmlns:m="http://schemas.openxmlformats.org/officeDocument/2006/math">
                      <m:r>
                        <a:rPr lang="it-IT" altLang="en-US" b="0" i="1" smtClean="0">
                          <a:latin typeface="Cambria Math"/>
                        </a:rPr>
                        <m:t>𝑃𝑀𝐹</m:t>
                      </m:r>
                      <m:r>
                        <a:rPr lang="it-IT" altLang="en-US" b="0" i="1" smtClean="0">
                          <a:latin typeface="Cambria Math"/>
                        </a:rPr>
                        <m:t>=</m:t>
                      </m:r>
                      <m:r>
                        <a:rPr lang="it-IT" altLang="en-US" b="0" i="1" smtClean="0">
                          <a:latin typeface="Cambria Math"/>
                        </a:rPr>
                        <m:t>𝑃</m:t>
                      </m:r>
                      <m:d>
                        <m:dPr>
                          <m:ctrlPr>
                            <a:rPr lang="it-IT" altLang="en-US" b="0" i="1" smtClean="0">
                              <a:latin typeface="Cambria Math" panose="02040503050406030204" pitchFamily="18" charset="0"/>
                            </a:rPr>
                          </m:ctrlPr>
                        </m:dPr>
                        <m:e>
                          <m:r>
                            <a:rPr lang="it-IT" altLang="en-US" b="0" i="1" smtClean="0">
                              <a:latin typeface="Cambria Math"/>
                            </a:rPr>
                            <m:t>𝑘</m:t>
                          </m:r>
                          <m:r>
                            <a:rPr lang="it-IT" altLang="en-US" b="0" i="1" smtClean="0">
                              <a:latin typeface="Cambria Math"/>
                            </a:rPr>
                            <m:t>=</m:t>
                          </m:r>
                          <m:sSub>
                            <m:sSubPr>
                              <m:ctrlPr>
                                <a:rPr lang="it-IT" altLang="en-US" b="0" i="1" smtClean="0">
                                  <a:latin typeface="Cambria Math" panose="02040503050406030204" pitchFamily="18" charset="0"/>
                                </a:rPr>
                              </m:ctrlPr>
                            </m:sSubPr>
                            <m:e>
                              <m:r>
                                <a:rPr lang="it-IT" altLang="en-US" b="0" i="1" smtClean="0">
                                  <a:latin typeface="Cambria Math"/>
                                </a:rPr>
                                <m:t>𝑘</m:t>
                              </m:r>
                            </m:e>
                            <m:sub>
                              <m:r>
                                <a:rPr lang="it-IT" altLang="en-US" b="0" i="1" smtClean="0">
                                  <a:latin typeface="Cambria Math"/>
                                </a:rPr>
                                <m:t>0</m:t>
                              </m:r>
                            </m:sub>
                          </m:sSub>
                        </m:e>
                      </m:d>
                      <m:r>
                        <a:rPr lang="it-IT" altLang="en-US" b="0" i="1" smtClean="0">
                          <a:latin typeface="Cambria Math"/>
                        </a:rPr>
                        <m:t>,  </m:t>
                      </m:r>
                      <m:r>
                        <a:rPr lang="it-IT" altLang="en-US" b="0" i="1" smtClean="0">
                          <a:latin typeface="Cambria Math"/>
                        </a:rPr>
                        <m:t>𝑤h𝑒𝑟𝑒</m:t>
                      </m:r>
                      <m:r>
                        <a:rPr lang="it-IT" altLang="en-US" b="0" i="1" smtClean="0">
                          <a:latin typeface="Cambria Math"/>
                        </a:rPr>
                        <m:t> </m:t>
                      </m:r>
                      <m:r>
                        <a:rPr lang="it-IT" altLang="en-US" b="0" i="1" smtClean="0">
                          <a:latin typeface="Cambria Math"/>
                        </a:rPr>
                        <m:t>𝑘</m:t>
                      </m:r>
                      <m:r>
                        <a:rPr lang="it-IT" altLang="en-US" b="0" i="1" smtClean="0">
                          <a:latin typeface="Cambria Math"/>
                        </a:rPr>
                        <m:t> </m:t>
                      </m:r>
                      <m:r>
                        <a:rPr lang="it-IT" altLang="en-US" b="0" i="1" smtClean="0">
                          <a:latin typeface="Cambria Math"/>
                        </a:rPr>
                        <m:t>𝑖𝑠</m:t>
                      </m:r>
                      <m:r>
                        <a:rPr lang="it-IT" altLang="en-US" b="0" i="1" smtClean="0">
                          <a:latin typeface="Cambria Math"/>
                        </a:rPr>
                        <m:t> </m:t>
                      </m:r>
                      <m:r>
                        <a:rPr lang="it-IT" altLang="en-US" b="0" i="1" smtClean="0">
                          <a:latin typeface="Cambria Math"/>
                        </a:rPr>
                        <m:t>𝑎𝑛</m:t>
                      </m:r>
                      <m:r>
                        <a:rPr lang="it-IT" altLang="en-US" b="0" i="1" smtClean="0">
                          <a:latin typeface="Cambria Math"/>
                        </a:rPr>
                        <m:t> </m:t>
                      </m:r>
                      <m:r>
                        <a:rPr lang="it-IT" altLang="en-US" b="0" i="1" smtClean="0">
                          <a:latin typeface="Cambria Math"/>
                        </a:rPr>
                        <m:t>𝑖𝑛𝑡𝑒𝑔𝑒𝑟</m:t>
                      </m:r>
                      <m:r>
                        <a:rPr lang="it-IT" altLang="en-US" b="0" i="1" smtClean="0">
                          <a:latin typeface="Cambria Math"/>
                        </a:rPr>
                        <m:t> </m:t>
                      </m:r>
                      <m:r>
                        <a:rPr lang="it-IT" altLang="en-US" b="0" i="1" smtClean="0">
                          <a:latin typeface="Cambria Math"/>
                        </a:rPr>
                        <m:t>𝑛𝑢𝑚𝑏𝑒𝑟</m:t>
                      </m:r>
                      <m:r>
                        <a:rPr lang="it-IT" altLang="en-US" b="0" i="1" smtClean="0">
                          <a:latin typeface="Cambria Math"/>
                        </a:rPr>
                        <m:t> </m:t>
                      </m:r>
                    </m:oMath>
                  </m:oMathPara>
                </a14:m>
                <a:endParaRPr lang="it-IT" altLang="en-US" b="0" i="1" dirty="0" smtClean="0">
                  <a:latin typeface="Cambria Math"/>
                </a:endParaRPr>
              </a:p>
              <a:p>
                <a14:m>
                  <m:oMath xmlns:m="http://schemas.openxmlformats.org/officeDocument/2006/math">
                    <m:r>
                      <m:rPr>
                        <m:sty m:val="p"/>
                      </m:rPr>
                      <a:rPr lang="it-IT" altLang="en-US" b="0" i="0" smtClean="0">
                        <a:latin typeface="Cambria Math"/>
                      </a:rPr>
                      <m:t>PDF</m:t>
                    </m:r>
                    <m:r>
                      <a:rPr lang="it-IT" altLang="en-US" b="0" i="0" smtClean="0">
                        <a:latin typeface="Cambria Math"/>
                      </a:rPr>
                      <m:t>=</m:t>
                    </m:r>
                    <m:sSub>
                      <m:sSubPr>
                        <m:ctrlPr>
                          <a:rPr lang="en-US" altLang="en-US" i="1" smtClean="0">
                            <a:latin typeface="Cambria Math" panose="02040503050406030204" pitchFamily="18" charset="0"/>
                          </a:rPr>
                        </m:ctrlPr>
                      </m:sSubPr>
                      <m:e>
                        <m:r>
                          <a:rPr lang="en-US" altLang="en-US" i="1">
                            <a:latin typeface="Cambria Math"/>
                          </a:rPr>
                          <m:t>𝑓</m:t>
                        </m:r>
                      </m:e>
                      <m:sub>
                        <m:r>
                          <a:rPr lang="en-US" altLang="en-US" i="1">
                            <a:latin typeface="Cambria Math"/>
                          </a:rPr>
                          <m:t>𝑋</m:t>
                        </m:r>
                      </m:sub>
                    </m:sSub>
                    <m:d>
                      <m:dPr>
                        <m:ctrlPr>
                          <a:rPr lang="en-US" altLang="en-US" i="1">
                            <a:latin typeface="Cambria Math" panose="02040503050406030204" pitchFamily="18" charset="0"/>
                          </a:rPr>
                        </m:ctrlPr>
                      </m:dPr>
                      <m:e>
                        <m:r>
                          <a:rPr lang="en-US" altLang="en-US" i="1">
                            <a:latin typeface="Cambria Math"/>
                          </a:rPr>
                          <m:t>𝑥</m:t>
                        </m:r>
                        <m:r>
                          <a:rPr lang="it-IT" altLang="en-US" b="0" i="1" smtClean="0">
                            <a:latin typeface="Cambria Math"/>
                          </a:rPr>
                          <m:t>=</m:t>
                        </m:r>
                        <m:sSub>
                          <m:sSubPr>
                            <m:ctrlPr>
                              <a:rPr lang="it-IT" altLang="en-US" b="0" i="1" smtClean="0">
                                <a:latin typeface="Cambria Math" panose="02040503050406030204" pitchFamily="18" charset="0"/>
                              </a:rPr>
                            </m:ctrlPr>
                          </m:sSubPr>
                          <m:e>
                            <m:r>
                              <a:rPr lang="it-IT" altLang="en-US" b="0" i="1" smtClean="0">
                                <a:latin typeface="Cambria Math"/>
                              </a:rPr>
                              <m:t>𝑥</m:t>
                            </m:r>
                          </m:e>
                          <m:sub>
                            <m:r>
                              <a:rPr lang="it-IT" altLang="en-US" b="0" i="1" smtClean="0">
                                <a:latin typeface="Cambria Math"/>
                              </a:rPr>
                              <m:t>0</m:t>
                            </m:r>
                          </m:sub>
                        </m:sSub>
                      </m:e>
                    </m:d>
                    <m:r>
                      <a:rPr lang="it-IT" altLang="en-US" b="0" i="1" smtClean="0">
                        <a:latin typeface="Cambria Math"/>
                      </a:rPr>
                      <m:t>,           </m:t>
                    </m:r>
                    <m:r>
                      <a:rPr lang="it-IT" altLang="en-US" b="0" i="1" smtClean="0">
                        <a:latin typeface="Cambria Math"/>
                      </a:rPr>
                      <m:t>𝑤h𝑒𝑟𝑒</m:t>
                    </m:r>
                    <m:r>
                      <a:rPr lang="it-IT" altLang="en-US" b="0" i="1" smtClean="0">
                        <a:latin typeface="Cambria Math"/>
                      </a:rPr>
                      <m:t> </m:t>
                    </m:r>
                    <m:r>
                      <a:rPr lang="it-IT" altLang="en-US" b="0" i="1" smtClean="0">
                        <a:latin typeface="Cambria Math"/>
                      </a:rPr>
                      <m:t>𝑥</m:t>
                    </m:r>
                    <m:r>
                      <a:rPr lang="it-IT" altLang="en-US" b="0" i="1" smtClean="0">
                        <a:latin typeface="Cambria Math"/>
                      </a:rPr>
                      <m:t> </m:t>
                    </m:r>
                    <m:r>
                      <a:rPr lang="it-IT" altLang="en-US" b="0" i="1" smtClean="0">
                        <a:latin typeface="Cambria Math"/>
                      </a:rPr>
                      <m:t>𝑖𝑠</m:t>
                    </m:r>
                    <m:r>
                      <a:rPr lang="it-IT" altLang="en-US" b="0" i="1" smtClean="0">
                        <a:latin typeface="Cambria Math"/>
                      </a:rPr>
                      <m:t> </m:t>
                    </m:r>
                    <m:r>
                      <a:rPr lang="it-IT" altLang="en-US" b="0" i="1" smtClean="0">
                        <a:latin typeface="Cambria Math"/>
                      </a:rPr>
                      <m:t>𝑎</m:t>
                    </m:r>
                    <m:r>
                      <a:rPr lang="it-IT" altLang="en-US" b="0" i="1" smtClean="0">
                        <a:latin typeface="Cambria Math"/>
                      </a:rPr>
                      <m:t> </m:t>
                    </m:r>
                    <m:r>
                      <a:rPr lang="it-IT" altLang="en-US" b="0" i="1" smtClean="0">
                        <a:latin typeface="Cambria Math"/>
                      </a:rPr>
                      <m:t>𝑟𝑒𝑎𝑙</m:t>
                    </m:r>
                    <m:r>
                      <a:rPr lang="it-IT" altLang="en-US" b="0" i="1" smtClean="0">
                        <a:latin typeface="Cambria Math"/>
                      </a:rPr>
                      <m:t> </m:t>
                    </m:r>
                    <m:r>
                      <a:rPr lang="it-IT" altLang="en-US" b="0" i="1" smtClean="0">
                        <a:latin typeface="Cambria Math"/>
                      </a:rPr>
                      <m:t>𝑛𝑢𝑚𝑏𝑒𝑟</m:t>
                    </m:r>
                    <m:r>
                      <a:rPr lang="it-IT" altLang="en-US" b="0" i="1" smtClean="0">
                        <a:latin typeface="Cambria Math"/>
                      </a:rPr>
                      <m:t>   </m:t>
                    </m:r>
                  </m:oMath>
                </a14:m>
                <a:r>
                  <a:rPr lang="en-US" dirty="0" smtClean="0"/>
                  <a:t>   </a:t>
                </a:r>
                <a:endParaRPr lang="en-US" dirty="0"/>
              </a:p>
            </p:txBody>
          </p:sp>
        </mc:Choice>
        <mc:Fallback xmlns="">
          <p:sp>
            <p:nvSpPr>
              <p:cNvPr id="5" name="Rettangolo 4"/>
              <p:cNvSpPr>
                <a:spLocks noRot="1" noChangeAspect="1" noMove="1" noResize="1" noEditPoints="1" noAdjustHandles="1" noChangeArrowheads="1" noChangeShapeType="1" noTextEdit="1"/>
              </p:cNvSpPr>
              <p:nvPr/>
            </p:nvSpPr>
            <p:spPr>
              <a:xfrm>
                <a:off x="497630" y="2966551"/>
                <a:ext cx="7489358" cy="830997"/>
              </a:xfrm>
              <a:prstGeom prst="rect">
                <a:avLst/>
              </a:prstGeom>
              <a:blipFill rotWithShape="1">
                <a:blip r:embed="rId2"/>
                <a:stretch>
                  <a:fillRect l="-244" b="-11029"/>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7" name="Rettangolo 6"/>
              <p:cNvSpPr/>
              <p:nvPr/>
            </p:nvSpPr>
            <p:spPr>
              <a:xfrm>
                <a:off x="167640" y="4278882"/>
                <a:ext cx="4907280" cy="1323439"/>
              </a:xfrm>
              <a:prstGeom prst="rect">
                <a:avLst/>
              </a:prstGeom>
            </p:spPr>
            <p:txBody>
              <a:bodyPr wrap="square">
                <a:spAutoFit/>
              </a:bodyPr>
              <a:lstStyle/>
              <a:p>
                <a:pPr marL="285750" indent="-285750">
                  <a:buFont typeface="Arial" panose="020B0604020202020204" pitchFamily="34" charset="0"/>
                  <a:buChar char="•"/>
                </a:pPr>
                <a14:m>
                  <m:oMath xmlns:m="http://schemas.openxmlformats.org/officeDocument/2006/math">
                    <m:sSub>
                      <m:sSubPr>
                        <m:ctrlPr>
                          <a:rPr lang="it-IT" sz="1600" b="0" i="1" smtClean="0">
                            <a:latin typeface="Cambria Math" panose="02040503050406030204" pitchFamily="18" charset="0"/>
                            <a:ea typeface="+mn-ea"/>
                          </a:rPr>
                        </m:ctrlPr>
                      </m:sSubPr>
                      <m:e>
                        <m:r>
                          <a:rPr lang="it-IT" sz="1600" b="0" i="1" smtClean="0">
                            <a:latin typeface="Cambria Math"/>
                            <a:ea typeface="+mn-ea"/>
                          </a:rPr>
                          <m:t>𝑓</m:t>
                        </m:r>
                      </m:e>
                      <m:sub>
                        <m:r>
                          <a:rPr lang="it-IT" sz="1600" b="0" i="1" smtClean="0">
                            <a:latin typeface="Cambria Math"/>
                            <a:ea typeface="+mn-ea"/>
                          </a:rPr>
                          <m:t>𝑥</m:t>
                        </m:r>
                      </m:sub>
                    </m:sSub>
                    <m:r>
                      <a:rPr lang="it-IT" sz="1600" b="0" i="1" smtClean="0">
                        <a:latin typeface="Cambria Math"/>
                        <a:ea typeface="+mn-ea"/>
                      </a:rPr>
                      <m:t>(</m:t>
                    </m:r>
                    <m:r>
                      <a:rPr lang="it-IT" sz="1600" b="0" i="1" smtClean="0">
                        <a:latin typeface="Cambria Math"/>
                        <a:ea typeface="+mn-ea"/>
                      </a:rPr>
                      <m:t>𝑥</m:t>
                    </m:r>
                    <m:r>
                      <a:rPr lang="it-IT" sz="1600" b="0" i="1" smtClean="0">
                        <a:latin typeface="Cambria Math"/>
                        <a:ea typeface="+mn-ea"/>
                      </a:rPr>
                      <m:t>)</m:t>
                    </m:r>
                  </m:oMath>
                </a14:m>
                <a:r>
                  <a:rPr lang="en-US" sz="1600" dirty="0" smtClean="0">
                    <a:latin typeface="+mn-lt"/>
                    <a:ea typeface="+mn-ea"/>
                  </a:rPr>
                  <a:t> </a:t>
                </a:r>
                <a:r>
                  <a:rPr lang="en-US" sz="1600" dirty="0">
                    <a:latin typeface="+mn-lt"/>
                    <a:ea typeface="+mn-ea"/>
                  </a:rPr>
                  <a:t>describes the relative likelihood for random variable x to take on a given value. </a:t>
                </a:r>
              </a:p>
              <a:p>
                <a:pPr marL="285750" indent="-285750">
                  <a:buFont typeface="Arial" panose="020B0604020202020204" pitchFamily="34" charset="0"/>
                  <a:buChar char="•"/>
                </a:pPr>
                <a:r>
                  <a:rPr lang="en-US" sz="1600" dirty="0">
                    <a:latin typeface="+mn-lt"/>
                    <a:ea typeface="+mn-ea"/>
                  </a:rPr>
                  <a:t>The probability of </a:t>
                </a:r>
                <a:r>
                  <a:rPr lang="en-US" sz="1600" dirty="0" smtClean="0">
                    <a:latin typeface="+mn-lt"/>
                    <a:ea typeface="+mn-ea"/>
                  </a:rPr>
                  <a:t>x falling </a:t>
                </a:r>
                <a:r>
                  <a:rPr lang="en-US" sz="1600" dirty="0">
                    <a:latin typeface="+mn-lt"/>
                    <a:ea typeface="+mn-ea"/>
                  </a:rPr>
                  <a:t>within a </a:t>
                </a:r>
                <a:r>
                  <a:rPr lang="en-US" sz="1600" dirty="0" smtClean="0">
                    <a:latin typeface="+mn-lt"/>
                    <a:ea typeface="+mn-ea"/>
                  </a:rPr>
                  <a:t>range </a:t>
                </a:r>
                <a:r>
                  <a:rPr lang="en-US" sz="1600" dirty="0">
                    <a:latin typeface="+mn-lt"/>
                    <a:ea typeface="+mn-ea"/>
                  </a:rPr>
                  <a:t>of values is given by the integral of this variable’s density over that range</a:t>
                </a:r>
              </a:p>
            </p:txBody>
          </p:sp>
        </mc:Choice>
        <mc:Fallback xmlns="">
          <p:sp>
            <p:nvSpPr>
              <p:cNvPr id="7" name="Rettangolo 6"/>
              <p:cNvSpPr>
                <a:spLocks noRot="1" noChangeAspect="1" noMove="1" noResize="1" noEditPoints="1" noAdjustHandles="1" noChangeArrowheads="1" noChangeShapeType="1" noTextEdit="1"/>
              </p:cNvSpPr>
              <p:nvPr/>
            </p:nvSpPr>
            <p:spPr>
              <a:xfrm>
                <a:off x="167640" y="4278882"/>
                <a:ext cx="4907280" cy="1323439"/>
              </a:xfrm>
              <a:prstGeom prst="rect">
                <a:avLst/>
              </a:prstGeom>
              <a:blipFill rotWithShape="1">
                <a:blip r:embed="rId3"/>
                <a:stretch>
                  <a:fillRect l="-497" t="-1843" r="-373" b="-4608"/>
                </a:stretch>
              </a:blipFill>
            </p:spPr>
            <p:txBody>
              <a:bodyPr/>
              <a:lstStyle/>
              <a:p>
                <a:r>
                  <a:rPr lang="en-US">
                    <a:noFill/>
                  </a:rPr>
                  <a:t> </a:t>
                </a:r>
              </a:p>
            </p:txBody>
          </p:sp>
        </mc:Fallback>
      </mc:AlternateContent>
      <p:pic>
        <p:nvPicPr>
          <p:cNvPr id="13"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373053" y="3800644"/>
            <a:ext cx="3176587" cy="24338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9" name="Connettore 2 8"/>
          <p:cNvCxnSpPr/>
          <p:nvPr/>
        </p:nvCxnSpPr>
        <p:spPr bwMode="auto">
          <a:xfrm>
            <a:off x="5547360" y="3382049"/>
            <a:ext cx="1082040" cy="1068031"/>
          </a:xfrm>
          <a:prstGeom prst="straightConnector1">
            <a:avLst/>
          </a:prstGeom>
          <a:solidFill>
            <a:schemeClr val="accent1"/>
          </a:solidFill>
          <a:ln w="9525" cap="flat" cmpd="sng" algn="ctr">
            <a:solidFill>
              <a:schemeClr val="tx1"/>
            </a:solidFill>
            <a:prstDash val="solid"/>
            <a:round/>
            <a:headEnd type="none" w="med" len="med"/>
            <a:tailEnd type="arrow"/>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14" name="Connettore 2 13"/>
          <p:cNvCxnSpPr/>
          <p:nvPr/>
        </p:nvCxnSpPr>
        <p:spPr bwMode="auto">
          <a:xfrm>
            <a:off x="5181600" y="3688080"/>
            <a:ext cx="1051560" cy="944880"/>
          </a:xfrm>
          <a:prstGeom prst="straightConnector1">
            <a:avLst/>
          </a:prstGeom>
          <a:solidFill>
            <a:schemeClr val="accent1"/>
          </a:solidFill>
          <a:ln w="9525" cap="flat" cmpd="sng" algn="ctr">
            <a:solidFill>
              <a:schemeClr val="tx1"/>
            </a:solidFill>
            <a:prstDash val="solid"/>
            <a:round/>
            <a:headEnd type="none" w="med" len="med"/>
            <a:tailEnd type="arrow"/>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078" name="Content Placeholder 1"/>
              <p:cNvSpPr>
                <a:spLocks noGrp="1"/>
              </p:cNvSpPr>
              <p:nvPr>
                <p:ph idx="1"/>
              </p:nvPr>
            </p:nvSpPr>
            <p:spPr>
              <a:xfrm>
                <a:off x="-1" y="914400"/>
                <a:ext cx="8806479" cy="4822825"/>
              </a:xfrm>
            </p:spPr>
            <p:txBody>
              <a:bodyPr/>
              <a:lstStyle/>
              <a:p>
                <a:pPr>
                  <a:buFont typeface="Wingdings" pitchFamily="2" charset="2"/>
                  <a:buChar char="§"/>
                </a:pPr>
                <a:r>
                  <a:rPr lang="en-CA" altLang="en-US" sz="1600" noProof="0" dirty="0" smtClean="0"/>
                  <a:t>We define Cumulative probability distribution (CDF) function </a:t>
                </a:r>
                <a14:m>
                  <m:oMath xmlns:m="http://schemas.openxmlformats.org/officeDocument/2006/math">
                    <m:sSub>
                      <m:sSubPr>
                        <m:ctrlPr>
                          <a:rPr lang="en-CA" altLang="en-US" sz="1600" b="0" i="1" noProof="0" smtClean="0">
                            <a:latin typeface="Cambria Math" panose="02040503050406030204" pitchFamily="18" charset="0"/>
                          </a:rPr>
                        </m:ctrlPr>
                      </m:sSubPr>
                      <m:e>
                        <m:r>
                          <a:rPr lang="en-CA" altLang="en-US" sz="1600" b="0" i="1" noProof="0" smtClean="0">
                            <a:latin typeface="Cambria Math"/>
                          </a:rPr>
                          <m:t>𝐹</m:t>
                        </m:r>
                      </m:e>
                      <m:sub>
                        <m:r>
                          <a:rPr lang="en-CA" altLang="en-US" sz="1600" b="0" i="1" noProof="0" smtClean="0">
                            <a:latin typeface="Cambria Math"/>
                          </a:rPr>
                          <m:t>𝑋</m:t>
                        </m:r>
                      </m:sub>
                    </m:sSub>
                    <m:d>
                      <m:dPr>
                        <m:ctrlPr>
                          <a:rPr lang="en-CA" altLang="en-US" sz="1600" b="0" i="1" noProof="0" smtClean="0">
                            <a:latin typeface="Cambria Math" panose="02040503050406030204" pitchFamily="18" charset="0"/>
                          </a:rPr>
                        </m:ctrlPr>
                      </m:dPr>
                      <m:e>
                        <m:r>
                          <a:rPr lang="en-CA" altLang="en-US" sz="1600" b="0" i="1" noProof="0" smtClean="0">
                            <a:latin typeface="Cambria Math"/>
                          </a:rPr>
                          <m:t>𝑥</m:t>
                        </m:r>
                      </m:e>
                    </m:d>
                  </m:oMath>
                </a14:m>
                <a:r>
                  <a:rPr lang="en-CA" altLang="en-US" sz="1600" noProof="0" dirty="0" smtClean="0"/>
                  <a:t> for random variable </a:t>
                </a:r>
                <a14:m>
                  <m:oMath xmlns:m="http://schemas.openxmlformats.org/officeDocument/2006/math">
                    <m:r>
                      <a:rPr lang="en-CA" altLang="en-US" sz="1600" b="0" i="1" noProof="0" smtClean="0">
                        <a:latin typeface="Cambria Math"/>
                      </a:rPr>
                      <m:t>𝑋</m:t>
                    </m:r>
                  </m:oMath>
                </a14:m>
                <a:r>
                  <a:rPr lang="en-CA" altLang="en-US" sz="1600" i="1" noProof="0" dirty="0" smtClean="0"/>
                  <a:t>:</a:t>
                </a:r>
              </a:p>
              <a:p>
                <a:pPr marL="0" indent="0"/>
                <a:r>
                  <a:rPr lang="en-CA" altLang="en-US" sz="1600" i="1" noProof="0" dirty="0" smtClean="0"/>
                  <a:t> </a:t>
                </a:r>
                <a14:m>
                  <m:oMath xmlns:m="http://schemas.openxmlformats.org/officeDocument/2006/math">
                    <m:sSub>
                      <m:sSubPr>
                        <m:ctrlPr>
                          <a:rPr lang="en-CA" altLang="en-US" sz="1600" b="0" i="1" noProof="0" smtClean="0">
                            <a:latin typeface="Cambria Math" panose="02040503050406030204" pitchFamily="18" charset="0"/>
                          </a:rPr>
                        </m:ctrlPr>
                      </m:sSubPr>
                      <m:e>
                        <m:r>
                          <a:rPr lang="en-CA" altLang="en-US" sz="1600" b="0" i="1" noProof="0" smtClean="0">
                            <a:latin typeface="Cambria Math"/>
                          </a:rPr>
                          <m:t>               </m:t>
                        </m:r>
                        <m:r>
                          <a:rPr lang="en-CA" altLang="en-US" sz="1600" b="0" i="1" noProof="0" smtClean="0">
                            <a:latin typeface="Cambria Math"/>
                          </a:rPr>
                          <m:t>𝐹</m:t>
                        </m:r>
                      </m:e>
                      <m:sub>
                        <m:r>
                          <a:rPr lang="en-CA" altLang="en-US" sz="1600" b="0" i="1" noProof="0" smtClean="0">
                            <a:latin typeface="Cambria Math"/>
                          </a:rPr>
                          <m:t>𝑋</m:t>
                        </m:r>
                      </m:sub>
                    </m:sSub>
                    <m:d>
                      <m:dPr>
                        <m:ctrlPr>
                          <a:rPr lang="en-CA" altLang="en-US" sz="1600" b="0" i="1" noProof="0" smtClean="0">
                            <a:latin typeface="Cambria Math" panose="02040503050406030204" pitchFamily="18" charset="0"/>
                          </a:rPr>
                        </m:ctrlPr>
                      </m:dPr>
                      <m:e>
                        <m:r>
                          <a:rPr lang="en-CA" altLang="en-US" sz="1600" b="0" i="1" noProof="0" smtClean="0">
                            <a:latin typeface="Cambria Math"/>
                          </a:rPr>
                          <m:t>𝑥</m:t>
                        </m:r>
                      </m:e>
                    </m:d>
                    <m:r>
                      <a:rPr lang="en-CA" altLang="en-US" sz="1600" b="0" i="1" noProof="0" smtClean="0">
                        <a:latin typeface="Cambria Math"/>
                      </a:rPr>
                      <m:t>=</m:t>
                    </m:r>
                    <m:r>
                      <a:rPr lang="en-CA" altLang="en-US" sz="1600" b="0" i="1" noProof="0" smtClean="0">
                        <a:latin typeface="Cambria Math"/>
                      </a:rPr>
                      <m:t>𝑃</m:t>
                    </m:r>
                    <m:r>
                      <a:rPr lang="en-CA" altLang="en-US" sz="1600" b="0" i="1" noProof="0" smtClean="0">
                        <a:latin typeface="Cambria Math"/>
                      </a:rPr>
                      <m:t>(</m:t>
                    </m:r>
                    <m:r>
                      <a:rPr lang="en-CA" altLang="en-US" sz="1600" b="0" i="1" noProof="0" smtClean="0">
                        <a:latin typeface="Cambria Math"/>
                      </a:rPr>
                      <m:t>𝑋</m:t>
                    </m:r>
                    <m:r>
                      <a:rPr lang="en-CA" altLang="en-US" sz="1600" b="0" i="1" noProof="0" smtClean="0">
                        <a:latin typeface="Cambria Math"/>
                        <a:ea typeface="Cambria Math"/>
                      </a:rPr>
                      <m:t>≤</m:t>
                    </m:r>
                    <m:sSub>
                      <m:sSubPr>
                        <m:ctrlPr>
                          <a:rPr lang="en-CA" altLang="en-US" sz="1600" b="0" i="1" noProof="0" smtClean="0">
                            <a:latin typeface="Cambria Math" panose="02040503050406030204" pitchFamily="18" charset="0"/>
                            <a:ea typeface="Cambria Math"/>
                          </a:rPr>
                        </m:ctrlPr>
                      </m:sSubPr>
                      <m:e>
                        <m:r>
                          <a:rPr lang="en-CA" altLang="en-US" sz="1600" b="0" i="1" noProof="0" smtClean="0">
                            <a:latin typeface="Cambria Math"/>
                            <a:ea typeface="Cambria Math"/>
                          </a:rPr>
                          <m:t>𝑥</m:t>
                        </m:r>
                      </m:e>
                      <m:sub>
                        <m:r>
                          <a:rPr lang="en-CA" altLang="en-US" sz="1600" b="0" i="1" noProof="0" smtClean="0">
                            <a:latin typeface="Cambria Math"/>
                            <a:ea typeface="Cambria Math"/>
                          </a:rPr>
                          <m:t>0</m:t>
                        </m:r>
                      </m:sub>
                    </m:sSub>
                    <m:r>
                      <a:rPr lang="en-CA" altLang="en-US" sz="1600" b="0" i="1" noProof="0" smtClean="0">
                        <a:latin typeface="Cambria Math"/>
                      </a:rPr>
                      <m:t>)</m:t>
                    </m:r>
                  </m:oMath>
                </a14:m>
                <a:r>
                  <a:rPr lang="en-CA" altLang="en-US" sz="1600" i="1" noProof="0" dirty="0" smtClean="0"/>
                  <a:t>    </a:t>
                </a:r>
                <a14:m>
                  <m:oMath xmlns:m="http://schemas.openxmlformats.org/officeDocument/2006/math">
                    <m:r>
                      <a:rPr lang="en-CA" altLang="en-US" sz="1600" b="0" i="1" noProof="0" smtClean="0">
                        <a:latin typeface="Cambria Math"/>
                      </a:rPr>
                      <m:t>𝑃</m:t>
                    </m:r>
                    <m:d>
                      <m:dPr>
                        <m:ctrlPr>
                          <a:rPr lang="en-CA" altLang="en-US" sz="1600" b="0" i="1" noProof="0" smtClean="0">
                            <a:latin typeface="Cambria Math" panose="02040503050406030204" pitchFamily="18" charset="0"/>
                          </a:rPr>
                        </m:ctrlPr>
                      </m:dPr>
                      <m:e>
                        <m:r>
                          <a:rPr lang="en-CA" altLang="en-US" sz="1600" b="0" i="1" noProof="0" smtClean="0">
                            <a:latin typeface="Cambria Math"/>
                          </a:rPr>
                          <m:t>𝑎</m:t>
                        </m:r>
                        <m:r>
                          <a:rPr lang="en-CA" altLang="en-US" sz="1600" b="0" i="1" noProof="0" smtClean="0">
                            <a:latin typeface="Cambria Math"/>
                            <a:ea typeface="Cambria Math"/>
                          </a:rPr>
                          <m:t>≤</m:t>
                        </m:r>
                        <m:r>
                          <a:rPr lang="en-CA" altLang="en-US" sz="1600" b="0" i="1" noProof="0" smtClean="0">
                            <a:latin typeface="Cambria Math"/>
                            <a:ea typeface="Cambria Math"/>
                          </a:rPr>
                          <m:t>𝑋</m:t>
                        </m:r>
                        <m:r>
                          <a:rPr lang="en-CA" altLang="en-US" sz="1600" b="0" i="1" noProof="0" smtClean="0">
                            <a:latin typeface="Cambria Math"/>
                            <a:ea typeface="Cambria Math"/>
                          </a:rPr>
                          <m:t>≤</m:t>
                        </m:r>
                        <m:r>
                          <a:rPr lang="en-CA" altLang="en-US" sz="1600" b="0" i="1" noProof="0" smtClean="0">
                            <a:latin typeface="Cambria Math"/>
                            <a:ea typeface="Cambria Math"/>
                          </a:rPr>
                          <m:t>𝑏</m:t>
                        </m:r>
                      </m:e>
                    </m:d>
                    <m:r>
                      <a:rPr lang="en-CA" altLang="en-US" sz="1600" b="0" i="1" noProof="0" smtClean="0">
                        <a:latin typeface="Cambria Math"/>
                      </a:rPr>
                      <m:t>=</m:t>
                    </m:r>
                    <m:sSub>
                      <m:sSubPr>
                        <m:ctrlPr>
                          <a:rPr lang="en-CA" altLang="en-US" sz="1600" b="0" i="1" noProof="0" smtClean="0">
                            <a:latin typeface="Cambria Math" panose="02040503050406030204" pitchFamily="18" charset="0"/>
                          </a:rPr>
                        </m:ctrlPr>
                      </m:sSubPr>
                      <m:e>
                        <m:r>
                          <a:rPr lang="en-CA" altLang="en-US" sz="1600" b="0" i="1" noProof="0" smtClean="0">
                            <a:latin typeface="Cambria Math"/>
                          </a:rPr>
                          <m:t>𝐹</m:t>
                        </m:r>
                      </m:e>
                      <m:sub>
                        <m:r>
                          <a:rPr lang="en-CA" altLang="en-US" sz="1600" b="0" i="1" noProof="0" smtClean="0">
                            <a:latin typeface="Cambria Math"/>
                          </a:rPr>
                          <m:t>𝑋</m:t>
                        </m:r>
                      </m:sub>
                    </m:sSub>
                    <m:d>
                      <m:dPr>
                        <m:ctrlPr>
                          <a:rPr lang="en-CA" altLang="en-US" sz="1600" b="0" i="1" noProof="0" smtClean="0">
                            <a:latin typeface="Cambria Math" panose="02040503050406030204" pitchFamily="18" charset="0"/>
                          </a:rPr>
                        </m:ctrlPr>
                      </m:dPr>
                      <m:e>
                        <m:r>
                          <a:rPr lang="en-CA" altLang="en-US" sz="1600" b="0" i="1" noProof="0" smtClean="0">
                            <a:latin typeface="Cambria Math"/>
                          </a:rPr>
                          <m:t>𝑏</m:t>
                        </m:r>
                      </m:e>
                    </m:d>
                    <m:r>
                      <a:rPr lang="en-CA" altLang="en-US" sz="1600" b="0" i="1" noProof="0" smtClean="0">
                        <a:latin typeface="Cambria Math"/>
                      </a:rPr>
                      <m:t>−</m:t>
                    </m:r>
                    <m:sSub>
                      <m:sSubPr>
                        <m:ctrlPr>
                          <a:rPr lang="en-CA" altLang="en-US" sz="1600" b="0" i="1" noProof="0" smtClean="0">
                            <a:latin typeface="Cambria Math" panose="02040503050406030204" pitchFamily="18" charset="0"/>
                          </a:rPr>
                        </m:ctrlPr>
                      </m:sSubPr>
                      <m:e>
                        <m:r>
                          <a:rPr lang="en-CA" altLang="en-US" sz="1600" b="0" i="1" noProof="0" smtClean="0">
                            <a:latin typeface="Cambria Math"/>
                          </a:rPr>
                          <m:t>𝐹</m:t>
                        </m:r>
                      </m:e>
                      <m:sub>
                        <m:r>
                          <a:rPr lang="en-CA" altLang="en-US" sz="1600" b="0" i="1" noProof="0" smtClean="0">
                            <a:latin typeface="Cambria Math"/>
                          </a:rPr>
                          <m:t>𝑋</m:t>
                        </m:r>
                      </m:sub>
                    </m:sSub>
                    <m:d>
                      <m:dPr>
                        <m:ctrlPr>
                          <a:rPr lang="en-CA" altLang="en-US" sz="1600" b="0" i="1" noProof="0" smtClean="0">
                            <a:latin typeface="Cambria Math" panose="02040503050406030204" pitchFamily="18" charset="0"/>
                          </a:rPr>
                        </m:ctrlPr>
                      </m:dPr>
                      <m:e>
                        <m:r>
                          <a:rPr lang="en-CA" altLang="en-US" sz="1600" b="0" i="1" noProof="0" smtClean="0">
                            <a:latin typeface="Cambria Math"/>
                          </a:rPr>
                          <m:t>𝑎</m:t>
                        </m:r>
                      </m:e>
                    </m:d>
                  </m:oMath>
                </a14:m>
                <a:endParaRPr lang="en-CA" altLang="en-US" sz="1600" i="1" noProof="0" dirty="0" smtClean="0"/>
              </a:p>
              <a:p>
                <a:pPr marL="0" indent="0"/>
                <a:endParaRPr lang="en-CA" altLang="en-US" sz="1600" i="1" noProof="0" dirty="0" smtClean="0"/>
              </a:p>
              <a:p>
                <a:endParaRPr lang="en-CA" altLang="en-US" sz="1600" i="1" noProof="0" dirty="0" smtClean="0"/>
              </a:p>
              <a:p>
                <a:pPr>
                  <a:buFont typeface="Wingdings" pitchFamily="2" charset="2"/>
                  <a:buChar char="§"/>
                </a:pPr>
                <a:r>
                  <a:rPr lang="en-CA" altLang="en-US" sz="1600" noProof="0" dirty="0" smtClean="0"/>
                  <a:t>From the CDF we can derive back the Probability density function (PDF) and vice versa:</a:t>
                </a:r>
              </a:p>
              <a:p>
                <a:pPr marL="0" indent="0"/>
                <a14:m>
                  <m:oMath xmlns:m="http://schemas.openxmlformats.org/officeDocument/2006/math">
                    <m:sSub>
                      <m:sSubPr>
                        <m:ctrlPr>
                          <a:rPr lang="en-CA" altLang="en-US" sz="1600" b="0" i="1" noProof="0" smtClean="0">
                            <a:latin typeface="Cambria Math" panose="02040503050406030204" pitchFamily="18" charset="0"/>
                          </a:rPr>
                        </m:ctrlPr>
                      </m:sSubPr>
                      <m:e>
                        <m:r>
                          <a:rPr lang="en-CA" altLang="en-US" sz="1600" b="0" i="1" noProof="0" smtClean="0">
                            <a:latin typeface="Cambria Math"/>
                          </a:rPr>
                          <m:t>               </m:t>
                        </m:r>
                        <m:r>
                          <a:rPr lang="en-CA" altLang="en-US" sz="1600" b="0" i="1" noProof="0" smtClean="0">
                            <a:latin typeface="Cambria Math"/>
                          </a:rPr>
                          <m:t>𝑓</m:t>
                        </m:r>
                      </m:e>
                      <m:sub>
                        <m:r>
                          <a:rPr lang="en-CA" altLang="en-US" sz="1600" b="0" i="1" noProof="0" smtClean="0">
                            <a:latin typeface="Cambria Math"/>
                          </a:rPr>
                          <m:t>𝑋</m:t>
                        </m:r>
                      </m:sub>
                    </m:sSub>
                    <m:d>
                      <m:dPr>
                        <m:ctrlPr>
                          <a:rPr lang="en-CA" altLang="en-US" sz="1600" b="0" i="1" noProof="0" smtClean="0">
                            <a:latin typeface="Cambria Math" panose="02040503050406030204" pitchFamily="18" charset="0"/>
                          </a:rPr>
                        </m:ctrlPr>
                      </m:dPr>
                      <m:e>
                        <m:r>
                          <a:rPr lang="en-CA" altLang="en-US" sz="1600" b="0" i="1" noProof="0" smtClean="0">
                            <a:latin typeface="Cambria Math"/>
                          </a:rPr>
                          <m:t>𝑥</m:t>
                        </m:r>
                      </m:e>
                    </m:d>
                    <m:r>
                      <a:rPr lang="en-CA" altLang="en-US" sz="1600" b="0" i="1" noProof="0" smtClean="0">
                        <a:latin typeface="Cambria Math"/>
                      </a:rPr>
                      <m:t>=</m:t>
                    </m:r>
                    <m:f>
                      <m:fPr>
                        <m:ctrlPr>
                          <a:rPr lang="en-CA" altLang="en-US" sz="1600" b="0" i="1" noProof="0" smtClean="0">
                            <a:latin typeface="Cambria Math" panose="02040503050406030204" pitchFamily="18" charset="0"/>
                          </a:rPr>
                        </m:ctrlPr>
                      </m:fPr>
                      <m:num>
                        <m:r>
                          <a:rPr lang="en-CA" altLang="en-US" sz="1600" b="0" i="1" noProof="0" smtClean="0">
                            <a:latin typeface="Cambria Math"/>
                          </a:rPr>
                          <m:t>𝑑</m:t>
                        </m:r>
                        <m:sSub>
                          <m:sSubPr>
                            <m:ctrlPr>
                              <a:rPr lang="en-CA" altLang="en-US" sz="1600" b="0" i="1" noProof="0" smtClean="0">
                                <a:latin typeface="Cambria Math" panose="02040503050406030204" pitchFamily="18" charset="0"/>
                              </a:rPr>
                            </m:ctrlPr>
                          </m:sSubPr>
                          <m:e>
                            <m:r>
                              <a:rPr lang="en-CA" altLang="en-US" sz="1600" b="0" i="1" noProof="0" smtClean="0">
                                <a:latin typeface="Cambria Math"/>
                              </a:rPr>
                              <m:t>𝐹</m:t>
                            </m:r>
                          </m:e>
                          <m:sub>
                            <m:r>
                              <a:rPr lang="en-CA" altLang="en-US" sz="1600" b="0" i="1" noProof="0" smtClean="0">
                                <a:latin typeface="Cambria Math"/>
                              </a:rPr>
                              <m:t>𝑋</m:t>
                            </m:r>
                          </m:sub>
                        </m:sSub>
                        <m:r>
                          <a:rPr lang="en-CA" altLang="en-US" sz="1600" b="0" i="1" noProof="0" smtClean="0">
                            <a:latin typeface="Cambria Math"/>
                          </a:rPr>
                          <m:t>(</m:t>
                        </m:r>
                        <m:r>
                          <a:rPr lang="en-CA" altLang="en-US" sz="1600" b="0" i="1" noProof="0" smtClean="0">
                            <a:latin typeface="Cambria Math"/>
                          </a:rPr>
                          <m:t>𝑥</m:t>
                        </m:r>
                        <m:r>
                          <a:rPr lang="en-CA" altLang="en-US" sz="1600" b="0" i="1" noProof="0" smtClean="0">
                            <a:latin typeface="Cambria Math"/>
                          </a:rPr>
                          <m:t>)</m:t>
                        </m:r>
                      </m:num>
                      <m:den>
                        <m:r>
                          <a:rPr lang="en-CA" altLang="en-US" sz="1600" b="0" i="1" noProof="0" smtClean="0">
                            <a:latin typeface="Cambria Math"/>
                          </a:rPr>
                          <m:t>𝑑𝑥</m:t>
                        </m:r>
                      </m:den>
                    </m:f>
                  </m:oMath>
                </a14:m>
                <a:r>
                  <a:rPr lang="en-CA" altLang="en-US" sz="1600" noProof="0" dirty="0" smtClean="0"/>
                  <a:t>      </a:t>
                </a:r>
                <a14:m>
                  <m:oMath xmlns:m="http://schemas.openxmlformats.org/officeDocument/2006/math">
                    <m:sSub>
                      <m:sSubPr>
                        <m:ctrlPr>
                          <a:rPr lang="en-CA" altLang="en-US" sz="1600" b="0" i="1" noProof="0" smtClean="0">
                            <a:latin typeface="Cambria Math" panose="02040503050406030204" pitchFamily="18" charset="0"/>
                          </a:rPr>
                        </m:ctrlPr>
                      </m:sSubPr>
                      <m:e>
                        <m:r>
                          <a:rPr lang="en-CA" altLang="en-US" sz="1600" b="0" i="1" noProof="0" smtClean="0">
                            <a:latin typeface="Cambria Math"/>
                          </a:rPr>
                          <m:t>𝐹</m:t>
                        </m:r>
                      </m:e>
                      <m:sub>
                        <m:r>
                          <a:rPr lang="en-CA" altLang="en-US" sz="1600" b="0" i="1" noProof="0" smtClean="0">
                            <a:latin typeface="Cambria Math"/>
                          </a:rPr>
                          <m:t>𝑋</m:t>
                        </m:r>
                      </m:sub>
                    </m:sSub>
                    <m:d>
                      <m:dPr>
                        <m:ctrlPr>
                          <a:rPr lang="en-CA" altLang="en-US" sz="1600" b="0" i="1" noProof="0" smtClean="0">
                            <a:latin typeface="Cambria Math" panose="02040503050406030204" pitchFamily="18" charset="0"/>
                          </a:rPr>
                        </m:ctrlPr>
                      </m:dPr>
                      <m:e>
                        <m:r>
                          <a:rPr lang="en-CA" altLang="en-US" sz="1600" b="0" i="1" noProof="0" smtClean="0">
                            <a:latin typeface="Cambria Math"/>
                          </a:rPr>
                          <m:t>𝑥</m:t>
                        </m:r>
                      </m:e>
                    </m:d>
                    <m:r>
                      <a:rPr lang="en-CA" altLang="en-US" sz="1600" b="0" i="1" noProof="0" smtClean="0">
                        <a:latin typeface="Cambria Math"/>
                      </a:rPr>
                      <m:t>=</m:t>
                    </m:r>
                    <m:nary>
                      <m:naryPr>
                        <m:ctrlPr>
                          <a:rPr lang="en-CA" altLang="en-US" sz="1600" b="0" i="1" noProof="0" smtClean="0">
                            <a:latin typeface="Cambria Math" panose="02040503050406030204" pitchFamily="18" charset="0"/>
                          </a:rPr>
                        </m:ctrlPr>
                      </m:naryPr>
                      <m:sub>
                        <m:r>
                          <m:rPr>
                            <m:brk m:alnAt="23"/>
                          </m:rPr>
                          <a:rPr lang="en-CA" altLang="en-US" sz="1600" b="0" i="1" noProof="0" smtClean="0">
                            <a:latin typeface="Cambria Math"/>
                          </a:rPr>
                          <m:t>−</m:t>
                        </m:r>
                        <m:r>
                          <a:rPr lang="en-CA" altLang="en-US" sz="1600" b="0" i="1" noProof="0" smtClean="0">
                            <a:latin typeface="Cambria Math"/>
                            <a:ea typeface="Cambria Math"/>
                          </a:rPr>
                          <m:t>∞</m:t>
                        </m:r>
                      </m:sub>
                      <m:sup>
                        <m:r>
                          <a:rPr lang="en-CA" altLang="en-US" sz="1600" b="0" i="1" noProof="0" smtClean="0">
                            <a:latin typeface="Cambria Math"/>
                          </a:rPr>
                          <m:t>𝑥</m:t>
                        </m:r>
                      </m:sup>
                      <m:e>
                        <m:sSub>
                          <m:sSubPr>
                            <m:ctrlPr>
                              <a:rPr lang="en-CA" altLang="en-US" sz="1600" b="0" i="1" noProof="0" smtClean="0">
                                <a:latin typeface="Cambria Math" panose="02040503050406030204" pitchFamily="18" charset="0"/>
                              </a:rPr>
                            </m:ctrlPr>
                          </m:sSubPr>
                          <m:e>
                            <m:r>
                              <a:rPr lang="en-CA" altLang="en-US" sz="1600" b="0" i="1" noProof="0" smtClean="0">
                                <a:latin typeface="Cambria Math"/>
                              </a:rPr>
                              <m:t>𝑓</m:t>
                            </m:r>
                          </m:e>
                          <m:sub>
                            <m:r>
                              <a:rPr lang="en-CA" altLang="en-US" sz="1600" b="0" i="1" noProof="0" smtClean="0">
                                <a:latin typeface="Cambria Math"/>
                              </a:rPr>
                              <m:t>𝑋</m:t>
                            </m:r>
                          </m:sub>
                        </m:sSub>
                        <m:d>
                          <m:dPr>
                            <m:ctrlPr>
                              <a:rPr lang="en-CA" altLang="en-US" sz="1600" b="0" i="1" noProof="0" smtClean="0">
                                <a:latin typeface="Cambria Math" panose="02040503050406030204" pitchFamily="18" charset="0"/>
                              </a:rPr>
                            </m:ctrlPr>
                          </m:dPr>
                          <m:e>
                            <m:r>
                              <a:rPr lang="en-CA" altLang="en-US" sz="1600" b="0" i="1" noProof="0" smtClean="0">
                                <a:latin typeface="Cambria Math"/>
                              </a:rPr>
                              <m:t>𝑣</m:t>
                            </m:r>
                          </m:e>
                        </m:d>
                        <m:r>
                          <a:rPr lang="en-CA" altLang="en-US" sz="1600" b="0" i="1" noProof="0" smtClean="0">
                            <a:latin typeface="Cambria Math"/>
                          </a:rPr>
                          <m:t>𝑑𝑣</m:t>
                        </m:r>
                      </m:e>
                    </m:nary>
                  </m:oMath>
                </a14:m>
                <a:endParaRPr lang="en-CA" altLang="en-US" sz="1600" noProof="0" dirty="0" smtClean="0"/>
              </a:p>
              <a:p>
                <a:pPr marL="0" indent="0"/>
                <a:endParaRPr lang="en-CA" altLang="en-US" sz="1600" noProof="0" dirty="0" smtClean="0"/>
              </a:p>
              <a:p>
                <a:pPr>
                  <a:buFont typeface="Wingdings" pitchFamily="2" charset="2"/>
                  <a:buChar char="§"/>
                </a:pPr>
                <a:endParaRPr lang="en-CA" altLang="en-US" sz="1600" noProof="0" dirty="0" smtClean="0"/>
              </a:p>
              <a:p>
                <a:pPr>
                  <a:buFont typeface="Wingdings" pitchFamily="2" charset="2"/>
                  <a:buChar char="§"/>
                </a:pPr>
                <a:endParaRPr lang="en-CA" altLang="en-US" sz="1600" i="1" noProof="0" dirty="0" smtClean="0"/>
              </a:p>
              <a:p>
                <a:pPr>
                  <a:buFont typeface="Wingdings" pitchFamily="2" charset="2"/>
                  <a:buChar char="§"/>
                </a:pPr>
                <a:endParaRPr lang="en-CA" altLang="en-US" sz="1600" i="1" noProof="0" dirty="0" smtClean="0"/>
              </a:p>
              <a:p>
                <a:pPr>
                  <a:buFont typeface="Wingdings" pitchFamily="2" charset="2"/>
                  <a:buChar char="§"/>
                </a:pPr>
                <a:endParaRPr lang="en-CA" altLang="en-US" sz="1600" i="1" noProof="0" dirty="0" smtClean="0"/>
              </a:p>
              <a:p>
                <a:pPr>
                  <a:buFont typeface="Wingdings" pitchFamily="2" charset="2"/>
                  <a:buChar char="§"/>
                </a:pPr>
                <a:endParaRPr lang="en-CA" altLang="en-US" sz="1600" i="1" noProof="0" dirty="0" smtClean="0"/>
              </a:p>
              <a:p>
                <a:pPr>
                  <a:buFont typeface="Wingdings" pitchFamily="2" charset="2"/>
                  <a:buChar char="§"/>
                </a:pPr>
                <a:endParaRPr lang="en-CA" altLang="en-US" sz="1600" i="1" noProof="0" dirty="0" smtClean="0"/>
              </a:p>
              <a:p>
                <a:pPr>
                  <a:buFont typeface="Wingdings" pitchFamily="2" charset="2"/>
                  <a:buChar char="§"/>
                </a:pPr>
                <a:endParaRPr lang="en-CA" altLang="en-US" sz="1600" i="1" noProof="0" dirty="0" smtClean="0"/>
              </a:p>
              <a:p>
                <a:pPr>
                  <a:buFont typeface="Wingdings" pitchFamily="2" charset="2"/>
                  <a:buChar char="§"/>
                </a:pPr>
                <a:endParaRPr lang="en-CA" altLang="en-US" sz="1600" i="1" noProof="0" dirty="0" smtClean="0"/>
              </a:p>
              <a:p>
                <a:endParaRPr lang="en-CA" altLang="en-US" sz="1600" noProof="0" dirty="0" smtClean="0"/>
              </a:p>
              <a:p>
                <a:pPr>
                  <a:buFont typeface="Wingdings" pitchFamily="2" charset="2"/>
                  <a:buChar char="§"/>
                </a:pPr>
                <a:endParaRPr lang="en-CA" altLang="en-US" sz="1600" noProof="0" dirty="0" smtClean="0"/>
              </a:p>
              <a:p>
                <a:pPr>
                  <a:buFont typeface="Wingdings" pitchFamily="2" charset="2"/>
                  <a:buChar char="§"/>
                </a:pPr>
                <a:endParaRPr lang="en-CA" altLang="en-US" sz="1600" noProof="0" dirty="0" smtClean="0"/>
              </a:p>
            </p:txBody>
          </p:sp>
        </mc:Choice>
        <mc:Fallback xmlns="">
          <p:sp>
            <p:nvSpPr>
              <p:cNvPr id="3078" name="Content Placeholder 1"/>
              <p:cNvSpPr>
                <a:spLocks noGrp="1" noRot="1" noChangeAspect="1" noMove="1" noResize="1" noEditPoints="1" noAdjustHandles="1" noChangeArrowheads="1" noChangeShapeType="1" noTextEdit="1"/>
              </p:cNvSpPr>
              <p:nvPr>
                <p:ph idx="1"/>
              </p:nvPr>
            </p:nvSpPr>
            <p:spPr>
              <a:xfrm>
                <a:off x="-1" y="914400"/>
                <a:ext cx="8806479" cy="4822825"/>
              </a:xfrm>
              <a:blipFill rotWithShape="1">
                <a:blip r:embed="rId2"/>
                <a:stretch>
                  <a:fillRect l="-208" t="-506"/>
                </a:stretch>
              </a:blipFill>
            </p:spPr>
            <p:txBody>
              <a:bodyPr/>
              <a:lstStyle/>
              <a:p>
                <a:r>
                  <a:rPr lang="en-US">
                    <a:noFill/>
                  </a:rPr>
                  <a:t> </a:t>
                </a:r>
              </a:p>
            </p:txBody>
          </p:sp>
        </mc:Fallback>
      </mc:AlternateContent>
      <p:sp>
        <p:nvSpPr>
          <p:cNvPr id="3079" name="Title 2"/>
          <p:cNvSpPr>
            <a:spLocks noGrp="1"/>
          </p:cNvSpPr>
          <p:nvPr>
            <p:ph type="title"/>
          </p:nvPr>
        </p:nvSpPr>
        <p:spPr/>
        <p:txBody>
          <a:bodyPr/>
          <a:lstStyle/>
          <a:p>
            <a:pPr algn="ctr"/>
            <a:r>
              <a:rPr lang="en-CA" altLang="en-US" noProof="0" dirty="0" smtClean="0"/>
              <a:t>Cumulative Probability Definition (CDF)</a:t>
            </a:r>
          </a:p>
        </p:txBody>
      </p:sp>
      <p:pic>
        <p:nvPicPr>
          <p:cNvPr id="3080" name="Picture 9" descr="Normal-Distribution-Graph"/>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78398" y="3931376"/>
            <a:ext cx="3828081" cy="238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Footer Placeholder 3"/>
          <p:cNvSpPr>
            <a:spLocks noGrp="1"/>
          </p:cNvSpPr>
          <p:nvPr>
            <p:ph type="ftr" sz="quarter" idx="10"/>
          </p:nvPr>
        </p:nvSpPr>
        <p:spPr>
          <a:xfrm>
            <a:off x="152400" y="6477000"/>
            <a:ext cx="4090988" cy="304800"/>
          </a:xfrm>
        </p:spPr>
        <p:txBody>
          <a:bodyPr/>
          <a:lstStyle/>
          <a:p>
            <a:pPr>
              <a:defRPr/>
            </a:pPr>
            <a:r>
              <a:rPr lang="en-US" dirty="0" smtClean="0"/>
              <a:t>ENSC 180 – Introduction to Engineering Analysis Tools </a:t>
            </a:r>
            <a:endParaRPr lang="en-US" dirty="0"/>
          </a:p>
        </p:txBody>
      </p:sp>
      <mc:AlternateContent xmlns:mc="http://schemas.openxmlformats.org/markup-compatibility/2006" xmlns:a14="http://schemas.microsoft.com/office/drawing/2010/main">
        <mc:Choice Requires="a14">
          <p:sp>
            <p:nvSpPr>
              <p:cNvPr id="3" name="Rettangolo 2"/>
              <p:cNvSpPr/>
              <p:nvPr/>
            </p:nvSpPr>
            <p:spPr>
              <a:xfrm>
                <a:off x="137160" y="4206852"/>
                <a:ext cx="4572000" cy="1636345"/>
              </a:xfrm>
              <a:prstGeom prst="rect">
                <a:avLst/>
              </a:prstGeom>
            </p:spPr>
            <p:txBody>
              <a:bodyPr>
                <a:spAutoFit/>
              </a:bodyPr>
              <a:lstStyle/>
              <a:p>
                <a:pPr marL="342900" lvl="0" indent="-342900">
                  <a:spcBef>
                    <a:spcPct val="20000"/>
                  </a:spcBef>
                  <a:buClr>
                    <a:srgbClr val="9E0927"/>
                  </a:buClr>
                  <a:buFont typeface="Wingdings" pitchFamily="2" charset="2"/>
                  <a:buChar char="§"/>
                </a:pPr>
                <a:r>
                  <a:rPr lang="en-US" altLang="en-US" sz="1600" kern="0" dirty="0">
                    <a:solidFill>
                      <a:srgbClr val="000000"/>
                    </a:solidFill>
                    <a:latin typeface="Helvetica"/>
                    <a:ea typeface="ＭＳ Ｐゴシック"/>
                  </a:rPr>
                  <a:t>Properties:</a:t>
                </a:r>
              </a:p>
              <a:p>
                <a:pPr marL="1085850" lvl="2" indent="-228600">
                  <a:spcBef>
                    <a:spcPct val="20000"/>
                  </a:spcBef>
                  <a:buClr>
                    <a:srgbClr val="003874"/>
                  </a:buClr>
                  <a:buFont typeface="Arial" panose="020B0604020202020204" pitchFamily="34" charset="0"/>
                  <a:buChar char="•"/>
                </a:pPr>
                <a14:m>
                  <m:oMath xmlns:m="http://schemas.openxmlformats.org/officeDocument/2006/math">
                    <m:r>
                      <a:rPr lang="en-US" altLang="en-US" sz="1600" i="1" kern="0" dirty="0">
                        <a:solidFill>
                          <a:srgbClr val="000000"/>
                        </a:solidFill>
                        <a:latin typeface="Cambria Math"/>
                      </a:rPr>
                      <m:t>𝑃</m:t>
                    </m:r>
                    <m:d>
                      <m:dPr>
                        <m:ctrlPr>
                          <a:rPr lang="en-US" altLang="en-US" sz="1600" i="1" kern="0" dirty="0">
                            <a:solidFill>
                              <a:srgbClr val="000000"/>
                            </a:solidFill>
                            <a:latin typeface="Cambria Math" panose="02040503050406030204" pitchFamily="18" charset="0"/>
                          </a:rPr>
                        </m:ctrlPr>
                      </m:dPr>
                      <m:e>
                        <m:r>
                          <a:rPr lang="en-US" altLang="en-US" sz="1600" i="1" kern="0" dirty="0">
                            <a:solidFill>
                              <a:srgbClr val="000000"/>
                            </a:solidFill>
                            <a:latin typeface="Cambria Math"/>
                          </a:rPr>
                          <m:t>𝑎</m:t>
                        </m:r>
                        <m:r>
                          <a:rPr lang="en-US" altLang="en-US" sz="1600" i="1" kern="0" dirty="0">
                            <a:solidFill>
                              <a:srgbClr val="000000"/>
                            </a:solidFill>
                            <a:latin typeface="Cambria Math"/>
                            <a:ea typeface="Cambria Math"/>
                          </a:rPr>
                          <m:t>≤</m:t>
                        </m:r>
                        <m:r>
                          <a:rPr lang="en-US" altLang="en-US" sz="1600" i="1" kern="0" dirty="0">
                            <a:solidFill>
                              <a:srgbClr val="000000"/>
                            </a:solidFill>
                            <a:latin typeface="Cambria Math"/>
                            <a:ea typeface="Cambria Math"/>
                          </a:rPr>
                          <m:t>𝑋</m:t>
                        </m:r>
                        <m:r>
                          <a:rPr lang="en-US" altLang="en-US" sz="1600" i="1" kern="0" dirty="0">
                            <a:solidFill>
                              <a:srgbClr val="000000"/>
                            </a:solidFill>
                            <a:latin typeface="Cambria Math"/>
                            <a:ea typeface="Cambria Math"/>
                          </a:rPr>
                          <m:t>≤</m:t>
                        </m:r>
                        <m:r>
                          <a:rPr lang="en-US" altLang="en-US" sz="1600" i="1" kern="0" dirty="0">
                            <a:solidFill>
                              <a:srgbClr val="000000"/>
                            </a:solidFill>
                            <a:latin typeface="Cambria Math"/>
                            <a:ea typeface="Cambria Math"/>
                          </a:rPr>
                          <m:t>𝑏</m:t>
                        </m:r>
                      </m:e>
                    </m:d>
                    <m:r>
                      <a:rPr lang="en-US" altLang="en-US" sz="1600" i="1" kern="0" dirty="0">
                        <a:solidFill>
                          <a:srgbClr val="000000"/>
                        </a:solidFill>
                        <a:latin typeface="Cambria Math"/>
                      </a:rPr>
                      <m:t>=</m:t>
                    </m:r>
                    <m:sSub>
                      <m:sSubPr>
                        <m:ctrlPr>
                          <a:rPr lang="en-US" altLang="en-US" sz="1600" i="1" kern="0" dirty="0">
                            <a:solidFill>
                              <a:srgbClr val="000000"/>
                            </a:solidFill>
                            <a:latin typeface="Cambria Math" panose="02040503050406030204" pitchFamily="18" charset="0"/>
                          </a:rPr>
                        </m:ctrlPr>
                      </m:sSubPr>
                      <m:e>
                        <m:r>
                          <a:rPr lang="en-US" altLang="en-US" sz="1600" i="1" kern="0" dirty="0">
                            <a:solidFill>
                              <a:srgbClr val="000000"/>
                            </a:solidFill>
                            <a:latin typeface="Cambria Math"/>
                          </a:rPr>
                          <m:t>𝐹</m:t>
                        </m:r>
                      </m:e>
                      <m:sub>
                        <m:r>
                          <a:rPr lang="en-US" altLang="en-US" sz="1600" i="1" kern="0" dirty="0">
                            <a:solidFill>
                              <a:srgbClr val="000000"/>
                            </a:solidFill>
                            <a:latin typeface="Cambria Math"/>
                          </a:rPr>
                          <m:t>𝑋</m:t>
                        </m:r>
                      </m:sub>
                    </m:sSub>
                    <m:d>
                      <m:dPr>
                        <m:ctrlPr>
                          <a:rPr lang="en-US" altLang="en-US" sz="1600" i="1" kern="0" dirty="0">
                            <a:solidFill>
                              <a:srgbClr val="000000"/>
                            </a:solidFill>
                            <a:latin typeface="Cambria Math" panose="02040503050406030204" pitchFamily="18" charset="0"/>
                          </a:rPr>
                        </m:ctrlPr>
                      </m:dPr>
                      <m:e>
                        <m:r>
                          <a:rPr lang="en-US" altLang="en-US" sz="1600" i="1" kern="0" dirty="0">
                            <a:solidFill>
                              <a:srgbClr val="000000"/>
                            </a:solidFill>
                            <a:latin typeface="Cambria Math"/>
                          </a:rPr>
                          <m:t>𝑏</m:t>
                        </m:r>
                      </m:e>
                    </m:d>
                    <m:r>
                      <a:rPr lang="en-US" altLang="en-US" sz="1600" i="1" kern="0" dirty="0">
                        <a:solidFill>
                          <a:srgbClr val="000000"/>
                        </a:solidFill>
                        <a:latin typeface="Cambria Math"/>
                      </a:rPr>
                      <m:t>−</m:t>
                    </m:r>
                    <m:sSub>
                      <m:sSubPr>
                        <m:ctrlPr>
                          <a:rPr lang="en-US" altLang="en-US" sz="1600" i="1" kern="0" dirty="0">
                            <a:solidFill>
                              <a:srgbClr val="000000"/>
                            </a:solidFill>
                            <a:latin typeface="Cambria Math" panose="02040503050406030204" pitchFamily="18" charset="0"/>
                          </a:rPr>
                        </m:ctrlPr>
                      </m:sSubPr>
                      <m:e>
                        <m:r>
                          <a:rPr lang="en-US" altLang="en-US" sz="1600" i="1" kern="0" dirty="0">
                            <a:solidFill>
                              <a:srgbClr val="000000"/>
                            </a:solidFill>
                            <a:latin typeface="Cambria Math"/>
                          </a:rPr>
                          <m:t>𝐹</m:t>
                        </m:r>
                      </m:e>
                      <m:sub>
                        <m:r>
                          <a:rPr lang="en-US" altLang="en-US" sz="1600" i="1" kern="0" dirty="0">
                            <a:solidFill>
                              <a:srgbClr val="000000"/>
                            </a:solidFill>
                            <a:latin typeface="Cambria Math"/>
                          </a:rPr>
                          <m:t>𝑋</m:t>
                        </m:r>
                      </m:sub>
                    </m:sSub>
                    <m:d>
                      <m:dPr>
                        <m:ctrlPr>
                          <a:rPr lang="en-US" altLang="en-US" sz="1600" i="1" kern="0" dirty="0">
                            <a:solidFill>
                              <a:srgbClr val="000000"/>
                            </a:solidFill>
                            <a:latin typeface="Cambria Math" panose="02040503050406030204" pitchFamily="18" charset="0"/>
                          </a:rPr>
                        </m:ctrlPr>
                      </m:dPr>
                      <m:e>
                        <m:r>
                          <a:rPr lang="en-US" altLang="en-US" sz="1600" i="1" kern="0" dirty="0">
                            <a:solidFill>
                              <a:srgbClr val="000000"/>
                            </a:solidFill>
                            <a:latin typeface="Cambria Math"/>
                          </a:rPr>
                          <m:t>𝑎</m:t>
                        </m:r>
                      </m:e>
                    </m:d>
                    <m:r>
                      <a:rPr lang="en-US" altLang="en-US" sz="1600" i="1" kern="0" dirty="0">
                        <a:solidFill>
                          <a:srgbClr val="000000"/>
                        </a:solidFill>
                        <a:latin typeface="Cambria Math"/>
                      </a:rPr>
                      <m:t>=</m:t>
                    </m:r>
                    <m:nary>
                      <m:naryPr>
                        <m:ctrlPr>
                          <a:rPr lang="en-US" altLang="en-US" sz="1600" i="1" kern="0" dirty="0">
                            <a:solidFill>
                              <a:srgbClr val="000000"/>
                            </a:solidFill>
                            <a:latin typeface="Cambria Math" panose="02040503050406030204" pitchFamily="18" charset="0"/>
                          </a:rPr>
                        </m:ctrlPr>
                      </m:naryPr>
                      <m:sub>
                        <m:r>
                          <m:rPr>
                            <m:brk m:alnAt="23"/>
                          </m:rPr>
                          <a:rPr lang="en-US" altLang="en-US" sz="1600" i="1" kern="0" dirty="0">
                            <a:solidFill>
                              <a:srgbClr val="000000"/>
                            </a:solidFill>
                            <a:latin typeface="Cambria Math"/>
                          </a:rPr>
                          <m:t>𝑎</m:t>
                        </m:r>
                      </m:sub>
                      <m:sup>
                        <m:r>
                          <a:rPr lang="en-US" altLang="en-US" sz="1600" i="1" kern="0" dirty="0">
                            <a:solidFill>
                              <a:srgbClr val="000000"/>
                            </a:solidFill>
                            <a:latin typeface="Cambria Math"/>
                          </a:rPr>
                          <m:t>𝑏</m:t>
                        </m:r>
                      </m:sup>
                      <m:e>
                        <m:sSub>
                          <m:sSubPr>
                            <m:ctrlPr>
                              <a:rPr lang="en-US" altLang="en-US" sz="1600" i="1" kern="0" dirty="0">
                                <a:solidFill>
                                  <a:srgbClr val="000000"/>
                                </a:solidFill>
                                <a:latin typeface="Cambria Math" panose="02040503050406030204" pitchFamily="18" charset="0"/>
                              </a:rPr>
                            </m:ctrlPr>
                          </m:sSubPr>
                          <m:e>
                            <m:r>
                              <a:rPr lang="en-US" altLang="en-US" sz="1600" i="1" kern="0" dirty="0">
                                <a:solidFill>
                                  <a:srgbClr val="000000"/>
                                </a:solidFill>
                                <a:latin typeface="Cambria Math"/>
                              </a:rPr>
                              <m:t>𝑓</m:t>
                            </m:r>
                          </m:e>
                          <m:sub>
                            <m:r>
                              <a:rPr lang="en-US" altLang="en-US" sz="1600" i="1" kern="0" dirty="0">
                                <a:solidFill>
                                  <a:srgbClr val="000000"/>
                                </a:solidFill>
                                <a:latin typeface="Cambria Math"/>
                              </a:rPr>
                              <m:t>𝑋</m:t>
                            </m:r>
                          </m:sub>
                        </m:sSub>
                        <m:d>
                          <m:dPr>
                            <m:ctrlPr>
                              <a:rPr lang="en-US" altLang="en-US" sz="1600" i="1" kern="0" dirty="0">
                                <a:solidFill>
                                  <a:srgbClr val="000000"/>
                                </a:solidFill>
                                <a:latin typeface="Cambria Math" panose="02040503050406030204" pitchFamily="18" charset="0"/>
                              </a:rPr>
                            </m:ctrlPr>
                          </m:dPr>
                          <m:e>
                            <m:r>
                              <a:rPr lang="en-US" altLang="en-US" sz="1600" i="1" kern="0" dirty="0">
                                <a:solidFill>
                                  <a:srgbClr val="000000"/>
                                </a:solidFill>
                                <a:latin typeface="Cambria Math"/>
                              </a:rPr>
                              <m:t>𝑣</m:t>
                            </m:r>
                          </m:e>
                        </m:d>
                        <m:r>
                          <a:rPr lang="en-US" altLang="en-US" sz="1600" i="1" kern="0" dirty="0">
                            <a:solidFill>
                              <a:srgbClr val="000000"/>
                            </a:solidFill>
                            <a:latin typeface="Cambria Math"/>
                          </a:rPr>
                          <m:t>𝑑𝑣</m:t>
                        </m:r>
                        <m:r>
                          <a:rPr lang="en-US" altLang="en-US" sz="1600" i="1" kern="0" dirty="0">
                            <a:solidFill>
                              <a:srgbClr val="000000"/>
                            </a:solidFill>
                            <a:latin typeface="Cambria Math"/>
                          </a:rPr>
                          <m:t> </m:t>
                        </m:r>
                      </m:e>
                    </m:nary>
                  </m:oMath>
                </a14:m>
                <a:endParaRPr lang="en-US" altLang="en-US" sz="1600" kern="0" dirty="0" smtClean="0">
                  <a:solidFill>
                    <a:srgbClr val="000000"/>
                  </a:solidFill>
                  <a:latin typeface="Helvetica"/>
                  <a:ea typeface="ＭＳ Ｐゴシック"/>
                </a:endParaRPr>
              </a:p>
              <a:p>
                <a:pPr marL="1085850" lvl="2" indent="-228600">
                  <a:spcBef>
                    <a:spcPct val="20000"/>
                  </a:spcBef>
                  <a:buClr>
                    <a:srgbClr val="003874"/>
                  </a:buClr>
                  <a:buFont typeface="Arial" panose="020B0604020202020204" pitchFamily="34" charset="0"/>
                  <a:buChar char="•"/>
                </a:pPr>
                <a:endParaRPr lang="en-US" altLang="en-US" sz="1600" kern="0" dirty="0">
                  <a:solidFill>
                    <a:srgbClr val="000000"/>
                  </a:solidFill>
                  <a:latin typeface="Helvetica"/>
                  <a:ea typeface="ＭＳ Ｐゴシック"/>
                </a:endParaRPr>
              </a:p>
              <a:p>
                <a:pPr marL="1085850" lvl="2" indent="-228600">
                  <a:spcBef>
                    <a:spcPct val="20000"/>
                  </a:spcBef>
                  <a:buClr>
                    <a:srgbClr val="003874"/>
                  </a:buClr>
                  <a:buFont typeface="Arial" panose="020B0604020202020204" pitchFamily="34" charset="0"/>
                  <a:buChar char="•"/>
                </a:pPr>
                <a14:m>
                  <m:oMath xmlns:m="http://schemas.openxmlformats.org/officeDocument/2006/math">
                    <m:nary>
                      <m:naryPr>
                        <m:ctrlPr>
                          <a:rPr lang="en-US" altLang="en-US" sz="1600" i="1" kern="0">
                            <a:solidFill>
                              <a:srgbClr val="000000"/>
                            </a:solidFill>
                            <a:latin typeface="Cambria Math" panose="02040503050406030204" pitchFamily="18" charset="0"/>
                          </a:rPr>
                        </m:ctrlPr>
                      </m:naryPr>
                      <m:sub>
                        <m:r>
                          <m:rPr>
                            <m:brk m:alnAt="23"/>
                          </m:rPr>
                          <a:rPr lang="en-US" altLang="en-US" sz="1600" i="1" kern="0">
                            <a:solidFill>
                              <a:srgbClr val="000000"/>
                            </a:solidFill>
                            <a:latin typeface="Cambria Math"/>
                          </a:rPr>
                          <m:t>−</m:t>
                        </m:r>
                        <m:r>
                          <a:rPr lang="en-US" altLang="en-US" sz="1600" i="1" kern="0">
                            <a:solidFill>
                              <a:srgbClr val="000000"/>
                            </a:solidFill>
                            <a:latin typeface="Cambria Math"/>
                            <a:ea typeface="Cambria Math"/>
                          </a:rPr>
                          <m:t>∞</m:t>
                        </m:r>
                      </m:sub>
                      <m:sup>
                        <m:r>
                          <a:rPr lang="en-US" altLang="en-US" sz="1600" i="1" kern="0">
                            <a:solidFill>
                              <a:srgbClr val="000000"/>
                            </a:solidFill>
                            <a:latin typeface="Cambria Math"/>
                            <a:ea typeface="Cambria Math"/>
                          </a:rPr>
                          <m:t>∞</m:t>
                        </m:r>
                      </m:sup>
                      <m:e>
                        <m:sSub>
                          <m:sSubPr>
                            <m:ctrlPr>
                              <a:rPr lang="en-US" altLang="en-US" sz="1600" i="1" kern="0">
                                <a:solidFill>
                                  <a:srgbClr val="000000"/>
                                </a:solidFill>
                                <a:latin typeface="Cambria Math" panose="02040503050406030204" pitchFamily="18" charset="0"/>
                              </a:rPr>
                            </m:ctrlPr>
                          </m:sSubPr>
                          <m:e>
                            <m:r>
                              <a:rPr lang="en-US" altLang="en-US" sz="1600" i="1" kern="0">
                                <a:solidFill>
                                  <a:srgbClr val="000000"/>
                                </a:solidFill>
                                <a:latin typeface="Cambria Math"/>
                              </a:rPr>
                              <m:t>𝑓</m:t>
                            </m:r>
                          </m:e>
                          <m:sub>
                            <m:r>
                              <a:rPr lang="en-US" altLang="en-US" sz="1600" i="1" kern="0">
                                <a:solidFill>
                                  <a:srgbClr val="000000"/>
                                </a:solidFill>
                                <a:latin typeface="Cambria Math"/>
                              </a:rPr>
                              <m:t>𝑋</m:t>
                            </m:r>
                          </m:sub>
                        </m:sSub>
                        <m:d>
                          <m:dPr>
                            <m:ctrlPr>
                              <a:rPr lang="en-US" altLang="en-US" sz="1600" i="1" kern="0">
                                <a:solidFill>
                                  <a:srgbClr val="000000"/>
                                </a:solidFill>
                                <a:latin typeface="Cambria Math" panose="02040503050406030204" pitchFamily="18" charset="0"/>
                              </a:rPr>
                            </m:ctrlPr>
                          </m:dPr>
                          <m:e>
                            <m:r>
                              <a:rPr lang="en-US" altLang="en-US" sz="1600" i="1" kern="0">
                                <a:solidFill>
                                  <a:srgbClr val="000000"/>
                                </a:solidFill>
                                <a:latin typeface="Cambria Math"/>
                              </a:rPr>
                              <m:t>𝑣</m:t>
                            </m:r>
                          </m:e>
                        </m:d>
                        <m:r>
                          <a:rPr lang="en-US" altLang="en-US" sz="1600" i="1" kern="0">
                            <a:solidFill>
                              <a:srgbClr val="000000"/>
                            </a:solidFill>
                            <a:latin typeface="Cambria Math"/>
                          </a:rPr>
                          <m:t>𝑑𝑣</m:t>
                        </m:r>
                        <m:r>
                          <a:rPr lang="en-US" altLang="en-US" sz="1600" i="1" kern="0">
                            <a:solidFill>
                              <a:srgbClr val="000000"/>
                            </a:solidFill>
                            <a:latin typeface="Cambria Math"/>
                          </a:rPr>
                          <m:t>=1</m:t>
                        </m:r>
                      </m:e>
                    </m:nary>
                  </m:oMath>
                </a14:m>
                <a:endParaRPr lang="en-US" altLang="en-US" sz="1600" kern="0" dirty="0">
                  <a:solidFill>
                    <a:srgbClr val="000000"/>
                  </a:solidFill>
                  <a:latin typeface="Helvetica"/>
                  <a:ea typeface="ＭＳ Ｐゴシック"/>
                </a:endParaRPr>
              </a:p>
            </p:txBody>
          </p:sp>
        </mc:Choice>
        <mc:Fallback xmlns="">
          <p:sp>
            <p:nvSpPr>
              <p:cNvPr id="3" name="Rettangolo 2"/>
              <p:cNvSpPr>
                <a:spLocks noRot="1" noChangeAspect="1" noMove="1" noResize="1" noEditPoints="1" noAdjustHandles="1" noChangeArrowheads="1" noChangeShapeType="1" noTextEdit="1"/>
              </p:cNvSpPr>
              <p:nvPr/>
            </p:nvSpPr>
            <p:spPr>
              <a:xfrm>
                <a:off x="137160" y="4206852"/>
                <a:ext cx="4572000" cy="1636345"/>
              </a:xfrm>
              <a:prstGeom prst="rect">
                <a:avLst/>
              </a:prstGeom>
              <a:blipFill rotWithShape="1">
                <a:blip r:embed="rId4"/>
                <a:stretch>
                  <a:fillRect l="-533" t="-1487" b="-41264"/>
                </a:stretch>
              </a:blipFill>
            </p:spPr>
            <p:txBody>
              <a:bodyPr/>
              <a:lstStyle/>
              <a:p>
                <a:r>
                  <a:rPr lang="en-US">
                    <a:noFill/>
                  </a:rPr>
                  <a:t> </a:t>
                </a:r>
              </a:p>
            </p:txBody>
          </p:sp>
        </mc:Fallback>
      </mc:AlternateContent>
      <p:sp>
        <p:nvSpPr>
          <p:cNvPr id="4" name="CasellaDiTesto 3"/>
          <p:cNvSpPr txBox="1"/>
          <p:nvPr/>
        </p:nvSpPr>
        <p:spPr>
          <a:xfrm>
            <a:off x="7513320" y="3837703"/>
            <a:ext cx="817853" cy="461665"/>
          </a:xfrm>
          <a:prstGeom prst="rect">
            <a:avLst/>
          </a:prstGeom>
          <a:noFill/>
        </p:spPr>
        <p:txBody>
          <a:bodyPr wrap="none" rtlCol="0">
            <a:spAutoFit/>
          </a:bodyPr>
          <a:lstStyle/>
          <a:p>
            <a:r>
              <a:rPr lang="it-IT" dirty="0" smtClean="0">
                <a:solidFill>
                  <a:srgbClr val="C00000"/>
                </a:solidFill>
              </a:rPr>
              <a:t>CDF</a:t>
            </a:r>
            <a:endParaRPr lang="en-US" dirty="0">
              <a:solidFill>
                <a:srgbClr val="C00000"/>
              </a:solidFill>
            </a:endParaRPr>
          </a:p>
        </p:txBody>
      </p:sp>
      <p:sp>
        <p:nvSpPr>
          <p:cNvPr id="10" name="CasellaDiTesto 9"/>
          <p:cNvSpPr txBox="1"/>
          <p:nvPr/>
        </p:nvSpPr>
        <p:spPr>
          <a:xfrm>
            <a:off x="6035040" y="4223168"/>
            <a:ext cx="800219" cy="461665"/>
          </a:xfrm>
          <a:prstGeom prst="rect">
            <a:avLst/>
          </a:prstGeom>
          <a:noFill/>
        </p:spPr>
        <p:txBody>
          <a:bodyPr wrap="none" rtlCol="0">
            <a:spAutoFit/>
          </a:bodyPr>
          <a:lstStyle/>
          <a:p>
            <a:r>
              <a:rPr lang="it-IT" dirty="0" smtClean="0">
                <a:solidFill>
                  <a:srgbClr val="002060"/>
                </a:solidFill>
              </a:rPr>
              <a:t>PDF</a:t>
            </a:r>
            <a:endParaRPr lang="en-US" dirty="0">
              <a:solidFill>
                <a:srgbClr val="002060"/>
              </a:solidFill>
            </a:endParaRPr>
          </a:p>
        </p:txBody>
      </p:sp>
    </p:spTree>
    <p:extLst>
      <p:ext uri="{BB962C8B-B14F-4D97-AF65-F5344CB8AC3E}">
        <p14:creationId xmlns:p14="http://schemas.microsoft.com/office/powerpoint/2010/main" val="292256524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contenuto 1"/>
          <p:cNvSpPr>
            <a:spLocks noGrp="1"/>
          </p:cNvSpPr>
          <p:nvPr>
            <p:ph idx="1"/>
          </p:nvPr>
        </p:nvSpPr>
        <p:spPr>
          <a:xfrm>
            <a:off x="0" y="1188721"/>
            <a:ext cx="8823960" cy="2240280"/>
          </a:xfrm>
        </p:spPr>
        <p:txBody>
          <a:bodyPr/>
          <a:lstStyle/>
          <a:p>
            <a:pPr>
              <a:buFont typeface="Arial" panose="020B0604020202020204" pitchFamily="34" charset="0"/>
              <a:buChar char="•"/>
            </a:pPr>
            <a:r>
              <a:rPr lang="en-CA" noProof="0" dirty="0" smtClean="0"/>
              <a:t>In probability theory, the </a:t>
            </a:r>
            <a:r>
              <a:rPr lang="en-CA" b="1" noProof="0" dirty="0" smtClean="0"/>
              <a:t>normal</a:t>
            </a:r>
            <a:r>
              <a:rPr lang="en-CA" noProof="0" dirty="0" smtClean="0"/>
              <a:t> (or </a:t>
            </a:r>
            <a:r>
              <a:rPr lang="en-CA" b="1" noProof="0" dirty="0" smtClean="0"/>
              <a:t>Gaussian</a:t>
            </a:r>
            <a:r>
              <a:rPr lang="en-CA" noProof="0" dirty="0" smtClean="0"/>
              <a:t>) </a:t>
            </a:r>
            <a:r>
              <a:rPr lang="en-CA" b="1" noProof="0" dirty="0" smtClean="0"/>
              <a:t>distribution</a:t>
            </a:r>
            <a:r>
              <a:rPr lang="en-CA" noProof="0" dirty="0" smtClean="0"/>
              <a:t> is a continuous probability distribution function (PDF). </a:t>
            </a:r>
          </a:p>
          <a:p>
            <a:pPr marL="0" indent="0"/>
            <a:endParaRPr lang="en-CA" baseline="30000" noProof="0" dirty="0" smtClean="0"/>
          </a:p>
          <a:p>
            <a:pPr>
              <a:buFont typeface="Arial" panose="020B0604020202020204" pitchFamily="34" charset="0"/>
              <a:buChar char="•"/>
            </a:pPr>
            <a:r>
              <a:rPr lang="en-CA" noProof="0" dirty="0" smtClean="0"/>
              <a:t>The normal distribution is immensely useful because of the </a:t>
            </a:r>
            <a:r>
              <a:rPr lang="en-CA" b="1" noProof="0" dirty="0" smtClean="0"/>
              <a:t>central limit theorem </a:t>
            </a:r>
            <a:r>
              <a:rPr lang="en-CA" noProof="0" dirty="0" smtClean="0"/>
              <a:t>(CLT)</a:t>
            </a:r>
            <a:r>
              <a:rPr lang="en-CA" i="1" noProof="0" dirty="0" smtClean="0"/>
              <a:t>:  the arithmetic mean of a sufficiently large number of iterates of independent random variables, will be (approximately) normally distributed</a:t>
            </a:r>
          </a:p>
          <a:p>
            <a:pPr>
              <a:buFont typeface="Arial" panose="020B0604020202020204" pitchFamily="34" charset="0"/>
              <a:buChar char="•"/>
            </a:pPr>
            <a:endParaRPr lang="en-CA" noProof="0" dirty="0"/>
          </a:p>
        </p:txBody>
      </p:sp>
      <p:sp>
        <p:nvSpPr>
          <p:cNvPr id="3" name="Titolo 2"/>
          <p:cNvSpPr>
            <a:spLocks noGrp="1"/>
          </p:cNvSpPr>
          <p:nvPr>
            <p:ph type="title"/>
          </p:nvPr>
        </p:nvSpPr>
        <p:spPr/>
        <p:txBody>
          <a:bodyPr/>
          <a:lstStyle/>
          <a:p>
            <a:r>
              <a:rPr lang="en-CA" noProof="0" dirty="0" smtClean="0"/>
              <a:t>Normal (Gaussian) Distribution</a:t>
            </a:r>
            <a:endParaRPr lang="en-CA" noProof="0" dirty="0"/>
          </a:p>
        </p:txBody>
      </p:sp>
      <p:pic>
        <p:nvPicPr>
          <p:cNvPr id="18434" name="Picture 2" descr="Probability density function for the normal distributio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2255" y="4069397"/>
            <a:ext cx="3333750" cy="2133601"/>
          </a:xfrm>
          <a:prstGeom prst="rect">
            <a:avLst/>
          </a:prstGeom>
          <a:noFill/>
          <a:extLst>
            <a:ext uri="{909E8E84-426E-40DD-AFC4-6F175D3DCCD1}">
              <a14:hiddenFill xmlns:a14="http://schemas.microsoft.com/office/drawing/2010/main">
                <a:solidFill>
                  <a:srgbClr val="FFFFFF"/>
                </a:solidFill>
              </a14:hiddenFill>
            </a:ext>
          </a:extLst>
        </p:spPr>
      </p:pic>
      <p:pic>
        <p:nvPicPr>
          <p:cNvPr id="18436" name="Picture 4" descr="Cumulative distribution function for the normal distribution"/>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36135" y="4069396"/>
            <a:ext cx="3333750" cy="2133601"/>
          </a:xfrm>
          <a:prstGeom prst="rect">
            <a:avLst/>
          </a:prstGeom>
          <a:noFill/>
          <a:extLst>
            <a:ext uri="{909E8E84-426E-40DD-AFC4-6F175D3DCCD1}">
              <a14:hiddenFill xmlns:a14="http://schemas.microsoft.com/office/drawing/2010/main">
                <a:solidFill>
                  <a:srgbClr val="FFFFFF"/>
                </a:solidFill>
              </a14:hiddenFill>
            </a:ext>
          </a:extLst>
        </p:spPr>
      </p:pic>
      <p:sp>
        <p:nvSpPr>
          <p:cNvPr id="9" name="Footer Placeholder 3"/>
          <p:cNvSpPr>
            <a:spLocks noGrp="1"/>
          </p:cNvSpPr>
          <p:nvPr>
            <p:ph type="ftr" sz="quarter" idx="10"/>
          </p:nvPr>
        </p:nvSpPr>
        <p:spPr>
          <a:xfrm>
            <a:off x="152400" y="6477000"/>
            <a:ext cx="4090988" cy="304800"/>
          </a:xfrm>
        </p:spPr>
        <p:txBody>
          <a:bodyPr/>
          <a:lstStyle/>
          <a:p>
            <a:pPr>
              <a:defRPr/>
            </a:pPr>
            <a:r>
              <a:rPr lang="en-US" dirty="0" smtClean="0"/>
              <a:t>ENSC 180 – Introduction to Engineering Analysis Tools </a:t>
            </a:r>
            <a:endParaRPr lang="en-US" dirty="0"/>
          </a:p>
        </p:txBody>
      </p:sp>
      <p:sp>
        <p:nvSpPr>
          <p:cNvPr id="7" name="CasellaDiTesto 6"/>
          <p:cNvSpPr txBox="1"/>
          <p:nvPr/>
        </p:nvSpPr>
        <p:spPr>
          <a:xfrm>
            <a:off x="7057260" y="6084950"/>
            <a:ext cx="1880643" cy="261610"/>
          </a:xfrm>
          <a:prstGeom prst="rect">
            <a:avLst/>
          </a:prstGeom>
          <a:noFill/>
        </p:spPr>
        <p:txBody>
          <a:bodyPr wrap="none" rtlCol="0">
            <a:spAutoFit/>
          </a:bodyPr>
          <a:lstStyle/>
          <a:p>
            <a:r>
              <a:rPr lang="it-IT" sz="1100" dirty="0" smtClean="0"/>
              <a:t>Source: www.wikipedia.org</a:t>
            </a:r>
            <a:endParaRPr lang="en-US" sz="1100" dirty="0"/>
          </a:p>
        </p:txBody>
      </p:sp>
    </p:spTree>
    <p:extLst>
      <p:ext uri="{BB962C8B-B14F-4D97-AF65-F5344CB8AC3E}">
        <p14:creationId xmlns:p14="http://schemas.microsoft.com/office/powerpoint/2010/main" val="172193344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contenuto 1"/>
          <p:cNvSpPr>
            <a:spLocks noGrp="1"/>
          </p:cNvSpPr>
          <p:nvPr>
            <p:ph idx="1"/>
          </p:nvPr>
        </p:nvSpPr>
        <p:spPr>
          <a:xfrm>
            <a:off x="0" y="929641"/>
            <a:ext cx="8823960" cy="548640"/>
          </a:xfrm>
        </p:spPr>
        <p:txBody>
          <a:bodyPr/>
          <a:lstStyle/>
          <a:p>
            <a:pPr>
              <a:buFont typeface="Arial" panose="020B0604020202020204" pitchFamily="34" charset="0"/>
              <a:buChar char="•"/>
            </a:pPr>
            <a:r>
              <a:rPr lang="en-CA" sz="1600" noProof="0" dirty="0" smtClean="0"/>
              <a:t>A Normal (Gaussian) distribution can be expressed by the formula</a:t>
            </a:r>
            <a:endParaRPr lang="en-CA" sz="1600" i="1" noProof="0" dirty="0" smtClean="0"/>
          </a:p>
          <a:p>
            <a:pPr>
              <a:buFont typeface="Arial" panose="020B0604020202020204" pitchFamily="34" charset="0"/>
              <a:buChar char="•"/>
            </a:pPr>
            <a:endParaRPr lang="en-CA" sz="1600" noProof="0" dirty="0"/>
          </a:p>
        </p:txBody>
      </p:sp>
      <p:sp>
        <p:nvSpPr>
          <p:cNvPr id="3" name="Titolo 2"/>
          <p:cNvSpPr>
            <a:spLocks noGrp="1"/>
          </p:cNvSpPr>
          <p:nvPr>
            <p:ph type="title"/>
          </p:nvPr>
        </p:nvSpPr>
        <p:spPr/>
        <p:txBody>
          <a:bodyPr/>
          <a:lstStyle/>
          <a:p>
            <a:r>
              <a:rPr lang="en-CA" noProof="0" dirty="0" smtClean="0"/>
              <a:t>Normal (Gaussian) Distribution (2)</a:t>
            </a:r>
            <a:endParaRPr lang="en-CA" noProof="0" dirty="0"/>
          </a:p>
        </p:txBody>
      </p:sp>
      <p:pic>
        <p:nvPicPr>
          <p:cNvPr id="18434" name="Picture 2" descr="Probability density function for the normal distributio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2400" y="3798633"/>
            <a:ext cx="3688080" cy="2360372"/>
          </a:xfrm>
          <a:prstGeom prst="rect">
            <a:avLst/>
          </a:prstGeom>
          <a:noFill/>
          <a:extLst>
            <a:ext uri="{909E8E84-426E-40DD-AFC4-6F175D3DCCD1}">
              <a14:hiddenFill xmlns:a14="http://schemas.microsoft.com/office/drawing/2010/main">
                <a:solidFill>
                  <a:srgbClr val="FFFFFF"/>
                </a:solidFill>
              </a14:hiddenFill>
            </a:ext>
          </a:extLst>
        </p:spPr>
      </p:pic>
      <p:pic>
        <p:nvPicPr>
          <p:cNvPr id="18436" name="Picture 4" descr="Cumulative distribution function for the normal distribution"/>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391662" y="3760533"/>
            <a:ext cx="3716018" cy="2378253"/>
          </a:xfrm>
          <a:prstGeom prst="rect">
            <a:avLst/>
          </a:prstGeom>
          <a:noFill/>
          <a:extLst>
            <a:ext uri="{909E8E84-426E-40DD-AFC4-6F175D3DCCD1}">
              <a14:hiddenFill xmlns:a14="http://schemas.microsoft.com/office/drawing/2010/main">
                <a:solidFill>
                  <a:srgbClr val="FFFFFF"/>
                </a:solidFill>
              </a14:hiddenFill>
            </a:ext>
          </a:extLst>
        </p:spPr>
      </p:pic>
      <mc:AlternateContent xmlns:mc="http://schemas.openxmlformats.org/markup-compatibility/2006" xmlns:a14="http://schemas.microsoft.com/office/drawing/2010/main">
        <mc:Choice Requires="a14">
          <p:sp>
            <p:nvSpPr>
              <p:cNvPr id="4" name="Rettangolo 3"/>
              <p:cNvSpPr/>
              <p:nvPr/>
            </p:nvSpPr>
            <p:spPr>
              <a:xfrm>
                <a:off x="2749041" y="1452298"/>
                <a:ext cx="3158237" cy="783484"/>
              </a:xfrm>
              <a:prstGeom prst="rect">
                <a:avLst/>
              </a:prstGeom>
            </p:spPr>
            <p:txBody>
              <a:bodyPr wrap="none">
                <a:spAutoFit/>
              </a:bodyPr>
              <a:lstStyle/>
              <a:p>
                <a:r>
                  <a:rPr lang="en-US" altLang="en-US" sz="1800" dirty="0">
                    <a:cs typeface="Times New Roman" pitchFamily="18" charset="0"/>
                  </a:rPr>
                  <a:t> </a:t>
                </a:r>
                <a14:m>
                  <m:oMath xmlns:m="http://schemas.openxmlformats.org/officeDocument/2006/math">
                    <m:sSub>
                      <m:sSubPr>
                        <m:ctrlPr>
                          <a:rPr lang="en-US" altLang="en-US" i="1">
                            <a:latin typeface="Cambria Math" panose="02040503050406030204" pitchFamily="18" charset="0"/>
                            <a:cs typeface="Times New Roman" pitchFamily="18" charset="0"/>
                          </a:rPr>
                        </m:ctrlPr>
                      </m:sSubPr>
                      <m:e>
                        <m:r>
                          <a:rPr lang="en-US" altLang="en-US" i="1">
                            <a:latin typeface="Cambria Math"/>
                            <a:cs typeface="Times New Roman" pitchFamily="18" charset="0"/>
                          </a:rPr>
                          <m:t>𝑓</m:t>
                        </m:r>
                      </m:e>
                      <m:sub>
                        <m:r>
                          <a:rPr lang="en-US" altLang="en-US" i="1">
                            <a:latin typeface="Cambria Math"/>
                            <a:cs typeface="Times New Roman" pitchFamily="18" charset="0"/>
                          </a:rPr>
                          <m:t>𝑥</m:t>
                        </m:r>
                      </m:sub>
                    </m:sSub>
                    <m:d>
                      <m:dPr>
                        <m:ctrlPr>
                          <a:rPr lang="en-US" altLang="en-US" i="1">
                            <a:latin typeface="Cambria Math" panose="02040503050406030204" pitchFamily="18" charset="0"/>
                            <a:cs typeface="Times New Roman" pitchFamily="18" charset="0"/>
                          </a:rPr>
                        </m:ctrlPr>
                      </m:dPr>
                      <m:e>
                        <m:r>
                          <a:rPr lang="en-US" altLang="en-US" i="1">
                            <a:latin typeface="Cambria Math"/>
                            <a:cs typeface="Times New Roman" pitchFamily="18" charset="0"/>
                          </a:rPr>
                          <m:t>𝑥</m:t>
                        </m:r>
                      </m:e>
                    </m:d>
                    <m:r>
                      <a:rPr lang="en-US" altLang="en-US" i="1">
                        <a:latin typeface="Cambria Math"/>
                        <a:cs typeface="Times New Roman" pitchFamily="18" charset="0"/>
                      </a:rPr>
                      <m:t>=</m:t>
                    </m:r>
                    <m:f>
                      <m:fPr>
                        <m:ctrlPr>
                          <a:rPr lang="en-US" altLang="en-US" i="1">
                            <a:latin typeface="Cambria Math" panose="02040503050406030204" pitchFamily="18" charset="0"/>
                            <a:cs typeface="Times New Roman" pitchFamily="18" charset="0"/>
                          </a:rPr>
                        </m:ctrlPr>
                      </m:fPr>
                      <m:num>
                        <m:r>
                          <a:rPr lang="en-US" altLang="en-US" i="1">
                            <a:latin typeface="Cambria Math"/>
                            <a:cs typeface="Times New Roman" pitchFamily="18" charset="0"/>
                          </a:rPr>
                          <m:t>1</m:t>
                        </m:r>
                      </m:num>
                      <m:den>
                        <m:r>
                          <a:rPr lang="en-US" altLang="en-US" i="1">
                            <a:latin typeface="Cambria Math"/>
                            <a:ea typeface="Cambria Math"/>
                            <a:cs typeface="Times New Roman" pitchFamily="18" charset="0"/>
                          </a:rPr>
                          <m:t>𝜎</m:t>
                        </m:r>
                        <m:rad>
                          <m:radPr>
                            <m:degHide m:val="on"/>
                            <m:ctrlPr>
                              <a:rPr lang="en-US" altLang="en-US" i="1">
                                <a:latin typeface="Cambria Math" panose="02040503050406030204" pitchFamily="18" charset="0"/>
                                <a:ea typeface="Cambria Math"/>
                                <a:cs typeface="Times New Roman" pitchFamily="18" charset="0"/>
                              </a:rPr>
                            </m:ctrlPr>
                          </m:radPr>
                          <m:deg/>
                          <m:e>
                            <m:r>
                              <a:rPr lang="en-US" altLang="en-US" i="1">
                                <a:latin typeface="Cambria Math"/>
                                <a:ea typeface="Cambria Math"/>
                                <a:cs typeface="Times New Roman" pitchFamily="18" charset="0"/>
                              </a:rPr>
                              <m:t>2</m:t>
                            </m:r>
                            <m:r>
                              <a:rPr lang="en-US" altLang="en-US" i="1">
                                <a:latin typeface="Cambria Math"/>
                                <a:ea typeface="Cambria Math"/>
                                <a:cs typeface="Times New Roman" pitchFamily="18" charset="0"/>
                              </a:rPr>
                              <m:t>𝜋</m:t>
                            </m:r>
                          </m:e>
                        </m:rad>
                      </m:den>
                    </m:f>
                    <m:sSup>
                      <m:sSupPr>
                        <m:ctrlPr>
                          <a:rPr lang="en-US" altLang="en-US" i="1">
                            <a:latin typeface="Cambria Math" panose="02040503050406030204" pitchFamily="18" charset="0"/>
                            <a:cs typeface="Times New Roman" pitchFamily="18" charset="0"/>
                          </a:rPr>
                        </m:ctrlPr>
                      </m:sSupPr>
                      <m:e>
                        <m:r>
                          <a:rPr lang="en-US" altLang="en-US" i="1">
                            <a:latin typeface="Cambria Math"/>
                            <a:cs typeface="Times New Roman" pitchFamily="18" charset="0"/>
                          </a:rPr>
                          <m:t>𝑒</m:t>
                        </m:r>
                      </m:e>
                      <m:sup>
                        <m:r>
                          <a:rPr lang="en-US" altLang="en-US" i="1">
                            <a:latin typeface="Cambria Math"/>
                            <a:cs typeface="Times New Roman" pitchFamily="18" charset="0"/>
                          </a:rPr>
                          <m:t>−</m:t>
                        </m:r>
                        <m:f>
                          <m:fPr>
                            <m:ctrlPr>
                              <a:rPr lang="en-US" altLang="en-US" i="1">
                                <a:latin typeface="Cambria Math" panose="02040503050406030204" pitchFamily="18" charset="0"/>
                                <a:cs typeface="Times New Roman" pitchFamily="18" charset="0"/>
                              </a:rPr>
                            </m:ctrlPr>
                          </m:fPr>
                          <m:num>
                            <m:r>
                              <a:rPr lang="en-US" altLang="en-US" i="1">
                                <a:latin typeface="Cambria Math"/>
                                <a:cs typeface="Times New Roman" pitchFamily="18" charset="0"/>
                              </a:rPr>
                              <m:t>1</m:t>
                            </m:r>
                          </m:num>
                          <m:den>
                            <m:r>
                              <a:rPr lang="en-US" altLang="en-US" i="1">
                                <a:latin typeface="Cambria Math"/>
                                <a:cs typeface="Times New Roman" pitchFamily="18" charset="0"/>
                              </a:rPr>
                              <m:t>2</m:t>
                            </m:r>
                          </m:den>
                        </m:f>
                        <m:sSup>
                          <m:sSupPr>
                            <m:ctrlPr>
                              <a:rPr lang="en-US" altLang="en-US" i="1">
                                <a:latin typeface="Cambria Math" panose="02040503050406030204" pitchFamily="18" charset="0"/>
                                <a:cs typeface="Times New Roman" pitchFamily="18" charset="0"/>
                              </a:rPr>
                            </m:ctrlPr>
                          </m:sSupPr>
                          <m:e>
                            <m:d>
                              <m:dPr>
                                <m:ctrlPr>
                                  <a:rPr lang="en-US" altLang="en-US" i="1">
                                    <a:latin typeface="Cambria Math" panose="02040503050406030204" pitchFamily="18" charset="0"/>
                                    <a:cs typeface="Times New Roman" pitchFamily="18" charset="0"/>
                                  </a:rPr>
                                </m:ctrlPr>
                              </m:dPr>
                              <m:e>
                                <m:f>
                                  <m:fPr>
                                    <m:ctrlPr>
                                      <a:rPr lang="en-US" altLang="en-US" i="1">
                                        <a:latin typeface="Cambria Math" panose="02040503050406030204" pitchFamily="18" charset="0"/>
                                        <a:cs typeface="Times New Roman" pitchFamily="18" charset="0"/>
                                      </a:rPr>
                                    </m:ctrlPr>
                                  </m:fPr>
                                  <m:num>
                                    <m:r>
                                      <a:rPr lang="en-US" altLang="en-US" i="1">
                                        <a:latin typeface="Cambria Math"/>
                                        <a:cs typeface="Times New Roman" pitchFamily="18" charset="0"/>
                                      </a:rPr>
                                      <m:t>𝑥</m:t>
                                    </m:r>
                                    <m:r>
                                      <a:rPr lang="en-US" altLang="en-US" i="1">
                                        <a:latin typeface="Cambria Math"/>
                                        <a:cs typeface="Times New Roman" pitchFamily="18" charset="0"/>
                                      </a:rPr>
                                      <m:t>−</m:t>
                                    </m:r>
                                    <m:r>
                                      <a:rPr lang="en-US" altLang="en-US" i="1">
                                        <a:latin typeface="Cambria Math"/>
                                        <a:ea typeface="Cambria Math"/>
                                        <a:cs typeface="Times New Roman" pitchFamily="18" charset="0"/>
                                      </a:rPr>
                                      <m:t>𝜇</m:t>
                                    </m:r>
                                  </m:num>
                                  <m:den>
                                    <m:r>
                                      <a:rPr lang="en-US" altLang="en-US" i="1">
                                        <a:latin typeface="Cambria Math"/>
                                        <a:ea typeface="Cambria Math"/>
                                        <a:cs typeface="Times New Roman" pitchFamily="18" charset="0"/>
                                      </a:rPr>
                                      <m:t>𝜎</m:t>
                                    </m:r>
                                  </m:den>
                                </m:f>
                              </m:e>
                            </m:d>
                          </m:e>
                          <m:sup>
                            <m:r>
                              <a:rPr lang="en-US" altLang="en-US" i="1">
                                <a:latin typeface="Cambria Math"/>
                                <a:cs typeface="Times New Roman" pitchFamily="18" charset="0"/>
                              </a:rPr>
                              <m:t>2</m:t>
                            </m:r>
                          </m:sup>
                        </m:sSup>
                      </m:sup>
                    </m:sSup>
                  </m:oMath>
                </a14:m>
                <a:endParaRPr lang="en-US" dirty="0"/>
              </a:p>
            </p:txBody>
          </p:sp>
        </mc:Choice>
        <mc:Fallback xmlns="">
          <p:sp>
            <p:nvSpPr>
              <p:cNvPr id="4" name="Rettangolo 3"/>
              <p:cNvSpPr>
                <a:spLocks noRot="1" noChangeAspect="1" noMove="1" noResize="1" noEditPoints="1" noAdjustHandles="1" noChangeArrowheads="1" noChangeShapeType="1" noTextEdit="1"/>
              </p:cNvSpPr>
              <p:nvPr/>
            </p:nvSpPr>
            <p:spPr>
              <a:xfrm>
                <a:off x="2749041" y="1452298"/>
                <a:ext cx="3158237" cy="783484"/>
              </a:xfrm>
              <a:prstGeom prst="rect">
                <a:avLst/>
              </a:prstGeom>
              <a:blipFill rotWithShape="1">
                <a:blip r:embed="rId4"/>
                <a:stretch>
                  <a:fillRect/>
                </a:stretch>
              </a:blipFill>
            </p:spPr>
            <p:txBody>
              <a:bodyPr/>
              <a:lstStyle/>
              <a:p>
                <a:r>
                  <a:rPr lang="en-US">
                    <a:noFill/>
                  </a:rPr>
                  <a:t> </a:t>
                </a:r>
              </a:p>
            </p:txBody>
          </p:sp>
        </mc:Fallback>
      </mc:AlternateContent>
      <p:sp>
        <p:nvSpPr>
          <p:cNvPr id="7" name="Segnaposto contenuto 1"/>
          <p:cNvSpPr txBox="1">
            <a:spLocks/>
          </p:cNvSpPr>
          <p:nvPr/>
        </p:nvSpPr>
        <p:spPr bwMode="auto">
          <a:xfrm>
            <a:off x="152400" y="2423161"/>
            <a:ext cx="8823960" cy="1417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chemeClr val="accent1"/>
              </a:buClr>
              <a:defRPr>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1"/>
              </a:buClr>
              <a:buFont typeface="Wingdings" pitchFamily="2" charset="2"/>
              <a:buChar char="§"/>
              <a:defRPr>
                <a:solidFill>
                  <a:schemeClr val="tx1"/>
                </a:solidFill>
                <a:latin typeface="+mn-lt"/>
                <a:ea typeface="+mn-ea"/>
              </a:defRPr>
            </a:lvl2pPr>
            <a:lvl3pPr marL="1143000" indent="-228600" algn="l" rtl="0" eaLnBrk="0" fontAlgn="base" hangingPunct="0">
              <a:spcBef>
                <a:spcPct val="20000"/>
              </a:spcBef>
              <a:spcAft>
                <a:spcPct val="0"/>
              </a:spcAft>
              <a:buClr>
                <a:schemeClr val="accent2"/>
              </a:buClr>
              <a:buFont typeface="Wingdings" pitchFamily="2" charset="2"/>
              <a:buChar char="§"/>
              <a:defRPr>
                <a:solidFill>
                  <a:schemeClr val="tx1"/>
                </a:solidFill>
                <a:latin typeface="+mn-lt"/>
                <a:ea typeface="+mn-ea"/>
              </a:defRPr>
            </a:lvl3pPr>
            <a:lvl4pPr marL="1600200" indent="-228600" algn="l" rtl="0" eaLnBrk="0" fontAlgn="base" hangingPunct="0">
              <a:spcBef>
                <a:spcPct val="20000"/>
              </a:spcBef>
              <a:spcAft>
                <a:spcPct val="0"/>
              </a:spcAft>
              <a:buClr>
                <a:schemeClr val="accent1"/>
              </a:buClr>
              <a:buChar char="–"/>
              <a:defRPr>
                <a:solidFill>
                  <a:schemeClr val="tx1"/>
                </a:solidFill>
                <a:latin typeface="+mn-lt"/>
                <a:ea typeface="+mn-ea"/>
              </a:defRPr>
            </a:lvl4pPr>
            <a:lvl5pPr marL="2057400" indent="-228600" algn="l" rtl="0" eaLnBrk="0" fontAlgn="base" hangingPunct="0">
              <a:spcBef>
                <a:spcPct val="20000"/>
              </a:spcBef>
              <a:spcAft>
                <a:spcPct val="0"/>
              </a:spcAft>
              <a:buClr>
                <a:schemeClr val="accent2"/>
              </a:buClr>
              <a:buFont typeface="Times" pitchFamily="18" charset="0"/>
              <a:buChar char="–"/>
              <a:defRPr>
                <a:solidFill>
                  <a:schemeClr val="tx1"/>
                </a:solidFill>
                <a:latin typeface="+mn-lt"/>
                <a:ea typeface="+mn-ea"/>
              </a:defRPr>
            </a:lvl5pPr>
            <a:lvl6pPr marL="2514600" indent="-228600" algn="l" rtl="0" fontAlgn="base">
              <a:spcBef>
                <a:spcPct val="20000"/>
              </a:spcBef>
              <a:spcAft>
                <a:spcPct val="0"/>
              </a:spcAft>
              <a:buClr>
                <a:schemeClr val="accent2"/>
              </a:buClr>
              <a:buFont typeface="Times" charset="0"/>
              <a:buChar char="–"/>
              <a:defRPr>
                <a:solidFill>
                  <a:schemeClr val="tx1"/>
                </a:solidFill>
                <a:latin typeface="+mn-lt"/>
                <a:ea typeface="+mn-ea"/>
              </a:defRPr>
            </a:lvl6pPr>
            <a:lvl7pPr marL="2971800" indent="-228600" algn="l" rtl="0" fontAlgn="base">
              <a:spcBef>
                <a:spcPct val="20000"/>
              </a:spcBef>
              <a:spcAft>
                <a:spcPct val="0"/>
              </a:spcAft>
              <a:buClr>
                <a:schemeClr val="accent2"/>
              </a:buClr>
              <a:buFont typeface="Times" charset="0"/>
              <a:buChar char="–"/>
              <a:defRPr>
                <a:solidFill>
                  <a:schemeClr val="tx1"/>
                </a:solidFill>
                <a:latin typeface="+mn-lt"/>
                <a:ea typeface="+mn-ea"/>
              </a:defRPr>
            </a:lvl7pPr>
            <a:lvl8pPr marL="3429000" indent="-228600" algn="l" rtl="0" fontAlgn="base">
              <a:spcBef>
                <a:spcPct val="20000"/>
              </a:spcBef>
              <a:spcAft>
                <a:spcPct val="0"/>
              </a:spcAft>
              <a:buClr>
                <a:schemeClr val="accent2"/>
              </a:buClr>
              <a:buFont typeface="Times" charset="0"/>
              <a:buChar char="–"/>
              <a:defRPr>
                <a:solidFill>
                  <a:schemeClr val="tx1"/>
                </a:solidFill>
                <a:latin typeface="+mn-lt"/>
                <a:ea typeface="+mn-ea"/>
              </a:defRPr>
            </a:lvl8pPr>
            <a:lvl9pPr marL="3886200" indent="-228600" algn="l" rtl="0" fontAlgn="base">
              <a:spcBef>
                <a:spcPct val="20000"/>
              </a:spcBef>
              <a:spcAft>
                <a:spcPct val="0"/>
              </a:spcAft>
              <a:buClr>
                <a:schemeClr val="accent2"/>
              </a:buClr>
              <a:buFont typeface="Times" charset="0"/>
              <a:buChar char="–"/>
              <a:defRPr>
                <a:solidFill>
                  <a:schemeClr val="tx1"/>
                </a:solidFill>
                <a:latin typeface="+mn-lt"/>
                <a:ea typeface="+mn-ea"/>
              </a:defRPr>
            </a:lvl9pPr>
          </a:lstStyle>
          <a:p>
            <a:r>
              <a:rPr lang="en-US" sz="1600" i="1" dirty="0" smtClean="0"/>
              <a:t>μ</a:t>
            </a:r>
            <a:r>
              <a:rPr lang="en-US" sz="1600" dirty="0" smtClean="0"/>
              <a:t>  is </a:t>
            </a:r>
            <a:r>
              <a:rPr lang="en-US" sz="1600" dirty="0"/>
              <a:t>the </a:t>
            </a:r>
            <a:r>
              <a:rPr lang="en-US" sz="1600" i="1" dirty="0"/>
              <a:t>mean</a:t>
            </a:r>
            <a:r>
              <a:rPr lang="en-US" sz="1600" dirty="0"/>
              <a:t> or </a:t>
            </a:r>
            <a:r>
              <a:rPr lang="en-US" sz="1600" i="1" dirty="0"/>
              <a:t>expectation</a:t>
            </a:r>
            <a:r>
              <a:rPr lang="en-US" sz="1600" dirty="0"/>
              <a:t> of the distribution </a:t>
            </a:r>
            <a:r>
              <a:rPr lang="en-US" sz="1600" dirty="0" smtClean="0"/>
              <a:t>;     </a:t>
            </a:r>
            <a:r>
              <a:rPr lang="en-US" sz="1600" i="1" dirty="0" smtClean="0"/>
              <a:t>σ</a:t>
            </a:r>
            <a:r>
              <a:rPr lang="en-US" sz="1600" dirty="0" smtClean="0"/>
              <a:t> </a:t>
            </a:r>
            <a:r>
              <a:rPr lang="en-US" sz="1600" dirty="0"/>
              <a:t>is its standard deviation; </a:t>
            </a:r>
            <a:endParaRPr lang="en-US" sz="1600" dirty="0" smtClean="0"/>
          </a:p>
          <a:p>
            <a:pPr>
              <a:buFont typeface="Arial" panose="020B0604020202020204" pitchFamily="34" charset="0"/>
              <a:buChar char="•"/>
            </a:pPr>
            <a:r>
              <a:rPr lang="en-US" sz="1600" dirty="0"/>
              <a:t>A random variable with a Gaussian distribution is said to be </a:t>
            </a:r>
            <a:r>
              <a:rPr lang="en-US" sz="1600" b="1" dirty="0"/>
              <a:t>normally distributed</a:t>
            </a:r>
            <a:endParaRPr lang="en-US" sz="1600" dirty="0" smtClean="0"/>
          </a:p>
          <a:p>
            <a:pPr>
              <a:buFont typeface="Arial" panose="020B0604020202020204" pitchFamily="34" charset="0"/>
              <a:buChar char="•"/>
            </a:pPr>
            <a:r>
              <a:rPr lang="en-US" sz="1600" dirty="0" smtClean="0"/>
              <a:t>If </a:t>
            </a:r>
            <a:r>
              <a:rPr lang="en-US" sz="1600" i="1" dirty="0"/>
              <a:t>μ</a:t>
            </a:r>
            <a:r>
              <a:rPr lang="en-US" sz="1600" dirty="0"/>
              <a:t> = 0 and </a:t>
            </a:r>
            <a:r>
              <a:rPr lang="en-US" sz="1600" i="1" dirty="0"/>
              <a:t>σ</a:t>
            </a:r>
            <a:r>
              <a:rPr lang="en-US" sz="1600" dirty="0"/>
              <a:t> = 1, the distribution is called the </a:t>
            </a:r>
            <a:r>
              <a:rPr lang="en-US" sz="1600" b="1" dirty="0"/>
              <a:t>standard normal distribution</a:t>
            </a:r>
            <a:r>
              <a:rPr lang="en-US" sz="1600" dirty="0"/>
              <a:t> or the </a:t>
            </a:r>
            <a:r>
              <a:rPr lang="en-US" sz="1600" b="1" dirty="0"/>
              <a:t>unit normal </a:t>
            </a:r>
            <a:r>
              <a:rPr lang="en-US" sz="1600" b="1" dirty="0" smtClean="0"/>
              <a:t>distribution</a:t>
            </a:r>
            <a:endParaRPr lang="en-US" sz="1600" kern="0" dirty="0"/>
          </a:p>
        </p:txBody>
      </p:sp>
      <p:sp>
        <p:nvSpPr>
          <p:cNvPr id="8" name="Footer Placeholder 3"/>
          <p:cNvSpPr>
            <a:spLocks noGrp="1"/>
          </p:cNvSpPr>
          <p:nvPr>
            <p:ph type="ftr" sz="quarter" idx="10"/>
          </p:nvPr>
        </p:nvSpPr>
        <p:spPr>
          <a:xfrm>
            <a:off x="152400" y="6477000"/>
            <a:ext cx="4090988" cy="304800"/>
          </a:xfrm>
        </p:spPr>
        <p:txBody>
          <a:bodyPr/>
          <a:lstStyle/>
          <a:p>
            <a:pPr>
              <a:defRPr/>
            </a:pPr>
            <a:r>
              <a:rPr lang="en-US" dirty="0" smtClean="0"/>
              <a:t>ENSC 180 – Introduction to Engineering Analysis Tools </a:t>
            </a:r>
            <a:endParaRPr lang="en-US" dirty="0"/>
          </a:p>
        </p:txBody>
      </p:sp>
      <p:sp>
        <p:nvSpPr>
          <p:cNvPr id="9" name="CasellaDiTesto 8"/>
          <p:cNvSpPr txBox="1"/>
          <p:nvPr/>
        </p:nvSpPr>
        <p:spPr>
          <a:xfrm>
            <a:off x="6962010" y="6056375"/>
            <a:ext cx="1880643" cy="261610"/>
          </a:xfrm>
          <a:prstGeom prst="rect">
            <a:avLst/>
          </a:prstGeom>
          <a:noFill/>
        </p:spPr>
        <p:txBody>
          <a:bodyPr wrap="none" rtlCol="0">
            <a:spAutoFit/>
          </a:bodyPr>
          <a:lstStyle/>
          <a:p>
            <a:r>
              <a:rPr lang="it-IT" sz="1100" dirty="0" smtClean="0"/>
              <a:t>Source: www.wikipedia.org</a:t>
            </a:r>
            <a:endParaRPr lang="en-US" sz="1100" dirty="0"/>
          </a:p>
        </p:txBody>
      </p:sp>
    </p:spTree>
    <p:extLst>
      <p:ext uri="{BB962C8B-B14F-4D97-AF65-F5344CB8AC3E}">
        <p14:creationId xmlns:p14="http://schemas.microsoft.com/office/powerpoint/2010/main" val="50874058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contenuto 1"/>
          <p:cNvSpPr>
            <a:spLocks noGrp="1"/>
          </p:cNvSpPr>
          <p:nvPr>
            <p:ph idx="1"/>
          </p:nvPr>
        </p:nvSpPr>
        <p:spPr>
          <a:xfrm>
            <a:off x="152400" y="960120"/>
            <a:ext cx="8473440" cy="5188585"/>
          </a:xfrm>
        </p:spPr>
        <p:txBody>
          <a:bodyPr/>
          <a:lstStyle/>
          <a:p>
            <a:endParaRPr lang="en-CA" sz="1600" noProof="0" dirty="0" smtClean="0"/>
          </a:p>
          <a:p>
            <a:endParaRPr lang="en-CA" sz="1600" noProof="0" dirty="0" smtClean="0"/>
          </a:p>
          <a:p>
            <a:r>
              <a:rPr lang="en-CA" sz="1600" b="1" noProof="0" dirty="0" err="1" smtClean="0"/>
              <a:t>Normcdf</a:t>
            </a:r>
            <a:r>
              <a:rPr lang="en-CA" sz="1600" b="1" noProof="0" dirty="0" smtClean="0"/>
              <a:t> (a) -&gt; </a:t>
            </a:r>
            <a:r>
              <a:rPr lang="en-CA" sz="1600" noProof="0" dirty="0" smtClean="0"/>
              <a:t>Returns the standardized Normal CDF in the interval –</a:t>
            </a:r>
            <a:r>
              <a:rPr lang="en-CA" sz="1600" noProof="0" dirty="0" err="1" smtClean="0"/>
              <a:t>inf</a:t>
            </a:r>
            <a:r>
              <a:rPr lang="en-CA" sz="1600" noProof="0" dirty="0" smtClean="0"/>
              <a:t> , a, that is the integral of the pdf in the same range: it can express the probability that a given iteration of the random variable x has a value &lt;=a</a:t>
            </a:r>
            <a:endParaRPr lang="en-CA" sz="1600" b="1" noProof="0" dirty="0" smtClean="0"/>
          </a:p>
          <a:p>
            <a:r>
              <a:rPr lang="en-CA" sz="1600" b="1" noProof="0" dirty="0" err="1" smtClean="0"/>
              <a:t>Norminv</a:t>
            </a:r>
            <a:r>
              <a:rPr lang="en-CA" sz="1600" b="1" noProof="0" dirty="0" smtClean="0"/>
              <a:t>(p) -&gt;</a:t>
            </a:r>
            <a:r>
              <a:rPr lang="en-CA" sz="1600" noProof="0" dirty="0" smtClean="0"/>
              <a:t> is the inverse function of </a:t>
            </a:r>
            <a:r>
              <a:rPr lang="en-CA" sz="1600" i="1" noProof="0" dirty="0" err="1" smtClean="0"/>
              <a:t>normcdf</a:t>
            </a:r>
            <a:r>
              <a:rPr lang="en-CA" sz="1600" noProof="0" dirty="0" smtClean="0"/>
              <a:t>. </a:t>
            </a:r>
            <a:r>
              <a:rPr lang="en-CA" sz="1600" i="1" noProof="0" dirty="0" err="1" smtClean="0"/>
              <a:t>norminv</a:t>
            </a:r>
            <a:r>
              <a:rPr lang="en-CA" sz="1600" i="1" noProof="0" dirty="0" smtClean="0"/>
              <a:t>(p)</a:t>
            </a:r>
            <a:r>
              <a:rPr lang="en-CA" sz="1600" noProof="0" dirty="0" smtClean="0"/>
              <a:t> gives the value a such that p=</a:t>
            </a:r>
            <a:r>
              <a:rPr lang="en-CA" sz="1600" noProof="0" dirty="0" err="1" smtClean="0"/>
              <a:t>Normal_CDF</a:t>
            </a:r>
            <a:r>
              <a:rPr lang="en-CA" sz="1600" noProof="0" dirty="0" smtClean="0"/>
              <a:t>(-∞,a). If p= </a:t>
            </a:r>
            <a:r>
              <a:rPr lang="en-CA" sz="1600" noProof="0" dirty="0" err="1" smtClean="0"/>
              <a:t>normcdf</a:t>
            </a:r>
            <a:r>
              <a:rPr lang="en-CA" sz="1600" noProof="0" dirty="0" smtClean="0"/>
              <a:t>(a), then </a:t>
            </a:r>
            <a:r>
              <a:rPr lang="en-CA" sz="1600" noProof="0" dirty="0" err="1" smtClean="0"/>
              <a:t>norminv</a:t>
            </a:r>
            <a:r>
              <a:rPr lang="en-CA" sz="1600" noProof="0" dirty="0" smtClean="0"/>
              <a:t>(p) = a</a:t>
            </a:r>
          </a:p>
          <a:p>
            <a:endParaRPr lang="en-CA" sz="1600" noProof="0" dirty="0" smtClean="0"/>
          </a:p>
          <a:p>
            <a:endParaRPr lang="en-CA" sz="1600" noProof="0" dirty="0" smtClean="0"/>
          </a:p>
          <a:p>
            <a:r>
              <a:rPr lang="en-CA" sz="1600" b="1" noProof="0" dirty="0" err="1" smtClean="0"/>
              <a:t>Normcdf</a:t>
            </a:r>
            <a:r>
              <a:rPr lang="en-CA" sz="1600" b="1" noProof="0" dirty="0" smtClean="0"/>
              <a:t> (</a:t>
            </a:r>
            <a:r>
              <a:rPr lang="en-CA" sz="1600" b="1" noProof="0" dirty="0" err="1" smtClean="0"/>
              <a:t>a,</a:t>
            </a:r>
            <a:r>
              <a:rPr lang="en-CA" sz="1600" b="1" noProof="0" dirty="0" err="1" smtClean="0">
                <a:latin typeface="Calibri"/>
              </a:rPr>
              <a:t>μ,σ</a:t>
            </a:r>
            <a:r>
              <a:rPr lang="en-CA" sz="1600" b="1" noProof="0" dirty="0" smtClean="0"/>
              <a:t>)</a:t>
            </a:r>
            <a:r>
              <a:rPr lang="en-CA" sz="1600" b="1" noProof="0" dirty="0" smtClean="0">
                <a:latin typeface="Calibri"/>
              </a:rPr>
              <a:t>, </a:t>
            </a:r>
            <a:r>
              <a:rPr lang="en-CA" sz="1600" b="1" noProof="0" dirty="0" err="1" smtClean="0"/>
              <a:t>Norminv</a:t>
            </a:r>
            <a:r>
              <a:rPr lang="en-CA" sz="1600" b="1" noProof="0" dirty="0" smtClean="0"/>
              <a:t>(p, </a:t>
            </a:r>
            <a:r>
              <a:rPr lang="en-CA" sz="1600" b="1" noProof="0" dirty="0" err="1" smtClean="0">
                <a:latin typeface="Calibri"/>
              </a:rPr>
              <a:t>μ,σ</a:t>
            </a:r>
            <a:r>
              <a:rPr lang="en-CA" sz="1600" b="1" noProof="0" dirty="0" smtClean="0"/>
              <a:t>) -&gt; </a:t>
            </a:r>
            <a:r>
              <a:rPr lang="en-CA" sz="1600" noProof="0" dirty="0" smtClean="0"/>
              <a:t>Represent the same functionalities as described before, but in the generic case of non standardized Normal distributions</a:t>
            </a:r>
          </a:p>
          <a:p>
            <a:endParaRPr lang="en-CA" sz="1600" b="1" noProof="0" dirty="0" smtClean="0"/>
          </a:p>
          <a:p>
            <a:endParaRPr lang="en-CA" sz="1600" b="1" noProof="0" dirty="0" smtClean="0"/>
          </a:p>
          <a:p>
            <a:r>
              <a:rPr lang="en-CA" sz="1600" b="1" noProof="0" dirty="0" smtClean="0"/>
              <a:t>[</a:t>
            </a:r>
            <a:r>
              <a:rPr lang="en-CA" sz="1600" b="1" noProof="0" dirty="0" err="1" smtClean="0">
                <a:latin typeface="Calibri"/>
              </a:rPr>
              <a:t>μ,σ</a:t>
            </a:r>
            <a:r>
              <a:rPr lang="en-CA" sz="1600" b="1" noProof="0" dirty="0" smtClean="0"/>
              <a:t>] = </a:t>
            </a:r>
            <a:r>
              <a:rPr lang="en-CA" sz="1600" b="1" noProof="0" dirty="0" err="1" smtClean="0"/>
              <a:t>normfit</a:t>
            </a:r>
            <a:r>
              <a:rPr lang="en-CA" sz="1600" b="1" noProof="0" dirty="0" smtClean="0"/>
              <a:t>(data) </a:t>
            </a:r>
            <a:r>
              <a:rPr lang="en-CA" sz="1600" noProof="0" dirty="0" smtClean="0"/>
              <a:t>returns an estimate of the mean </a:t>
            </a:r>
            <a:r>
              <a:rPr lang="en-CA" sz="1600" i="1" noProof="0" dirty="0" smtClean="0"/>
              <a:t>μ</a:t>
            </a:r>
            <a:r>
              <a:rPr lang="en-CA" sz="1600" noProof="0" dirty="0" smtClean="0"/>
              <a:t> , and the standard deviation </a:t>
            </a:r>
            <a:r>
              <a:rPr lang="en-CA" sz="1600" i="1" noProof="0" dirty="0" smtClean="0"/>
              <a:t>σ</a:t>
            </a:r>
            <a:r>
              <a:rPr lang="en-CA" sz="1600" noProof="0" dirty="0" smtClean="0"/>
              <a:t>, of the normal distribution given in vector data. </a:t>
            </a:r>
            <a:endParaRPr lang="en-CA" sz="1600" b="1" noProof="0" dirty="0" smtClean="0"/>
          </a:p>
          <a:p>
            <a:endParaRPr lang="en-CA" sz="1600" noProof="0" dirty="0" smtClean="0"/>
          </a:p>
          <a:p>
            <a:endParaRPr lang="en-CA" sz="1600" b="1" noProof="0" dirty="0"/>
          </a:p>
        </p:txBody>
      </p:sp>
      <p:sp>
        <p:nvSpPr>
          <p:cNvPr id="3" name="Titolo 2"/>
          <p:cNvSpPr>
            <a:spLocks noGrp="1"/>
          </p:cNvSpPr>
          <p:nvPr>
            <p:ph type="title"/>
          </p:nvPr>
        </p:nvSpPr>
        <p:spPr/>
        <p:txBody>
          <a:bodyPr/>
          <a:lstStyle/>
          <a:p>
            <a:r>
              <a:rPr lang="en-CA" noProof="0" dirty="0" smtClean="0"/>
              <a:t>Normal (Gaussian) Distribution with MATLAB</a:t>
            </a:r>
            <a:endParaRPr lang="en-CA" noProof="0" dirty="0"/>
          </a:p>
        </p:txBody>
      </p:sp>
      <p:sp>
        <p:nvSpPr>
          <p:cNvPr id="5" name="Footer Placeholder 3"/>
          <p:cNvSpPr>
            <a:spLocks noGrp="1"/>
          </p:cNvSpPr>
          <p:nvPr>
            <p:ph type="ftr" sz="quarter" idx="10"/>
          </p:nvPr>
        </p:nvSpPr>
        <p:spPr>
          <a:xfrm>
            <a:off x="152400" y="6477000"/>
            <a:ext cx="4090988" cy="304800"/>
          </a:xfrm>
        </p:spPr>
        <p:txBody>
          <a:bodyPr/>
          <a:lstStyle/>
          <a:p>
            <a:pPr>
              <a:defRPr/>
            </a:pPr>
            <a:r>
              <a:rPr lang="en-US" dirty="0" smtClean="0"/>
              <a:t>ENSC 180 – Introduction to Engineering Analysis Tools </a:t>
            </a:r>
            <a:endParaRPr lang="en-US" dirty="0"/>
          </a:p>
        </p:txBody>
      </p:sp>
    </p:spTree>
    <p:extLst>
      <p:ext uri="{BB962C8B-B14F-4D97-AF65-F5344CB8AC3E}">
        <p14:creationId xmlns:p14="http://schemas.microsoft.com/office/powerpoint/2010/main" val="372542925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olo 2"/>
          <p:cNvSpPr>
            <a:spLocks noGrp="1"/>
          </p:cNvSpPr>
          <p:nvPr>
            <p:ph type="title"/>
          </p:nvPr>
        </p:nvSpPr>
        <p:spPr/>
        <p:txBody>
          <a:bodyPr/>
          <a:lstStyle/>
          <a:p>
            <a:r>
              <a:rPr lang="en-CA" altLang="en-US" noProof="0" dirty="0" smtClean="0"/>
              <a:t>Ensc180 Calendar</a:t>
            </a:r>
          </a:p>
        </p:txBody>
      </p:sp>
      <p:sp>
        <p:nvSpPr>
          <p:cNvPr id="5" name="Footer Placeholder 3"/>
          <p:cNvSpPr>
            <a:spLocks noGrp="1"/>
          </p:cNvSpPr>
          <p:nvPr>
            <p:ph type="ftr" sz="quarter" idx="10"/>
          </p:nvPr>
        </p:nvSpPr>
        <p:spPr>
          <a:xfrm>
            <a:off x="152400" y="6448425"/>
            <a:ext cx="4356100" cy="333375"/>
          </a:xfrm>
        </p:spPr>
        <p:txBody>
          <a:bodyPr/>
          <a:lstStyle/>
          <a:p>
            <a:pPr>
              <a:defRPr/>
            </a:pPr>
            <a:r>
              <a:rPr lang="en-US" dirty="0" smtClean="0"/>
              <a:t>ENSC 180 – Introduction to Engineering Analysis Tools </a:t>
            </a:r>
            <a:endParaRPr lang="en-US" dirty="0"/>
          </a:p>
        </p:txBody>
      </p:sp>
      <p:graphicFrame>
        <p:nvGraphicFramePr>
          <p:cNvPr id="7" name="Tabella 6"/>
          <p:cNvGraphicFramePr>
            <a:graphicFrameLocks noGrp="1"/>
          </p:cNvGraphicFramePr>
          <p:nvPr>
            <p:extLst>
              <p:ext uri="{D42A27DB-BD31-4B8C-83A1-F6EECF244321}">
                <p14:modId xmlns:p14="http://schemas.microsoft.com/office/powerpoint/2010/main" val="564639351"/>
              </p:ext>
            </p:extLst>
          </p:nvPr>
        </p:nvGraphicFramePr>
        <p:xfrm>
          <a:off x="2221548" y="939165"/>
          <a:ext cx="4168775" cy="5362580"/>
        </p:xfrm>
        <a:graphic>
          <a:graphicData uri="http://schemas.openxmlformats.org/drawingml/2006/table">
            <a:tbl>
              <a:tblPr firstRow="1" bandRow="1">
                <a:tableStyleId>{5C22544A-7EE6-4342-B048-85BDC9FD1C3A}</a:tableStyleId>
              </a:tblPr>
              <a:tblGrid>
                <a:gridCol w="632040"/>
                <a:gridCol w="3536735"/>
              </a:tblGrid>
              <a:tr h="374954">
                <a:tc>
                  <a:txBody>
                    <a:bodyPr/>
                    <a:lstStyle/>
                    <a:p>
                      <a:r>
                        <a:rPr lang="en-US" sz="1800" noProof="0" dirty="0" smtClean="0"/>
                        <a:t>Unit</a:t>
                      </a:r>
                      <a:endParaRPr lang="en-US" sz="1800" noProof="0" dirty="0"/>
                    </a:p>
                  </a:txBody>
                  <a:tcPr marL="91432" marR="91432" marT="45709" marB="45709">
                    <a:solidFill>
                      <a:schemeClr val="accent2"/>
                    </a:solidFill>
                  </a:tcPr>
                </a:tc>
                <a:tc>
                  <a:txBody>
                    <a:bodyPr/>
                    <a:lstStyle/>
                    <a:p>
                      <a:r>
                        <a:rPr lang="en-US" sz="1800" noProof="0" dirty="0" smtClean="0"/>
                        <a:t>What</a:t>
                      </a:r>
                      <a:endParaRPr lang="en-US" sz="1800" noProof="0" dirty="0"/>
                    </a:p>
                  </a:txBody>
                  <a:tcPr marL="91432" marR="91432" marT="45709" marB="45709">
                    <a:solidFill>
                      <a:schemeClr val="accent2"/>
                    </a:solidFill>
                  </a:tcPr>
                </a:tc>
              </a:tr>
              <a:tr h="370751">
                <a:tc>
                  <a:txBody>
                    <a:bodyPr/>
                    <a:lstStyle/>
                    <a:p>
                      <a:r>
                        <a:rPr lang="en-US" sz="1800" b="0" kern="1200" noProof="0" dirty="0" smtClean="0">
                          <a:solidFill>
                            <a:schemeClr val="tx1"/>
                          </a:solidFill>
                          <a:latin typeface="+mn-lt"/>
                          <a:ea typeface="+mn-ea"/>
                          <a:cs typeface="+mn-cs"/>
                        </a:rPr>
                        <a:t>1</a:t>
                      </a:r>
                      <a:endParaRPr lang="en-US" sz="1800" b="0" kern="1200" noProof="0" dirty="0">
                        <a:solidFill>
                          <a:schemeClr val="tx1"/>
                        </a:solidFill>
                        <a:latin typeface="+mn-lt"/>
                        <a:ea typeface="+mn-ea"/>
                        <a:cs typeface="+mn-cs"/>
                      </a:endParaRPr>
                    </a:p>
                  </a:txBody>
                  <a:tcPr marL="91432" marR="91432" marT="45709" marB="45709"/>
                </a:tc>
                <a:tc>
                  <a:txBody>
                    <a:bodyPr/>
                    <a:lstStyle/>
                    <a:p>
                      <a:r>
                        <a:rPr lang="en-US" sz="1800" b="0" kern="1200" noProof="0" dirty="0" smtClean="0">
                          <a:solidFill>
                            <a:schemeClr val="tx1"/>
                          </a:solidFill>
                          <a:latin typeface="+mn-lt"/>
                          <a:ea typeface="+mn-ea"/>
                          <a:cs typeface="+mn-cs"/>
                        </a:rPr>
                        <a:t>Introduction to MATLAB</a:t>
                      </a:r>
                      <a:endParaRPr lang="en-US" sz="1800" b="0" kern="1200" noProof="0" dirty="0">
                        <a:solidFill>
                          <a:schemeClr val="tx1"/>
                        </a:solidFill>
                        <a:latin typeface="+mn-lt"/>
                        <a:ea typeface="+mn-ea"/>
                        <a:cs typeface="+mn-cs"/>
                      </a:endParaRPr>
                    </a:p>
                  </a:txBody>
                  <a:tcPr marL="91432" marR="91432" marT="45709" marB="45709"/>
                </a:tc>
              </a:tr>
              <a:tr h="370751">
                <a:tc>
                  <a:txBody>
                    <a:bodyPr/>
                    <a:lstStyle/>
                    <a:p>
                      <a:r>
                        <a:rPr lang="en-US" sz="1800" b="0" noProof="0" dirty="0" smtClean="0">
                          <a:solidFill>
                            <a:schemeClr val="tx1"/>
                          </a:solidFill>
                        </a:rPr>
                        <a:t>2</a:t>
                      </a:r>
                      <a:endParaRPr lang="en-US" sz="1800" b="0" noProof="0" dirty="0">
                        <a:solidFill>
                          <a:schemeClr val="tx1"/>
                        </a:solidFill>
                      </a:endParaRPr>
                    </a:p>
                  </a:txBody>
                  <a:tcPr marL="91432" marR="91432" marT="45709" marB="45709"/>
                </a:tc>
                <a:tc>
                  <a:txBody>
                    <a:bodyPr/>
                    <a:lstStyle/>
                    <a:p>
                      <a:r>
                        <a:rPr lang="en-US" sz="1800" b="0" noProof="0" dirty="0" smtClean="0">
                          <a:solidFill>
                            <a:schemeClr val="tx1"/>
                          </a:solidFill>
                        </a:rPr>
                        <a:t>Flow control &amp; Data Structures</a:t>
                      </a:r>
                      <a:endParaRPr lang="en-US" sz="1800" b="0" noProof="0" dirty="0">
                        <a:solidFill>
                          <a:schemeClr val="tx1"/>
                        </a:solidFill>
                      </a:endParaRPr>
                    </a:p>
                  </a:txBody>
                  <a:tcPr marL="91432" marR="91432" marT="45709" marB="45709"/>
                </a:tc>
              </a:tr>
              <a:tr h="370751">
                <a:tc>
                  <a:txBody>
                    <a:bodyPr/>
                    <a:lstStyle/>
                    <a:p>
                      <a:r>
                        <a:rPr lang="en-US" sz="1800" noProof="0" dirty="0" smtClean="0"/>
                        <a:t>3</a:t>
                      </a:r>
                      <a:endParaRPr lang="en-US" sz="1800" noProof="0" dirty="0"/>
                    </a:p>
                  </a:txBody>
                  <a:tcPr marL="91432" marR="91432" marT="45709" marB="45709"/>
                </a:tc>
                <a:tc>
                  <a:txBody>
                    <a:bodyPr/>
                    <a:lstStyle/>
                    <a:p>
                      <a:r>
                        <a:rPr lang="en-US" sz="1800" noProof="0" dirty="0" smtClean="0"/>
                        <a:t>Plotting</a:t>
                      </a:r>
                      <a:endParaRPr lang="en-US" sz="1800" noProof="0" dirty="0"/>
                    </a:p>
                  </a:txBody>
                  <a:tcPr marL="91432" marR="91432" marT="45709" marB="45709"/>
                </a:tc>
              </a:tr>
              <a:tr h="370751">
                <a:tc>
                  <a:txBody>
                    <a:bodyPr/>
                    <a:lstStyle/>
                    <a:p>
                      <a:r>
                        <a:rPr lang="en-US" sz="1800" noProof="0" dirty="0" smtClean="0"/>
                        <a:t>4</a:t>
                      </a:r>
                      <a:endParaRPr lang="en-US" sz="1800" noProof="0" dirty="0"/>
                    </a:p>
                  </a:txBody>
                  <a:tcPr marL="91432" marR="91432" marT="45709" marB="45709"/>
                </a:tc>
                <a:tc>
                  <a:txBody>
                    <a:bodyPr/>
                    <a:lstStyle/>
                    <a:p>
                      <a:r>
                        <a:rPr lang="en-US" sz="1800" noProof="0" dirty="0" smtClean="0"/>
                        <a:t>Strings &amp; File IO</a:t>
                      </a:r>
                      <a:endParaRPr lang="en-US" sz="1800" noProof="0" dirty="0"/>
                    </a:p>
                  </a:txBody>
                  <a:tcPr marL="91432" marR="91432" marT="45709" marB="45709"/>
                </a:tc>
              </a:tr>
              <a:tr h="370751">
                <a:tc>
                  <a:txBody>
                    <a:bodyPr/>
                    <a:lstStyle/>
                    <a:p>
                      <a:r>
                        <a:rPr lang="en-US" sz="1800" noProof="0" dirty="0" smtClean="0"/>
                        <a:t>5</a:t>
                      </a:r>
                      <a:endParaRPr lang="en-US" sz="1800" noProof="0" dirty="0"/>
                    </a:p>
                  </a:txBody>
                  <a:tcPr marL="91432" marR="91432" marT="45709" marB="45709"/>
                </a:tc>
                <a:tc>
                  <a:txBody>
                    <a:bodyPr/>
                    <a:lstStyle/>
                    <a:p>
                      <a:r>
                        <a:rPr lang="en-US" sz="1800" noProof="0" dirty="0" smtClean="0"/>
                        <a:t>Complex Numbers</a:t>
                      </a:r>
                      <a:endParaRPr lang="en-US" sz="1800" noProof="0" dirty="0"/>
                    </a:p>
                  </a:txBody>
                  <a:tcPr marL="91432" marR="91432" marT="45709" marB="45709"/>
                </a:tc>
              </a:tr>
              <a:tr h="370751">
                <a:tc>
                  <a:txBody>
                    <a:bodyPr/>
                    <a:lstStyle/>
                    <a:p>
                      <a:r>
                        <a:rPr lang="en-US" sz="1800" noProof="0" dirty="0" smtClean="0"/>
                        <a:t>6</a:t>
                      </a:r>
                      <a:endParaRPr lang="en-US" sz="1800" noProof="0" dirty="0"/>
                    </a:p>
                  </a:txBody>
                  <a:tcPr marL="91432" marR="91432" marT="45709" marB="45709"/>
                </a:tc>
                <a:tc>
                  <a:txBody>
                    <a:bodyPr/>
                    <a:lstStyle/>
                    <a:p>
                      <a:r>
                        <a:rPr lang="en-US" sz="1800" noProof="0" dirty="0" err="1" smtClean="0"/>
                        <a:t>Combinatorics</a:t>
                      </a:r>
                      <a:endParaRPr lang="en-US" sz="1800" noProof="0" dirty="0"/>
                    </a:p>
                  </a:txBody>
                  <a:tcPr marL="91432" marR="91432" marT="45709" marB="45709"/>
                </a:tc>
              </a:tr>
              <a:tr h="370751">
                <a:tc>
                  <a:txBody>
                    <a:bodyPr/>
                    <a:lstStyle/>
                    <a:p>
                      <a:r>
                        <a:rPr lang="en-US" sz="1800" noProof="0" dirty="0" smtClean="0"/>
                        <a:t>7</a:t>
                      </a:r>
                      <a:endParaRPr lang="en-US" sz="1800" noProof="0" dirty="0"/>
                    </a:p>
                  </a:txBody>
                  <a:tcPr marL="91432" marR="91432" marT="45709" marB="45709"/>
                </a:tc>
                <a:tc>
                  <a:txBody>
                    <a:bodyPr/>
                    <a:lstStyle/>
                    <a:p>
                      <a:r>
                        <a:rPr lang="en-US" sz="1800" baseline="0" noProof="0" dirty="0" smtClean="0"/>
                        <a:t>Linear </a:t>
                      </a:r>
                      <a:r>
                        <a:rPr lang="en-US" sz="1800" noProof="0" dirty="0" smtClean="0"/>
                        <a:t>Algebra</a:t>
                      </a:r>
                      <a:endParaRPr lang="en-US" sz="1800" noProof="0" dirty="0"/>
                    </a:p>
                  </a:txBody>
                  <a:tcPr marL="91432" marR="91432" marT="45709" marB="45709"/>
                </a:tc>
              </a:tr>
              <a:tr h="370751">
                <a:tc>
                  <a:txBody>
                    <a:bodyPr/>
                    <a:lstStyle/>
                    <a:p>
                      <a:r>
                        <a:rPr lang="en-US" sz="1800" b="1" kern="1200" noProof="0" dirty="0" smtClean="0">
                          <a:solidFill>
                            <a:srgbClr val="FF0000"/>
                          </a:solidFill>
                          <a:latin typeface="+mn-lt"/>
                          <a:ea typeface="+mn-ea"/>
                          <a:cs typeface="+mn-cs"/>
                        </a:rPr>
                        <a:t>8</a:t>
                      </a:r>
                      <a:endParaRPr lang="en-US" sz="1800" b="1" kern="1200" noProof="0" dirty="0">
                        <a:solidFill>
                          <a:srgbClr val="FF0000"/>
                        </a:solidFill>
                        <a:latin typeface="+mn-lt"/>
                        <a:ea typeface="+mn-ea"/>
                        <a:cs typeface="+mn-cs"/>
                      </a:endParaRPr>
                    </a:p>
                  </a:txBody>
                  <a:tcPr marL="91432" marR="91432" marT="45709" marB="45709"/>
                </a:tc>
                <a:tc>
                  <a:txBody>
                    <a:bodyPr/>
                    <a:lstStyle/>
                    <a:p>
                      <a:r>
                        <a:rPr lang="en-US" sz="1800" b="1" kern="1200" noProof="0" dirty="0" smtClean="0">
                          <a:solidFill>
                            <a:srgbClr val="FF0000"/>
                          </a:solidFill>
                          <a:latin typeface="+mn-lt"/>
                          <a:ea typeface="+mn-ea"/>
                          <a:cs typeface="+mn-cs"/>
                        </a:rPr>
                        <a:t>Statistics &amp; Data Analysis</a:t>
                      </a:r>
                      <a:endParaRPr lang="en-US" sz="1800" b="1" kern="1200" noProof="0" dirty="0">
                        <a:solidFill>
                          <a:srgbClr val="FF0000"/>
                        </a:solidFill>
                        <a:latin typeface="+mn-lt"/>
                        <a:ea typeface="+mn-ea"/>
                        <a:cs typeface="+mn-cs"/>
                      </a:endParaRPr>
                    </a:p>
                  </a:txBody>
                  <a:tcPr marL="91432" marR="91432" marT="45709" marB="45709"/>
                </a:tc>
              </a:tr>
              <a:tr h="640055">
                <a:tc>
                  <a:txBody>
                    <a:bodyPr/>
                    <a:lstStyle/>
                    <a:p>
                      <a:r>
                        <a:rPr lang="en-US" sz="1800" noProof="0" dirty="0" smtClean="0"/>
                        <a:t>9</a:t>
                      </a:r>
                      <a:endParaRPr lang="en-US" sz="1800" noProof="0" dirty="0"/>
                    </a:p>
                  </a:txBody>
                  <a:tcPr marL="91432" marR="91432" marT="45709" marB="45709"/>
                </a:tc>
                <a:tc>
                  <a:txBody>
                    <a:bodyPr/>
                    <a:lstStyle/>
                    <a:p>
                      <a:r>
                        <a:rPr lang="en-US" sz="1800" noProof="0" dirty="0" smtClean="0"/>
                        <a:t>Polynomial Approximation, Curve Fitting</a:t>
                      </a:r>
                      <a:endParaRPr lang="en-US" sz="1800" noProof="0" dirty="0"/>
                    </a:p>
                  </a:txBody>
                  <a:tcPr marL="91432" marR="91432" marT="45709" marB="45709"/>
                </a:tc>
              </a:tr>
              <a:tr h="640055">
                <a:tc>
                  <a:txBody>
                    <a:bodyPr/>
                    <a:lstStyle/>
                    <a:p>
                      <a:r>
                        <a:rPr lang="en-US" sz="1800" noProof="0" dirty="0" smtClean="0"/>
                        <a:t>10</a:t>
                      </a:r>
                      <a:endParaRPr lang="en-US" sz="1800" noProof="0" dirty="0"/>
                    </a:p>
                  </a:txBody>
                  <a:tcPr marL="91432" marR="91432" marT="45709" marB="45709"/>
                </a:tc>
                <a:tc>
                  <a:txBody>
                    <a:bodyPr/>
                    <a:lstStyle/>
                    <a:p>
                      <a:r>
                        <a:rPr lang="en-US" sz="1800" noProof="0" dirty="0" smtClean="0"/>
                        <a:t>Root</a:t>
                      </a:r>
                      <a:r>
                        <a:rPr lang="en-US" sz="1800" baseline="0" noProof="0" dirty="0" smtClean="0"/>
                        <a:t> Finding, Numerical Differentiation</a:t>
                      </a:r>
                      <a:endParaRPr lang="en-US" sz="1800" noProof="0" dirty="0"/>
                    </a:p>
                  </a:txBody>
                  <a:tcPr marL="91432" marR="91432" marT="45709" marB="45709"/>
                </a:tc>
              </a:tr>
              <a:tr h="370751">
                <a:tc>
                  <a:txBody>
                    <a:bodyPr/>
                    <a:lstStyle/>
                    <a:p>
                      <a:r>
                        <a:rPr lang="en-US" sz="1800" noProof="0" dirty="0" smtClean="0"/>
                        <a:t>11</a:t>
                      </a:r>
                      <a:endParaRPr lang="en-US" sz="1800" noProof="0" dirty="0"/>
                    </a:p>
                  </a:txBody>
                  <a:tcPr marL="91432" marR="91432" marT="45709" marB="45709"/>
                </a:tc>
                <a:tc>
                  <a:txBody>
                    <a:bodyPr/>
                    <a:lstStyle/>
                    <a:p>
                      <a:r>
                        <a:rPr lang="en-US" sz="1800" noProof="0" dirty="0" smtClean="0"/>
                        <a:t>Numerical Integration</a:t>
                      </a:r>
                      <a:endParaRPr lang="en-US" sz="1800" noProof="0" dirty="0"/>
                    </a:p>
                  </a:txBody>
                  <a:tcPr marL="91432" marR="91432" marT="45709" marB="45709"/>
                </a:tc>
              </a:tr>
              <a:tr h="370751">
                <a:tc>
                  <a:txBody>
                    <a:bodyPr/>
                    <a:lstStyle/>
                    <a:p>
                      <a:r>
                        <a:rPr lang="en-US" sz="1800" noProof="0" dirty="0" smtClean="0"/>
                        <a:t>12</a:t>
                      </a:r>
                      <a:endParaRPr lang="en-US" sz="1800" noProof="0" dirty="0"/>
                    </a:p>
                  </a:txBody>
                  <a:tcPr marL="91432" marR="91432" marT="45709" marB="45709"/>
                </a:tc>
                <a:tc>
                  <a:txBody>
                    <a:bodyPr/>
                    <a:lstStyle/>
                    <a:p>
                      <a:r>
                        <a:rPr lang="en-US" sz="1800" noProof="0" dirty="0" smtClean="0"/>
                        <a:t>MATLAB executable files</a:t>
                      </a:r>
                      <a:endParaRPr lang="en-US" sz="1800" noProof="0" dirty="0"/>
                    </a:p>
                  </a:txBody>
                  <a:tcPr marL="91432" marR="91432" marT="45709" marB="45709"/>
                </a:tc>
              </a:tr>
            </a:tbl>
          </a:graphicData>
        </a:graphic>
      </p:graphicFrame>
    </p:spTree>
    <p:extLst>
      <p:ext uri="{BB962C8B-B14F-4D97-AF65-F5344CB8AC3E}">
        <p14:creationId xmlns:p14="http://schemas.microsoft.com/office/powerpoint/2010/main" val="321721051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02" name="Content Placeholder 1"/>
          <p:cNvSpPr>
            <a:spLocks noGrp="1"/>
          </p:cNvSpPr>
          <p:nvPr>
            <p:ph idx="1"/>
          </p:nvPr>
        </p:nvSpPr>
        <p:spPr>
          <a:xfrm>
            <a:off x="106680" y="960120"/>
            <a:ext cx="8595360" cy="2513830"/>
          </a:xfrm>
        </p:spPr>
        <p:txBody>
          <a:bodyPr/>
          <a:lstStyle/>
          <a:p>
            <a:pPr>
              <a:buFont typeface="Wingdings" pitchFamily="2" charset="2"/>
              <a:buChar char="§"/>
            </a:pPr>
            <a:r>
              <a:rPr lang="en-CA" altLang="en-US" sz="1600" noProof="0" dirty="0" smtClean="0">
                <a:cs typeface="Times New Roman" pitchFamily="18" charset="0"/>
              </a:rPr>
              <a:t>Suppose SAT scores </a:t>
            </a:r>
            <a:r>
              <a:rPr lang="en-CA" altLang="en-US" sz="1600" b="1" noProof="0" dirty="0" smtClean="0">
                <a:cs typeface="Times New Roman" pitchFamily="18" charset="0"/>
              </a:rPr>
              <a:t>roughly</a:t>
            </a:r>
            <a:r>
              <a:rPr lang="en-CA" altLang="en-US" sz="1600" noProof="0" dirty="0" smtClean="0">
                <a:cs typeface="Times New Roman" pitchFamily="18" charset="0"/>
              </a:rPr>
              <a:t> follows a normal distribution in the U.S. population of college-bound students (with range restricted to 200-800), and the average math SAT is 500 with a standard deviation of 50:</a:t>
            </a:r>
          </a:p>
          <a:p>
            <a:pPr lvl="1"/>
            <a:r>
              <a:rPr lang="en-CA" altLang="en-US" sz="1600" noProof="0" dirty="0" smtClean="0">
                <a:cs typeface="Times New Roman" pitchFamily="18" charset="0"/>
              </a:rPr>
              <a:t>Determine the percentage of students </a:t>
            </a:r>
          </a:p>
          <a:p>
            <a:pPr lvl="2"/>
            <a:r>
              <a:rPr lang="en-CA" altLang="en-US" sz="1600" noProof="0" dirty="0" smtClean="0">
                <a:cs typeface="Times New Roman" pitchFamily="18" charset="0"/>
              </a:rPr>
              <a:t>Between 450 and 550</a:t>
            </a:r>
          </a:p>
          <a:p>
            <a:pPr lvl="2"/>
            <a:r>
              <a:rPr lang="en-CA" altLang="en-US" sz="1600" noProof="0" dirty="0" smtClean="0">
                <a:cs typeface="Times New Roman" pitchFamily="18" charset="0"/>
              </a:rPr>
              <a:t>Between 400 and 600</a:t>
            </a:r>
          </a:p>
          <a:p>
            <a:pPr lvl="2"/>
            <a:r>
              <a:rPr lang="en-CA" altLang="en-US" sz="1600" noProof="0" dirty="0" smtClean="0">
                <a:cs typeface="Times New Roman" pitchFamily="18" charset="0"/>
              </a:rPr>
              <a:t>Between 350 and 650</a:t>
            </a:r>
          </a:p>
          <a:p>
            <a:pPr marL="0" indent="0"/>
            <a:endParaRPr lang="en-CA" altLang="en-US" sz="1600" noProof="0" dirty="0" smtClean="0">
              <a:cs typeface="Times New Roman" pitchFamily="18" charset="0"/>
            </a:endParaRPr>
          </a:p>
          <a:p>
            <a:pPr>
              <a:buFont typeface="Wingdings" pitchFamily="2" charset="2"/>
              <a:buChar char="§"/>
            </a:pPr>
            <a:endParaRPr lang="en-CA" altLang="en-US" sz="1600" i="1" noProof="0" dirty="0" smtClean="0">
              <a:latin typeface="Cambria Math"/>
              <a:ea typeface="Cambria Math"/>
              <a:cs typeface="Times New Roman" pitchFamily="18" charset="0"/>
            </a:endParaRPr>
          </a:p>
          <a:p>
            <a:pPr>
              <a:buFont typeface="Wingdings" pitchFamily="2" charset="2"/>
              <a:buChar char="§"/>
            </a:pPr>
            <a:endParaRPr lang="en-CA" altLang="en-US" sz="1600" i="1" noProof="0" dirty="0" smtClean="0">
              <a:latin typeface="Cambria Math"/>
              <a:ea typeface="Cambria Math"/>
              <a:cs typeface="Times New Roman" pitchFamily="18" charset="0"/>
            </a:endParaRPr>
          </a:p>
          <a:p>
            <a:pPr lvl="1"/>
            <a:endParaRPr lang="en-CA" altLang="en-US" sz="1600" noProof="0" dirty="0" smtClean="0">
              <a:cs typeface="Times New Roman" pitchFamily="18" charset="0"/>
            </a:endParaRPr>
          </a:p>
          <a:p>
            <a:pPr marL="0" indent="0"/>
            <a:endParaRPr lang="en-CA" altLang="en-US" sz="1600" noProof="0" dirty="0" smtClean="0">
              <a:cs typeface="Times New Roman" pitchFamily="18" charset="0"/>
            </a:endParaRPr>
          </a:p>
          <a:p>
            <a:pPr marL="0" indent="0"/>
            <a:endParaRPr lang="en-CA" altLang="en-US" sz="1600" noProof="0" dirty="0" smtClean="0">
              <a:cs typeface="Times New Roman" pitchFamily="18" charset="0"/>
            </a:endParaRPr>
          </a:p>
          <a:p>
            <a:pPr marL="0" indent="0"/>
            <a:endParaRPr lang="en-CA" altLang="en-US" sz="1600" noProof="0" dirty="0" smtClean="0">
              <a:cs typeface="Times New Roman" pitchFamily="18" charset="0"/>
            </a:endParaRPr>
          </a:p>
          <a:p>
            <a:pPr>
              <a:buFont typeface="Wingdings" pitchFamily="2" charset="2"/>
              <a:buChar char="§"/>
            </a:pPr>
            <a:endParaRPr lang="en-CA" altLang="en-US" sz="1600" noProof="0" dirty="0" smtClean="0">
              <a:cs typeface="Times New Roman" pitchFamily="18" charset="0"/>
            </a:endParaRPr>
          </a:p>
          <a:p>
            <a:endParaRPr lang="en-CA" altLang="en-US" sz="1600" noProof="0" dirty="0" smtClean="0">
              <a:cs typeface="Times New Roman" pitchFamily="18" charset="0"/>
            </a:endParaRPr>
          </a:p>
          <a:p>
            <a:pPr>
              <a:buFont typeface="Wingdings" pitchFamily="2" charset="2"/>
              <a:buChar char="§"/>
            </a:pPr>
            <a:endParaRPr lang="en-CA" altLang="en-US" noProof="0" dirty="0" smtClean="0"/>
          </a:p>
        </p:txBody>
      </p:sp>
      <p:sp>
        <p:nvSpPr>
          <p:cNvPr id="4103" name="Title 2"/>
          <p:cNvSpPr>
            <a:spLocks noGrp="1"/>
          </p:cNvSpPr>
          <p:nvPr>
            <p:ph type="title"/>
          </p:nvPr>
        </p:nvSpPr>
        <p:spPr/>
        <p:txBody>
          <a:bodyPr/>
          <a:lstStyle/>
          <a:p>
            <a:pPr algn="ctr"/>
            <a:r>
              <a:rPr lang="en-CA" altLang="en-US" noProof="0" dirty="0" smtClean="0"/>
              <a:t>Example (1): Normal Distribution with MATLAB</a:t>
            </a:r>
          </a:p>
        </p:txBody>
      </p:sp>
      <p:sp>
        <p:nvSpPr>
          <p:cNvPr id="4" name="Footer Placeholder 3"/>
          <p:cNvSpPr>
            <a:spLocks noGrp="1"/>
          </p:cNvSpPr>
          <p:nvPr>
            <p:ph type="ftr" sz="quarter" idx="10"/>
          </p:nvPr>
        </p:nvSpPr>
        <p:spPr>
          <a:xfrm>
            <a:off x="152400" y="6477000"/>
            <a:ext cx="3984625" cy="304800"/>
          </a:xfrm>
        </p:spPr>
        <p:txBody>
          <a:bodyPr/>
          <a:lstStyle/>
          <a:p>
            <a:pPr>
              <a:defRPr/>
            </a:pPr>
            <a:r>
              <a:rPr lang="en-US" dirty="0" smtClean="0"/>
              <a:t>ENSC 180 – Introduction to Engineering Analysis Tools </a:t>
            </a:r>
            <a:endParaRPr lang="en-US" dirty="0"/>
          </a:p>
        </p:txBody>
      </p:sp>
      <p:pic>
        <p:nvPicPr>
          <p:cNvPr id="4105" name="Picture 20" descr="Standard_deviation_diagram.svg.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4303986" y="2538772"/>
            <a:ext cx="4323817" cy="2160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Rettangolo 1"/>
          <p:cNvSpPr/>
          <p:nvPr/>
        </p:nvSpPr>
        <p:spPr>
          <a:xfrm>
            <a:off x="157655" y="4896275"/>
            <a:ext cx="7567448" cy="1200329"/>
          </a:xfrm>
          <a:prstGeom prst="rect">
            <a:avLst/>
          </a:prstGeom>
        </p:spPr>
        <p:txBody>
          <a:bodyPr wrap="square">
            <a:spAutoFit/>
          </a:bodyPr>
          <a:lstStyle/>
          <a:p>
            <a:r>
              <a:rPr lang="en-US" sz="1800" dirty="0">
                <a:solidFill>
                  <a:srgbClr val="000000"/>
                </a:solidFill>
                <a:latin typeface="Courier New"/>
              </a:rPr>
              <a:t>sigma=50;mu=500;</a:t>
            </a:r>
          </a:p>
          <a:p>
            <a:r>
              <a:rPr lang="en-US" sz="1800" dirty="0" err="1">
                <a:solidFill>
                  <a:srgbClr val="000000"/>
                </a:solidFill>
                <a:latin typeface="Courier New"/>
              </a:rPr>
              <a:t>normcdf</a:t>
            </a:r>
            <a:r>
              <a:rPr lang="en-US" sz="1800" dirty="0">
                <a:solidFill>
                  <a:srgbClr val="000000"/>
                </a:solidFill>
                <a:latin typeface="Courier New"/>
              </a:rPr>
              <a:t>(550,mu,sigma)-</a:t>
            </a:r>
            <a:r>
              <a:rPr lang="en-US" sz="1800" dirty="0" err="1">
                <a:solidFill>
                  <a:srgbClr val="000000"/>
                </a:solidFill>
                <a:latin typeface="Courier New"/>
              </a:rPr>
              <a:t>normcdf</a:t>
            </a:r>
            <a:r>
              <a:rPr lang="en-US" sz="1800" dirty="0">
                <a:solidFill>
                  <a:srgbClr val="000000"/>
                </a:solidFill>
                <a:latin typeface="Courier New"/>
              </a:rPr>
              <a:t>(450,mu,sigma</a:t>
            </a:r>
            <a:r>
              <a:rPr lang="en-US" sz="1800" dirty="0" smtClean="0">
                <a:solidFill>
                  <a:srgbClr val="000000"/>
                </a:solidFill>
                <a:latin typeface="Courier New"/>
              </a:rPr>
              <a:t>) = 0.683</a:t>
            </a:r>
            <a:endParaRPr lang="en-US" sz="1800" dirty="0">
              <a:solidFill>
                <a:srgbClr val="000000"/>
              </a:solidFill>
              <a:latin typeface="Courier New"/>
            </a:endParaRPr>
          </a:p>
          <a:p>
            <a:r>
              <a:rPr lang="en-US" sz="1800" dirty="0" err="1">
                <a:solidFill>
                  <a:srgbClr val="000000"/>
                </a:solidFill>
                <a:latin typeface="Courier New"/>
              </a:rPr>
              <a:t>normcdf</a:t>
            </a:r>
            <a:r>
              <a:rPr lang="en-US" sz="1800" dirty="0">
                <a:solidFill>
                  <a:srgbClr val="000000"/>
                </a:solidFill>
                <a:latin typeface="Courier New"/>
              </a:rPr>
              <a:t>(600,mu,sigma)-</a:t>
            </a:r>
            <a:r>
              <a:rPr lang="en-US" sz="1800" dirty="0" err="1">
                <a:solidFill>
                  <a:srgbClr val="000000"/>
                </a:solidFill>
                <a:latin typeface="Courier New"/>
              </a:rPr>
              <a:t>normcdf</a:t>
            </a:r>
            <a:r>
              <a:rPr lang="en-US" sz="1800" dirty="0">
                <a:solidFill>
                  <a:srgbClr val="000000"/>
                </a:solidFill>
                <a:latin typeface="Courier New"/>
              </a:rPr>
              <a:t>(400,mu,sigma) = 0.955</a:t>
            </a:r>
          </a:p>
          <a:p>
            <a:r>
              <a:rPr lang="en-US" sz="1800" dirty="0" err="1">
                <a:solidFill>
                  <a:srgbClr val="000000"/>
                </a:solidFill>
                <a:latin typeface="Courier New"/>
              </a:rPr>
              <a:t>normcdf</a:t>
            </a:r>
            <a:r>
              <a:rPr lang="en-US" sz="1800" dirty="0">
                <a:solidFill>
                  <a:srgbClr val="000000"/>
                </a:solidFill>
                <a:latin typeface="Courier New"/>
              </a:rPr>
              <a:t>(650,mu,sigma)-</a:t>
            </a:r>
            <a:r>
              <a:rPr lang="en-US" sz="1800" dirty="0" err="1">
                <a:solidFill>
                  <a:srgbClr val="000000"/>
                </a:solidFill>
                <a:latin typeface="Courier New"/>
              </a:rPr>
              <a:t>normcdf</a:t>
            </a:r>
            <a:r>
              <a:rPr lang="en-US" sz="1800" dirty="0">
                <a:solidFill>
                  <a:srgbClr val="000000"/>
                </a:solidFill>
                <a:latin typeface="Courier New"/>
              </a:rPr>
              <a:t>(350,mu,sigma) = 0.997</a:t>
            </a: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37160" y="1195070"/>
            <a:ext cx="8564880" cy="4822825"/>
          </a:xfrm>
        </p:spPr>
        <p:txBody>
          <a:bodyPr/>
          <a:lstStyle/>
          <a:p>
            <a:pPr marL="320675" indent="-320675" algn="just" defTabSz="852488">
              <a:buFont typeface="Wingdings" pitchFamily="2" charset="2"/>
              <a:buChar char="§"/>
              <a:defRPr/>
            </a:pPr>
            <a:r>
              <a:rPr lang="en-CA" sz="1600" noProof="0" dirty="0" smtClean="0">
                <a:cs typeface="Times New Roman" pitchFamily="18" charset="0"/>
              </a:rPr>
              <a:t>Determine the math SAT score corresponding to the 90</a:t>
            </a:r>
            <a:r>
              <a:rPr lang="en-CA" sz="1600" baseline="30000" noProof="0" dirty="0" smtClean="0">
                <a:cs typeface="Times New Roman" pitchFamily="18" charset="0"/>
              </a:rPr>
              <a:t>th</a:t>
            </a:r>
            <a:r>
              <a:rPr lang="en-CA" sz="1600" noProof="0" dirty="0" smtClean="0">
                <a:cs typeface="Times New Roman" pitchFamily="18" charset="0"/>
              </a:rPr>
              <a:t> percentile (=90% of students are lower)?  </a:t>
            </a:r>
          </a:p>
          <a:p>
            <a:pPr marL="320675" indent="-320675" algn="just" defTabSz="852488">
              <a:defRPr/>
            </a:pPr>
            <a:r>
              <a:rPr lang="en-CA" sz="1600" noProof="0" dirty="0" smtClean="0">
                <a:latin typeface="Times New Roman" pitchFamily="18" charset="0"/>
                <a:cs typeface="Times New Roman" pitchFamily="18" charset="0"/>
              </a:rPr>
              <a:t>                           </a:t>
            </a:r>
            <a:endParaRPr lang="en-CA" noProof="0" dirty="0" smtClean="0">
              <a:latin typeface="Times New Roman" pitchFamily="18" charset="0"/>
              <a:cs typeface="Times New Roman" pitchFamily="18" charset="0"/>
            </a:endParaRPr>
          </a:p>
          <a:p>
            <a:pPr marL="320675" indent="-320675" algn="ctr" defTabSz="852488">
              <a:buFont typeface="Wingdings" pitchFamily="2" charset="2"/>
              <a:buNone/>
              <a:defRPr/>
            </a:pPr>
            <a:r>
              <a:rPr lang="en-CA" sz="1600" noProof="0" dirty="0" err="1" smtClean="0">
                <a:latin typeface="Courier New" pitchFamily="49" charset="0"/>
                <a:cs typeface="Courier New" pitchFamily="49" charset="0"/>
              </a:rPr>
              <a:t>norminv</a:t>
            </a:r>
            <a:r>
              <a:rPr lang="en-CA" sz="1600" noProof="0" dirty="0" smtClean="0">
                <a:latin typeface="Courier New" pitchFamily="49" charset="0"/>
                <a:cs typeface="Courier New" pitchFamily="49" charset="0"/>
              </a:rPr>
              <a:t>(0.9,500,50)</a:t>
            </a:r>
          </a:p>
          <a:p>
            <a:pPr marL="320675" indent="-320675" algn="ctr" defTabSz="852488">
              <a:buFont typeface="Wingdings" pitchFamily="2" charset="2"/>
              <a:buNone/>
              <a:defRPr/>
            </a:pPr>
            <a:r>
              <a:rPr lang="en-CA" sz="1600" noProof="0" dirty="0" err="1" smtClean="0">
                <a:latin typeface="Courier New" pitchFamily="49" charset="0"/>
                <a:cs typeface="Courier New" pitchFamily="49" charset="0"/>
              </a:rPr>
              <a:t>ans</a:t>
            </a:r>
            <a:r>
              <a:rPr lang="en-CA" sz="1600" noProof="0" dirty="0" smtClean="0">
                <a:latin typeface="Courier New" pitchFamily="49" charset="0"/>
                <a:cs typeface="Courier New" pitchFamily="49" charset="0"/>
              </a:rPr>
              <a:t> = 564</a:t>
            </a:r>
          </a:p>
          <a:p>
            <a:pPr marL="320675" indent="-320675" algn="ctr" defTabSz="852488">
              <a:buFont typeface="Wingdings" pitchFamily="2" charset="2"/>
              <a:buNone/>
              <a:defRPr/>
            </a:pPr>
            <a:endParaRPr lang="en-CA" sz="1600" noProof="0" dirty="0" smtClean="0">
              <a:latin typeface="Courier New" pitchFamily="49" charset="0"/>
              <a:cs typeface="Courier New" pitchFamily="49" charset="0"/>
            </a:endParaRPr>
          </a:p>
          <a:p>
            <a:pPr marL="320675" indent="-320675" algn="just" defTabSz="852488">
              <a:buFont typeface="Wingdings" pitchFamily="2" charset="2"/>
              <a:buChar char="§"/>
              <a:defRPr/>
            </a:pPr>
            <a:r>
              <a:rPr lang="en-CA" sz="1600" noProof="0" dirty="0" smtClean="0">
                <a:cs typeface="Times New Roman" pitchFamily="18" charset="0"/>
              </a:rPr>
              <a:t>This score is 1.28 standard deviations above the mean!</a:t>
            </a:r>
          </a:p>
        </p:txBody>
      </p:sp>
      <p:sp>
        <p:nvSpPr>
          <p:cNvPr id="5124" name="Title 2"/>
          <p:cNvSpPr>
            <a:spLocks noGrp="1"/>
          </p:cNvSpPr>
          <p:nvPr>
            <p:ph type="title"/>
          </p:nvPr>
        </p:nvSpPr>
        <p:spPr/>
        <p:txBody>
          <a:bodyPr/>
          <a:lstStyle/>
          <a:p>
            <a:pPr algn="ctr"/>
            <a:r>
              <a:rPr lang="en-CA" altLang="en-US" noProof="0" dirty="0" smtClean="0"/>
              <a:t>Example (2): Inverse Normal Distribution with  MATLAB</a:t>
            </a:r>
          </a:p>
        </p:txBody>
      </p:sp>
      <p:sp>
        <p:nvSpPr>
          <p:cNvPr id="4" name="Footer Placeholder 3"/>
          <p:cNvSpPr>
            <a:spLocks noGrp="1"/>
          </p:cNvSpPr>
          <p:nvPr>
            <p:ph type="ftr" sz="quarter" idx="10"/>
          </p:nvPr>
        </p:nvSpPr>
        <p:spPr>
          <a:xfrm>
            <a:off x="152400" y="6477000"/>
            <a:ext cx="3994150" cy="304800"/>
          </a:xfrm>
        </p:spPr>
        <p:txBody>
          <a:bodyPr/>
          <a:lstStyle/>
          <a:p>
            <a:pPr>
              <a:defRPr/>
            </a:pPr>
            <a:r>
              <a:rPr lang="en-US" dirty="0" smtClean="0"/>
              <a:t>ENSC 180 – Introduction to Engineering Analysis Tools </a:t>
            </a:r>
            <a:endParaRPr lang="en-US"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Content Placeholder 1"/>
              <p:cNvSpPr>
                <a:spLocks noGrp="1"/>
              </p:cNvSpPr>
              <p:nvPr>
                <p:ph idx="1"/>
              </p:nvPr>
            </p:nvSpPr>
            <p:spPr>
              <a:xfrm>
                <a:off x="0" y="966470"/>
                <a:ext cx="8519160" cy="4822825"/>
              </a:xfrm>
            </p:spPr>
            <p:txBody>
              <a:bodyPr/>
              <a:lstStyle/>
              <a:p>
                <a:pPr marL="320675" indent="-320675" algn="just" defTabSz="852488">
                  <a:buFont typeface="Wingdings" pitchFamily="2" charset="2"/>
                  <a:buChar char="§"/>
                  <a:defRPr/>
                </a:pPr>
                <a:r>
                  <a:rPr lang="en-CA" sz="1600" noProof="0" dirty="0" smtClean="0">
                    <a:cs typeface="Times New Roman" pitchFamily="18" charset="0"/>
                  </a:rPr>
                  <a:t>The function RAND generates real numbers in </a:t>
                </a:r>
                <a:r>
                  <a:rPr lang="en-CA" sz="1600" noProof="0" dirty="0">
                    <a:cs typeface="Times New Roman" pitchFamily="18" charset="0"/>
                  </a:rPr>
                  <a:t>]</a:t>
                </a:r>
                <a:r>
                  <a:rPr lang="en-CA" sz="1600" noProof="0" dirty="0" smtClean="0">
                    <a:cs typeface="Times New Roman" pitchFamily="18" charset="0"/>
                  </a:rPr>
                  <a:t>0,1</a:t>
                </a:r>
                <a:r>
                  <a:rPr lang="en-CA" sz="1600" noProof="0" dirty="0">
                    <a:cs typeface="Times New Roman" pitchFamily="18" charset="0"/>
                  </a:rPr>
                  <a:t>[</a:t>
                </a:r>
                <a:r>
                  <a:rPr lang="en-CA" sz="1600" noProof="0" dirty="0" smtClean="0">
                    <a:cs typeface="Times New Roman" pitchFamily="18" charset="0"/>
                  </a:rPr>
                  <a:t> from a </a:t>
                </a:r>
                <a:r>
                  <a:rPr lang="en-CA" sz="1600" b="1" noProof="0" dirty="0" smtClean="0">
                    <a:cs typeface="Times New Roman" pitchFamily="18" charset="0"/>
                  </a:rPr>
                  <a:t>uniform</a:t>
                </a:r>
                <a:r>
                  <a:rPr lang="en-CA" sz="1600" noProof="0" dirty="0" smtClean="0">
                    <a:cs typeface="Times New Roman" pitchFamily="18" charset="0"/>
                  </a:rPr>
                  <a:t> distribution</a:t>
                </a:r>
              </a:p>
              <a:p>
                <a:pPr marL="320675" indent="-320675" algn="just" defTabSz="852488">
                  <a:buFont typeface="Wingdings" pitchFamily="2" charset="2"/>
                  <a:buChar char="§"/>
                  <a:defRPr/>
                </a:pPr>
                <a:r>
                  <a:rPr lang="en-CA" sz="1600" noProof="0" dirty="0" smtClean="0">
                    <a:cs typeface="Times New Roman" pitchFamily="18" charset="0"/>
                  </a:rPr>
                  <a:t>The function RANDN generates real numbers in from a standard </a:t>
                </a:r>
                <a:r>
                  <a:rPr lang="en-CA" sz="1600" b="1" noProof="0" dirty="0" smtClean="0">
                    <a:cs typeface="Times New Roman" pitchFamily="18" charset="0"/>
                  </a:rPr>
                  <a:t>NORMAL </a:t>
                </a:r>
                <a:r>
                  <a:rPr lang="en-CA" sz="1600" noProof="0" dirty="0" smtClean="0">
                    <a:cs typeface="Times New Roman" pitchFamily="18" charset="0"/>
                  </a:rPr>
                  <a:t>distribution</a:t>
                </a:r>
              </a:p>
              <a:p>
                <a:pPr marL="320675" indent="-320675" algn="just" defTabSz="852488">
                  <a:buFont typeface="Wingdings" pitchFamily="2" charset="2"/>
                  <a:buChar char="§"/>
                  <a:defRPr/>
                </a:pPr>
                <a:r>
                  <a:rPr lang="en-CA" sz="1600" i="1" noProof="0" dirty="0" smtClean="0">
                    <a:cs typeface="Times New Roman" pitchFamily="18" charset="0"/>
                  </a:rPr>
                  <a:t>The function NORMRND generates real number in from a NORMAL distribution about which we can specify mean and variance</a:t>
                </a:r>
              </a:p>
              <a:p>
                <a:pPr marL="320675" indent="-320675" algn="just" defTabSz="852488">
                  <a:buFont typeface="Wingdings" pitchFamily="2" charset="2"/>
                  <a:buChar char="§"/>
                  <a:defRPr/>
                </a:pPr>
                <a:endParaRPr lang="en-CA" sz="1600" noProof="0" dirty="0" smtClean="0">
                  <a:cs typeface="Times New Roman" pitchFamily="18" charset="0"/>
                </a:endParaRPr>
              </a:p>
              <a:p>
                <a:pPr marL="0" indent="0" algn="just" defTabSz="852488">
                  <a:defRPr/>
                </a:pPr>
                <a:endParaRPr lang="en-CA" sz="1600" noProof="0" dirty="0" smtClean="0">
                  <a:cs typeface="Times New Roman" pitchFamily="18" charset="0"/>
                </a:endParaRPr>
              </a:p>
              <a:p>
                <a:pPr marL="320675" indent="-320675" algn="just" defTabSz="852488">
                  <a:buFont typeface="Wingdings" pitchFamily="2" charset="2"/>
                  <a:buChar char="§"/>
                  <a:defRPr/>
                </a:pPr>
                <a:r>
                  <a:rPr lang="en-CA" sz="1600" noProof="0" dirty="0" smtClean="0">
                    <a:cs typeface="Times New Roman" pitchFamily="18" charset="0"/>
                  </a:rPr>
                  <a:t>Ex: Generate random variable </a:t>
                </a:r>
                <a14:m>
                  <m:oMath xmlns:m="http://schemas.openxmlformats.org/officeDocument/2006/math">
                    <m:r>
                      <a:rPr lang="en-CA" sz="1600" i="1" noProof="0" smtClean="0">
                        <a:latin typeface="Cambria Math"/>
                        <a:cs typeface="Times New Roman" pitchFamily="18" charset="0"/>
                      </a:rPr>
                      <m:t>𝑋</m:t>
                    </m:r>
                  </m:oMath>
                </a14:m>
                <a:r>
                  <a:rPr lang="en-CA" sz="1600" noProof="0" dirty="0" smtClean="0">
                    <a:cs typeface="Times New Roman" pitchFamily="18" charset="0"/>
                  </a:rPr>
                  <a:t> with normal (Gaussian) distribution with mean 500  and standard deviation 50:</a:t>
                </a:r>
              </a:p>
              <a:p>
                <a:pPr marL="320675" indent="-320675" algn="just" defTabSz="852488">
                  <a:defRPr/>
                </a:pPr>
                <a:r>
                  <a:rPr lang="en-CA" sz="1600" noProof="0" dirty="0" smtClean="0">
                    <a:latin typeface="Courier New" pitchFamily="49" charset="0"/>
                    <a:cs typeface="Courier New" pitchFamily="49" charset="0"/>
                  </a:rPr>
                  <a:t>   X=500+50*</a:t>
                </a:r>
                <a:r>
                  <a:rPr lang="en-CA" sz="1600" noProof="0" dirty="0" err="1" smtClean="0">
                    <a:latin typeface="Courier New" pitchFamily="49" charset="0"/>
                    <a:cs typeface="Courier New" pitchFamily="49" charset="0"/>
                  </a:rPr>
                  <a:t>randn</a:t>
                </a:r>
                <a:r>
                  <a:rPr lang="en-CA" sz="1600" noProof="0" dirty="0" smtClean="0">
                    <a:latin typeface="Courier New" pitchFamily="49" charset="0"/>
                    <a:cs typeface="Courier New" pitchFamily="49" charset="0"/>
                  </a:rPr>
                  <a:t>(1,100000);</a:t>
                </a:r>
              </a:p>
              <a:p>
                <a:pPr marL="320675" indent="-320675" algn="just" defTabSz="852488">
                  <a:defRPr/>
                </a:pPr>
                <a:endParaRPr lang="en-CA" sz="1600" noProof="0" dirty="0" smtClean="0">
                  <a:latin typeface="Courier New" pitchFamily="49" charset="0"/>
                  <a:cs typeface="Courier New" pitchFamily="49" charset="0"/>
                </a:endParaRPr>
              </a:p>
              <a:p>
                <a:pPr marL="285750" indent="-285750">
                  <a:buFont typeface="Arial" panose="020B0604020202020204" pitchFamily="34" charset="0"/>
                  <a:buChar char="•"/>
                  <a:defRPr/>
                </a:pPr>
                <a:r>
                  <a:rPr lang="en-CA" sz="1600" noProof="0" dirty="0" smtClean="0">
                    <a:cs typeface="Times New Roman" pitchFamily="18" charset="0"/>
                  </a:rPr>
                  <a:t>Ex: </a:t>
                </a:r>
                <a:r>
                  <a:rPr lang="en-CA" sz="1600" noProof="0" dirty="0">
                    <a:cs typeface="Times New Roman" pitchFamily="18" charset="0"/>
                  </a:rPr>
                  <a:t>Generate random variable </a:t>
                </a:r>
                <a14:m>
                  <m:oMath xmlns:m="http://schemas.openxmlformats.org/officeDocument/2006/math">
                    <m:r>
                      <a:rPr lang="en-CA" sz="1600" noProof="0">
                        <a:latin typeface="Cambria Math"/>
                        <a:cs typeface="Times New Roman" pitchFamily="18" charset="0"/>
                      </a:rPr>
                      <m:t>𝑋</m:t>
                    </m:r>
                  </m:oMath>
                </a14:m>
                <a:r>
                  <a:rPr lang="en-CA" sz="1600" noProof="0" dirty="0">
                    <a:cs typeface="Times New Roman" pitchFamily="18" charset="0"/>
                  </a:rPr>
                  <a:t> with </a:t>
                </a:r>
              </a:p>
              <a:p>
                <a:pPr marL="0" indent="0">
                  <a:defRPr/>
                </a:pPr>
                <a:r>
                  <a:rPr lang="en-CA" sz="1600" noProof="0" dirty="0">
                    <a:cs typeface="Times New Roman" pitchFamily="18" charset="0"/>
                  </a:rPr>
                  <a:t>    uniform distribution with mean 500  and </a:t>
                </a:r>
              </a:p>
              <a:p>
                <a:pPr marL="0" indent="0">
                  <a:defRPr/>
                </a:pPr>
                <a:r>
                  <a:rPr lang="en-CA" sz="1600" noProof="0" dirty="0">
                    <a:cs typeface="Times New Roman" pitchFamily="18" charset="0"/>
                  </a:rPr>
                  <a:t>     standard deviation 50:</a:t>
                </a:r>
              </a:p>
              <a:p>
                <a:pPr marL="0" indent="0">
                  <a:defRPr/>
                </a:pPr>
                <a:r>
                  <a:rPr lang="en-CA" noProof="0" dirty="0">
                    <a:cs typeface="Times New Roman" pitchFamily="18" charset="0"/>
                  </a:rPr>
                  <a:t> </a:t>
                </a:r>
                <a:r>
                  <a:rPr lang="en-CA" noProof="0" dirty="0" smtClean="0">
                    <a:cs typeface="Times New Roman" pitchFamily="18" charset="0"/>
                  </a:rPr>
                  <a:t>    </a:t>
                </a:r>
                <a:r>
                  <a:rPr lang="en-CA" noProof="0" dirty="0" smtClean="0">
                    <a:latin typeface="Courier New" pitchFamily="49" charset="0"/>
                    <a:cs typeface="Courier New" pitchFamily="49" charset="0"/>
                  </a:rPr>
                  <a:t>X=500+50*rand(1,100000</a:t>
                </a:r>
                <a:r>
                  <a:rPr lang="en-CA" noProof="0" dirty="0">
                    <a:latin typeface="Courier New" pitchFamily="49" charset="0"/>
                    <a:cs typeface="Courier New" pitchFamily="49" charset="0"/>
                  </a:rPr>
                  <a:t>);</a:t>
                </a:r>
              </a:p>
              <a:p>
                <a:pPr marL="0" indent="0">
                  <a:defRPr/>
                </a:pPr>
                <a:endParaRPr lang="en-CA" noProof="0" dirty="0">
                  <a:cs typeface="Times New Roman" pitchFamily="18" charset="0"/>
                </a:endParaRPr>
              </a:p>
              <a:p>
                <a:pPr marL="285750" indent="-285750">
                  <a:buFont typeface="Arial" panose="020B0604020202020204" pitchFamily="34" charset="0"/>
                  <a:buChar char="•"/>
                  <a:defRPr/>
                </a:pPr>
                <a:endParaRPr lang="en-CA" noProof="0" dirty="0"/>
              </a:p>
            </p:txBody>
          </p:sp>
        </mc:Choice>
        <mc:Fallback xmlns="">
          <p:sp>
            <p:nvSpPr>
              <p:cNvPr id="2" name="Content Placeholder 1"/>
              <p:cNvSpPr>
                <a:spLocks noGrp="1" noRot="1" noChangeAspect="1" noMove="1" noResize="1" noEditPoints="1" noAdjustHandles="1" noChangeArrowheads="1" noChangeShapeType="1" noTextEdit="1"/>
              </p:cNvSpPr>
              <p:nvPr>
                <p:ph idx="1"/>
              </p:nvPr>
            </p:nvSpPr>
            <p:spPr>
              <a:xfrm>
                <a:off x="0" y="966470"/>
                <a:ext cx="8519160" cy="4822825"/>
              </a:xfrm>
              <a:blipFill rotWithShape="1">
                <a:blip r:embed="rId2"/>
                <a:stretch>
                  <a:fillRect l="-215" t="-506" r="-358"/>
                </a:stretch>
              </a:blipFill>
            </p:spPr>
            <p:txBody>
              <a:bodyPr/>
              <a:lstStyle/>
              <a:p>
                <a:r>
                  <a:rPr lang="en-US">
                    <a:noFill/>
                  </a:rPr>
                  <a:t> </a:t>
                </a:r>
              </a:p>
            </p:txBody>
          </p:sp>
        </mc:Fallback>
      </mc:AlternateContent>
      <p:sp>
        <p:nvSpPr>
          <p:cNvPr id="5124" name="Title 2"/>
          <p:cNvSpPr>
            <a:spLocks noGrp="1"/>
          </p:cNvSpPr>
          <p:nvPr>
            <p:ph type="title"/>
          </p:nvPr>
        </p:nvSpPr>
        <p:spPr/>
        <p:txBody>
          <a:bodyPr/>
          <a:lstStyle/>
          <a:p>
            <a:pPr algn="ctr"/>
            <a:r>
              <a:rPr lang="en-CA" altLang="en-US" noProof="0" dirty="0" smtClean="0"/>
              <a:t>Example(3): Generating a Normal Distribution in MATLAB</a:t>
            </a:r>
          </a:p>
        </p:txBody>
      </p:sp>
      <p:sp>
        <p:nvSpPr>
          <p:cNvPr id="4" name="Footer Placeholder 3"/>
          <p:cNvSpPr>
            <a:spLocks noGrp="1"/>
          </p:cNvSpPr>
          <p:nvPr>
            <p:ph type="ftr" sz="quarter" idx="10"/>
          </p:nvPr>
        </p:nvSpPr>
        <p:spPr>
          <a:xfrm>
            <a:off x="152400" y="6477000"/>
            <a:ext cx="3994150" cy="304800"/>
          </a:xfrm>
        </p:spPr>
        <p:txBody>
          <a:bodyPr/>
          <a:lstStyle/>
          <a:p>
            <a:pPr>
              <a:defRPr/>
            </a:pPr>
            <a:r>
              <a:rPr lang="en-US" dirty="0" smtClean="0"/>
              <a:t>ENSC 180 – Introduction to Engineering Analysis Tools </a:t>
            </a:r>
            <a:endParaRPr lang="en-US" dirty="0"/>
          </a:p>
        </p:txBody>
      </p:sp>
      <p:pic>
        <p:nvPicPr>
          <p:cNvPr id="2150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89158" y="3235949"/>
            <a:ext cx="4409122" cy="36220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98329456"/>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6148" name="Content Placeholder 1"/>
              <p:cNvSpPr>
                <a:spLocks noGrp="1"/>
              </p:cNvSpPr>
              <p:nvPr>
                <p:ph idx="1"/>
              </p:nvPr>
            </p:nvSpPr>
            <p:spPr>
              <a:xfrm>
                <a:off x="121920" y="1043193"/>
                <a:ext cx="8564880" cy="4822825"/>
              </a:xfrm>
            </p:spPr>
            <p:txBody>
              <a:bodyPr/>
              <a:lstStyle/>
              <a:p>
                <a:pPr>
                  <a:buFont typeface="Wingdings" pitchFamily="2" charset="2"/>
                  <a:buChar char="§"/>
                </a:pPr>
                <a:r>
                  <a:rPr lang="en-CA" sz="1600" noProof="0" dirty="0" smtClean="0"/>
                  <a:t>The </a:t>
                </a:r>
                <a:r>
                  <a:rPr lang="en-CA" sz="1600" b="1" noProof="0" dirty="0"/>
                  <a:t>sample mean</a:t>
                </a:r>
                <a:r>
                  <a:rPr lang="en-CA" sz="1600" noProof="0" dirty="0"/>
                  <a:t> or </a:t>
                </a:r>
                <a:r>
                  <a:rPr lang="en-CA" sz="1600" b="1" noProof="0" dirty="0"/>
                  <a:t>empirical mean</a:t>
                </a:r>
                <a:r>
                  <a:rPr lang="en-CA" sz="1600" noProof="0" dirty="0"/>
                  <a:t> and the </a:t>
                </a:r>
                <a:r>
                  <a:rPr lang="en-CA" sz="1600" b="1" noProof="0" dirty="0"/>
                  <a:t>sample </a:t>
                </a:r>
                <a:r>
                  <a:rPr lang="en-CA" sz="1600" b="1" noProof="0" dirty="0" smtClean="0"/>
                  <a:t>variance</a:t>
                </a:r>
                <a:r>
                  <a:rPr lang="en-CA" sz="1600" noProof="0" dirty="0" smtClean="0"/>
                  <a:t> </a:t>
                </a:r>
                <a:r>
                  <a:rPr lang="en-CA" sz="1600" noProof="0" dirty="0"/>
                  <a:t>are statistics computed from a collection of data </a:t>
                </a:r>
                <a:r>
                  <a:rPr lang="en-CA" sz="1600" noProof="0" dirty="0" smtClean="0"/>
                  <a:t>on </a:t>
                </a:r>
                <a:r>
                  <a:rPr lang="en-CA" sz="1600" noProof="0" dirty="0"/>
                  <a:t>random variables. </a:t>
                </a:r>
                <a:endParaRPr lang="en-CA" sz="1600" noProof="0" dirty="0" smtClean="0"/>
              </a:p>
              <a:p>
                <a:pPr>
                  <a:buFont typeface="Wingdings" pitchFamily="2" charset="2"/>
                  <a:buChar char="§"/>
                </a:pPr>
                <a:r>
                  <a:rPr lang="en-CA" sz="1600" noProof="0" dirty="0" smtClean="0"/>
                  <a:t>The </a:t>
                </a:r>
                <a:r>
                  <a:rPr lang="en-CA" sz="1600" noProof="0" dirty="0"/>
                  <a:t>sample mean is </a:t>
                </a:r>
                <a:r>
                  <a:rPr lang="en-CA" sz="1600" noProof="0" dirty="0" smtClean="0"/>
                  <a:t>the </a:t>
                </a:r>
                <a:r>
                  <a:rPr lang="en-CA" sz="1600" noProof="0" dirty="0"/>
                  <a:t>arithmetic average of the observed </a:t>
                </a:r>
                <a:r>
                  <a:rPr lang="en-CA" sz="1600" noProof="0" dirty="0" smtClean="0"/>
                  <a:t>values:</a:t>
                </a:r>
              </a:p>
              <a:p>
                <a:pPr>
                  <a:buFont typeface="Wingdings" pitchFamily="2" charset="2"/>
                  <a:buChar char="§"/>
                </a:pPr>
                <a:endParaRPr lang="en-CA" sz="1600" noProof="0" dirty="0"/>
              </a:p>
              <a:p>
                <a:pPr>
                  <a:buFont typeface="Wingdings" pitchFamily="2" charset="2"/>
                  <a:buChar char="§"/>
                </a:pPr>
                <a:endParaRPr lang="en-CA" sz="1600" noProof="0" dirty="0" smtClean="0"/>
              </a:p>
              <a:p>
                <a:pPr>
                  <a:buFont typeface="Wingdings" pitchFamily="2" charset="2"/>
                  <a:buChar char="§"/>
                </a:pPr>
                <a:endParaRPr lang="en-CA" sz="1600" noProof="0" dirty="0"/>
              </a:p>
              <a:p>
                <a:pPr marL="0" indent="0"/>
                <a:r>
                  <a:rPr lang="en-CA" sz="1600" noProof="0" dirty="0" smtClean="0"/>
                  <a:t> </a:t>
                </a:r>
              </a:p>
              <a:p>
                <a:pPr>
                  <a:buFont typeface="Wingdings" pitchFamily="2" charset="2"/>
                  <a:buChar char="§"/>
                </a:pPr>
                <a:r>
                  <a:rPr lang="en-CA" sz="1600" noProof="0" dirty="0" smtClean="0"/>
                  <a:t>The </a:t>
                </a:r>
                <a:r>
                  <a:rPr lang="en-CA" sz="1600" noProof="0" dirty="0"/>
                  <a:t>sample </a:t>
                </a:r>
                <a:r>
                  <a:rPr lang="en-CA" sz="1600" noProof="0" dirty="0" smtClean="0"/>
                  <a:t>variance </a:t>
                </a:r>
                <a:r>
                  <a:rPr lang="en-CA" sz="1600" noProof="0" dirty="0"/>
                  <a:t>is </a:t>
                </a:r>
                <a:r>
                  <a:rPr lang="en-CA" sz="1600" noProof="0" dirty="0" smtClean="0"/>
                  <a:t>a measure of the variability of the data, that is how much they differ from their average:</a:t>
                </a:r>
              </a:p>
              <a:p>
                <a:pPr>
                  <a:buFont typeface="Wingdings" pitchFamily="2" charset="2"/>
                  <a:buChar char="§"/>
                </a:pPr>
                <a:endParaRPr lang="en-CA" sz="1600" noProof="0" dirty="0"/>
              </a:p>
              <a:p>
                <a:pPr marL="0" indent="0"/>
                <a:r>
                  <a:rPr lang="en-CA" sz="1600" noProof="0" dirty="0" smtClean="0"/>
                  <a:t>			</a:t>
                </a:r>
                <a14:m>
                  <m:oMath xmlns:m="http://schemas.openxmlformats.org/officeDocument/2006/math">
                    <m:sSub>
                      <m:sSubPr>
                        <m:ctrlPr>
                          <a:rPr lang="en-CA" sz="2800" i="1" noProof="0" smtClean="0">
                            <a:latin typeface="Cambria Math" panose="02040503050406030204" pitchFamily="18" charset="0"/>
                          </a:rPr>
                        </m:ctrlPr>
                      </m:sSubPr>
                      <m:e>
                        <m:r>
                          <m:rPr>
                            <m:sty m:val="p"/>
                          </m:rPr>
                          <a:rPr lang="en-CA" sz="2800" i="1" noProof="0" smtClean="0">
                            <a:latin typeface="Cambria Math"/>
                          </a:rPr>
                          <m:t>σ</m:t>
                        </m:r>
                      </m:e>
                      <m:sub>
                        <m:r>
                          <a:rPr lang="en-CA" sz="2800" b="0" i="1" noProof="0" smtClean="0">
                            <a:latin typeface="Cambria Math"/>
                          </a:rPr>
                          <m:t>𝑥</m:t>
                        </m:r>
                      </m:sub>
                    </m:sSub>
                    <m:r>
                      <a:rPr lang="en-CA" sz="2800" b="0" i="1" noProof="0" smtClean="0">
                        <a:latin typeface="Cambria Math"/>
                      </a:rPr>
                      <m:t>=</m:t>
                    </m:r>
                    <m:f>
                      <m:fPr>
                        <m:ctrlPr>
                          <a:rPr lang="en-CA" sz="2800" b="0" i="1" noProof="0" smtClean="0">
                            <a:latin typeface="Cambria Math" panose="02040503050406030204" pitchFamily="18" charset="0"/>
                          </a:rPr>
                        </m:ctrlPr>
                      </m:fPr>
                      <m:num>
                        <m:r>
                          <a:rPr lang="en-CA" sz="2800" b="0" i="1" noProof="0" smtClean="0">
                            <a:latin typeface="Cambria Math"/>
                          </a:rPr>
                          <m:t>1</m:t>
                        </m:r>
                      </m:num>
                      <m:den>
                        <m:r>
                          <a:rPr lang="en-CA" sz="2800" b="0" i="1" noProof="0" smtClean="0">
                            <a:latin typeface="Cambria Math"/>
                          </a:rPr>
                          <m:t>𝑁</m:t>
                        </m:r>
                        <m:r>
                          <a:rPr lang="en-CA" sz="2800" b="0" i="1" noProof="0" smtClean="0">
                            <a:latin typeface="Cambria Math"/>
                          </a:rPr>
                          <m:t>−1</m:t>
                        </m:r>
                      </m:den>
                    </m:f>
                    <m:r>
                      <a:rPr lang="en-CA" sz="2800" b="0" i="1" noProof="0" smtClean="0">
                        <a:latin typeface="Cambria Math"/>
                      </a:rPr>
                      <m:t>∗ </m:t>
                    </m:r>
                    <m:nary>
                      <m:naryPr>
                        <m:chr m:val="∑"/>
                        <m:supHide m:val="on"/>
                        <m:ctrlPr>
                          <a:rPr lang="en-CA" sz="2800" b="0" i="1" noProof="0" smtClean="0">
                            <a:latin typeface="Cambria Math" panose="02040503050406030204" pitchFamily="18" charset="0"/>
                          </a:rPr>
                        </m:ctrlPr>
                      </m:naryPr>
                      <m:sub>
                        <m:r>
                          <m:rPr>
                            <m:brk m:alnAt="7"/>
                          </m:rPr>
                          <a:rPr lang="en-CA" sz="2800" b="0" i="1" noProof="0" smtClean="0">
                            <a:latin typeface="Cambria Math"/>
                          </a:rPr>
                          <m:t>𝑘</m:t>
                        </m:r>
                        <m:r>
                          <a:rPr lang="en-CA" sz="2800" b="0" i="1" noProof="0" smtClean="0">
                            <a:latin typeface="Cambria Math"/>
                          </a:rPr>
                          <m:t>=1,</m:t>
                        </m:r>
                        <m:r>
                          <a:rPr lang="en-CA" sz="2800" b="0" i="1" noProof="0" smtClean="0">
                            <a:latin typeface="Cambria Math"/>
                          </a:rPr>
                          <m:t>𝑁</m:t>
                        </m:r>
                      </m:sub>
                      <m:sup/>
                      <m:e>
                        <m:sSup>
                          <m:sSupPr>
                            <m:ctrlPr>
                              <a:rPr lang="en-CA" sz="2800" b="0" i="1" noProof="0" smtClean="0">
                                <a:latin typeface="Cambria Math" panose="02040503050406030204" pitchFamily="18" charset="0"/>
                              </a:rPr>
                            </m:ctrlPr>
                          </m:sSupPr>
                          <m:e>
                            <m:d>
                              <m:dPr>
                                <m:ctrlPr>
                                  <a:rPr lang="en-CA" sz="2800" b="0" i="1" noProof="0" smtClean="0">
                                    <a:latin typeface="Cambria Math" panose="02040503050406030204" pitchFamily="18" charset="0"/>
                                  </a:rPr>
                                </m:ctrlPr>
                              </m:dPr>
                              <m:e>
                                <m:r>
                                  <a:rPr lang="en-CA" sz="2800" b="0" i="1" noProof="0" smtClean="0">
                                    <a:latin typeface="Cambria Math"/>
                                  </a:rPr>
                                  <m:t>𝑥</m:t>
                                </m:r>
                                <m:r>
                                  <a:rPr lang="en-CA" sz="2800" b="0" i="1" noProof="0" smtClean="0">
                                    <a:latin typeface="Cambria Math"/>
                                  </a:rPr>
                                  <m:t>−</m:t>
                                </m:r>
                                <m:acc>
                                  <m:accPr>
                                    <m:chr m:val="̅"/>
                                    <m:ctrlPr>
                                      <a:rPr lang="en-CA" sz="2800" b="0" i="1" noProof="0" smtClean="0">
                                        <a:latin typeface="Cambria Math" panose="02040503050406030204" pitchFamily="18" charset="0"/>
                                      </a:rPr>
                                    </m:ctrlPr>
                                  </m:accPr>
                                  <m:e>
                                    <m:r>
                                      <a:rPr lang="en-CA" sz="2800" b="0" i="1" noProof="0" smtClean="0">
                                        <a:latin typeface="Cambria Math"/>
                                      </a:rPr>
                                      <m:t>𝑥</m:t>
                                    </m:r>
                                    <m:r>
                                      <a:rPr lang="en-CA" sz="2800" b="0" i="1" noProof="0" smtClean="0">
                                        <a:latin typeface="Cambria Math"/>
                                      </a:rPr>
                                      <m:t> </m:t>
                                    </m:r>
                                  </m:e>
                                </m:acc>
                              </m:e>
                            </m:d>
                          </m:e>
                          <m:sup>
                            <m:r>
                              <a:rPr lang="en-CA" sz="2800" b="0" i="1" noProof="0" smtClean="0">
                                <a:latin typeface="Cambria Math"/>
                              </a:rPr>
                              <m:t>2</m:t>
                            </m:r>
                          </m:sup>
                        </m:sSup>
                      </m:e>
                    </m:nary>
                  </m:oMath>
                </a14:m>
                <a:endParaRPr lang="en-CA" sz="1600" noProof="0" dirty="0" smtClean="0"/>
              </a:p>
              <a:p>
                <a:pPr>
                  <a:buFont typeface="Wingdings" pitchFamily="2" charset="2"/>
                  <a:buChar char="§"/>
                </a:pPr>
                <a:endParaRPr lang="en-CA" altLang="en-US" sz="1600" noProof="0" dirty="0"/>
              </a:p>
              <a:p>
                <a:pPr>
                  <a:buFont typeface="Wingdings" pitchFamily="2" charset="2"/>
                  <a:buChar char="§"/>
                </a:pPr>
                <a:r>
                  <a:rPr lang="en-CA" altLang="en-US" sz="1600" noProof="0" dirty="0" smtClean="0"/>
                  <a:t>In MATLAB, The two functions above can be rendered by the vector-based commands</a:t>
                </a:r>
              </a:p>
              <a:p>
                <a:pPr marL="0" indent="0"/>
                <a:r>
                  <a:rPr lang="en-CA" altLang="en-US" sz="1600" noProof="0" dirty="0"/>
                  <a:t>	</a:t>
                </a:r>
                <a:r>
                  <a:rPr lang="en-CA" altLang="en-US" sz="1600" noProof="0" dirty="0" smtClean="0"/>
                  <a:t>mean(v)   ;  </a:t>
                </a:r>
                <a:r>
                  <a:rPr lang="en-CA" altLang="en-US" sz="1600" noProof="0" dirty="0" err="1" smtClean="0"/>
                  <a:t>var</a:t>
                </a:r>
                <a:r>
                  <a:rPr lang="en-CA" altLang="en-US" sz="1600" noProof="0" dirty="0" smtClean="0"/>
                  <a:t>(v)</a:t>
                </a:r>
              </a:p>
              <a:p>
                <a:pPr marL="0" indent="0"/>
                <a:endParaRPr lang="en-CA" altLang="en-US" sz="1600" noProof="0" dirty="0" smtClean="0"/>
              </a:p>
              <a:p>
                <a:pPr marL="0" indent="0" algn="ctr"/>
                <a:r>
                  <a:rPr lang="en-CA" altLang="en-US" sz="1600" b="1" i="1" u="sng" noProof="0" dirty="0" smtClean="0">
                    <a:solidFill>
                      <a:srgbClr val="7030A0"/>
                    </a:solidFill>
                  </a:rPr>
                  <a:t>NOTE: </a:t>
                </a:r>
                <a:r>
                  <a:rPr lang="en-CA" sz="1600" b="1" i="1" u="sng" noProof="0" dirty="0">
                    <a:solidFill>
                      <a:srgbClr val="7030A0"/>
                    </a:solidFill>
                  </a:rPr>
                  <a:t>The standard deviation is the square root of the variance</a:t>
                </a:r>
                <a:r>
                  <a:rPr lang="en-CA" sz="1600" noProof="0" dirty="0"/>
                  <a:t>.</a:t>
                </a:r>
                <a:endParaRPr lang="en-CA" altLang="en-US" sz="1600" noProof="0" dirty="0" smtClean="0"/>
              </a:p>
              <a:p>
                <a:pPr marL="0" indent="0"/>
                <a:endParaRPr lang="en-CA" altLang="en-US" sz="1600" noProof="0" dirty="0" smtClean="0"/>
              </a:p>
              <a:p>
                <a:pPr>
                  <a:buFont typeface="Wingdings" pitchFamily="2" charset="2"/>
                  <a:buChar char="§"/>
                </a:pPr>
                <a:endParaRPr lang="en-CA" altLang="en-US" sz="1600" noProof="0" dirty="0" smtClean="0"/>
              </a:p>
              <a:p>
                <a:pPr>
                  <a:buFont typeface="Wingdings" pitchFamily="2" charset="2"/>
                  <a:buChar char="§"/>
                </a:pPr>
                <a:endParaRPr lang="en-CA" altLang="en-US" sz="1600" noProof="0" dirty="0" smtClean="0"/>
              </a:p>
              <a:p>
                <a:pPr>
                  <a:buFont typeface="Wingdings" pitchFamily="2" charset="2"/>
                  <a:buChar char="§"/>
                </a:pPr>
                <a:endParaRPr lang="en-CA" altLang="en-US" noProof="0" dirty="0" smtClean="0"/>
              </a:p>
            </p:txBody>
          </p:sp>
        </mc:Choice>
        <mc:Fallback xmlns="">
          <p:sp>
            <p:nvSpPr>
              <p:cNvPr id="6148" name="Content Placeholder 1"/>
              <p:cNvSpPr>
                <a:spLocks noGrp="1" noRot="1" noChangeAspect="1" noMove="1" noResize="1" noEditPoints="1" noAdjustHandles="1" noChangeArrowheads="1" noChangeShapeType="1" noTextEdit="1"/>
              </p:cNvSpPr>
              <p:nvPr>
                <p:ph idx="1"/>
              </p:nvPr>
            </p:nvSpPr>
            <p:spPr>
              <a:xfrm>
                <a:off x="121920" y="1043193"/>
                <a:ext cx="8564880" cy="4822825"/>
              </a:xfrm>
              <a:blipFill rotWithShape="1">
                <a:blip r:embed="rId2"/>
                <a:stretch>
                  <a:fillRect l="-214" t="-506" r="-285" b="-6574"/>
                </a:stretch>
              </a:blipFill>
            </p:spPr>
            <p:txBody>
              <a:bodyPr/>
              <a:lstStyle/>
              <a:p>
                <a:r>
                  <a:rPr lang="en-US">
                    <a:noFill/>
                  </a:rPr>
                  <a:t> </a:t>
                </a:r>
              </a:p>
            </p:txBody>
          </p:sp>
        </mc:Fallback>
      </mc:AlternateContent>
      <p:sp>
        <p:nvSpPr>
          <p:cNvPr id="6149" name="Title 2"/>
          <p:cNvSpPr>
            <a:spLocks noGrp="1"/>
          </p:cNvSpPr>
          <p:nvPr>
            <p:ph type="title"/>
          </p:nvPr>
        </p:nvSpPr>
        <p:spPr/>
        <p:txBody>
          <a:bodyPr/>
          <a:lstStyle/>
          <a:p>
            <a:pPr algn="ctr"/>
            <a:r>
              <a:rPr lang="en-CA" altLang="en-US" noProof="0" dirty="0" smtClean="0"/>
              <a:t>Sample Mean and Sample Variance</a:t>
            </a:r>
          </a:p>
        </p:txBody>
      </p:sp>
      <p:sp>
        <p:nvSpPr>
          <p:cNvPr id="4" name="Footer Placeholder 3"/>
          <p:cNvSpPr>
            <a:spLocks noGrp="1"/>
          </p:cNvSpPr>
          <p:nvPr>
            <p:ph type="ftr" sz="quarter" idx="10"/>
          </p:nvPr>
        </p:nvSpPr>
        <p:spPr>
          <a:xfrm>
            <a:off x="152400" y="6477000"/>
            <a:ext cx="4019550" cy="304800"/>
          </a:xfrm>
        </p:spPr>
        <p:txBody>
          <a:bodyPr/>
          <a:lstStyle/>
          <a:p>
            <a:pPr>
              <a:defRPr/>
            </a:pPr>
            <a:r>
              <a:rPr lang="en-US" dirty="0" smtClean="0"/>
              <a:t>ENSC 180 – Introduction to Engineering Analysis Tools </a:t>
            </a:r>
            <a:endParaRPr lang="en-US" dirty="0"/>
          </a:p>
        </p:txBody>
      </p:sp>
      <mc:AlternateContent xmlns:mc="http://schemas.openxmlformats.org/markup-compatibility/2006" xmlns:a14="http://schemas.microsoft.com/office/drawing/2010/main">
        <mc:Choice Requires="a14">
          <p:sp>
            <p:nvSpPr>
              <p:cNvPr id="2" name="Rettangolo 1"/>
              <p:cNvSpPr/>
              <p:nvPr/>
            </p:nvSpPr>
            <p:spPr>
              <a:xfrm>
                <a:off x="2088056" y="1929380"/>
                <a:ext cx="5139484" cy="1016817"/>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acc>
                        <m:accPr>
                          <m:chr m:val="̅"/>
                          <m:ctrlPr>
                            <a:rPr lang="en-CA" altLang="en-US" i="1" dirty="0" smtClean="0">
                              <a:latin typeface="Cambria Math" panose="02040503050406030204" pitchFamily="18" charset="0"/>
                            </a:rPr>
                          </m:ctrlPr>
                        </m:accPr>
                        <m:e>
                          <m:r>
                            <a:rPr lang="en-US" altLang="en-US" i="1" dirty="0">
                              <a:latin typeface="Cambria Math"/>
                            </a:rPr>
                            <m:t>𝑥</m:t>
                          </m:r>
                        </m:e>
                      </m:acc>
                      <m:r>
                        <a:rPr lang="en-US" altLang="en-US" i="1" dirty="0">
                          <a:latin typeface="Cambria Math"/>
                        </a:rPr>
                        <m:t>=</m:t>
                      </m:r>
                      <m:f>
                        <m:fPr>
                          <m:ctrlPr>
                            <a:rPr lang="en-US" altLang="en-US" i="1" dirty="0">
                              <a:latin typeface="Cambria Math" panose="02040503050406030204" pitchFamily="18" charset="0"/>
                            </a:rPr>
                          </m:ctrlPr>
                        </m:fPr>
                        <m:num>
                          <m:sSub>
                            <m:sSubPr>
                              <m:ctrlPr>
                                <a:rPr lang="en-US" altLang="en-US" i="1" dirty="0">
                                  <a:latin typeface="Cambria Math" panose="02040503050406030204" pitchFamily="18" charset="0"/>
                                </a:rPr>
                              </m:ctrlPr>
                            </m:sSubPr>
                            <m:e>
                              <m:r>
                                <a:rPr lang="en-US" altLang="en-US" i="1" dirty="0">
                                  <a:latin typeface="Cambria Math"/>
                                </a:rPr>
                                <m:t>𝑥</m:t>
                              </m:r>
                            </m:e>
                            <m:sub>
                              <m:r>
                                <a:rPr lang="en-US" altLang="en-US" i="1" dirty="0">
                                  <a:latin typeface="Cambria Math"/>
                                </a:rPr>
                                <m:t>1</m:t>
                              </m:r>
                            </m:sub>
                          </m:sSub>
                          <m:r>
                            <a:rPr lang="en-US" altLang="en-US" i="1" dirty="0">
                              <a:latin typeface="Cambria Math"/>
                            </a:rPr>
                            <m:t>+</m:t>
                          </m:r>
                          <m:sSub>
                            <m:sSubPr>
                              <m:ctrlPr>
                                <a:rPr lang="en-US" altLang="en-US" i="1" dirty="0">
                                  <a:latin typeface="Cambria Math" panose="02040503050406030204" pitchFamily="18" charset="0"/>
                                </a:rPr>
                              </m:ctrlPr>
                            </m:sSubPr>
                            <m:e>
                              <m:r>
                                <a:rPr lang="en-US" altLang="en-US" i="1" dirty="0">
                                  <a:latin typeface="Cambria Math"/>
                                </a:rPr>
                                <m:t>𝑥</m:t>
                              </m:r>
                            </m:e>
                            <m:sub>
                              <m:r>
                                <a:rPr lang="en-US" altLang="en-US" i="1" dirty="0">
                                  <a:latin typeface="Cambria Math"/>
                                </a:rPr>
                                <m:t>2</m:t>
                              </m:r>
                            </m:sub>
                          </m:sSub>
                          <m:r>
                            <a:rPr lang="en-US" altLang="en-US" i="1" dirty="0">
                              <a:latin typeface="Cambria Math"/>
                            </a:rPr>
                            <m:t>+…+</m:t>
                          </m:r>
                          <m:sSub>
                            <m:sSubPr>
                              <m:ctrlPr>
                                <a:rPr lang="en-US" altLang="en-US" i="1" dirty="0">
                                  <a:latin typeface="Cambria Math" panose="02040503050406030204" pitchFamily="18" charset="0"/>
                                </a:rPr>
                              </m:ctrlPr>
                            </m:sSubPr>
                            <m:e>
                              <m:r>
                                <a:rPr lang="en-US" altLang="en-US" i="1" dirty="0">
                                  <a:latin typeface="Cambria Math"/>
                                </a:rPr>
                                <m:t>𝑥</m:t>
                              </m:r>
                            </m:e>
                            <m:sub>
                              <m:r>
                                <a:rPr lang="en-US" altLang="en-US" i="1" dirty="0">
                                  <a:latin typeface="Cambria Math"/>
                                </a:rPr>
                                <m:t>𝑛</m:t>
                              </m:r>
                            </m:sub>
                          </m:sSub>
                        </m:num>
                        <m:den>
                          <m:r>
                            <a:rPr lang="en-US" altLang="en-US" i="1" dirty="0">
                              <a:latin typeface="Cambria Math"/>
                            </a:rPr>
                            <m:t>𝑛</m:t>
                          </m:r>
                        </m:den>
                      </m:f>
                      <m:r>
                        <a:rPr lang="it-IT" altLang="en-US" b="0" i="1" dirty="0" smtClean="0">
                          <a:latin typeface="Cambria Math"/>
                        </a:rPr>
                        <m:t>=</m:t>
                      </m:r>
                      <m:f>
                        <m:fPr>
                          <m:ctrlPr>
                            <a:rPr lang="it-IT" altLang="en-US" b="0" i="1" dirty="0" smtClean="0">
                              <a:latin typeface="Cambria Math" panose="02040503050406030204" pitchFamily="18" charset="0"/>
                            </a:rPr>
                          </m:ctrlPr>
                        </m:fPr>
                        <m:num>
                          <m:r>
                            <a:rPr lang="it-IT" altLang="en-US" b="0" i="1" dirty="0" smtClean="0">
                              <a:latin typeface="Cambria Math"/>
                            </a:rPr>
                            <m:t>1</m:t>
                          </m:r>
                        </m:num>
                        <m:den>
                          <m:r>
                            <a:rPr lang="it-IT" altLang="en-US" b="0" i="1" dirty="0" smtClean="0">
                              <a:latin typeface="Cambria Math"/>
                            </a:rPr>
                            <m:t>𝑁</m:t>
                          </m:r>
                        </m:den>
                      </m:f>
                      <m:r>
                        <a:rPr lang="it-IT" altLang="en-US" b="0" i="1" dirty="0" smtClean="0">
                          <a:latin typeface="Cambria Math"/>
                        </a:rPr>
                        <m:t>∗</m:t>
                      </m:r>
                      <m:nary>
                        <m:naryPr>
                          <m:chr m:val="∑"/>
                          <m:supHide m:val="on"/>
                          <m:ctrlPr>
                            <a:rPr lang="it-IT" altLang="en-US" b="0" i="1" dirty="0" smtClean="0">
                              <a:latin typeface="Cambria Math" panose="02040503050406030204" pitchFamily="18" charset="0"/>
                            </a:rPr>
                          </m:ctrlPr>
                        </m:naryPr>
                        <m:sub>
                          <m:r>
                            <m:rPr>
                              <m:brk m:alnAt="7"/>
                            </m:rPr>
                            <a:rPr lang="it-IT" altLang="en-US" b="0" i="1" dirty="0" smtClean="0">
                              <a:latin typeface="Cambria Math"/>
                            </a:rPr>
                            <m:t>𝑘</m:t>
                          </m:r>
                          <m:r>
                            <a:rPr lang="it-IT" altLang="en-US" b="0" i="1" dirty="0" smtClean="0">
                              <a:latin typeface="Cambria Math"/>
                            </a:rPr>
                            <m:t>=1,</m:t>
                          </m:r>
                          <m:r>
                            <a:rPr lang="it-IT" altLang="en-US" b="0" i="1" dirty="0" smtClean="0">
                              <a:latin typeface="Cambria Math"/>
                            </a:rPr>
                            <m:t>𝑁</m:t>
                          </m:r>
                        </m:sub>
                        <m:sup/>
                        <m:e>
                          <m:sSub>
                            <m:sSubPr>
                              <m:ctrlPr>
                                <a:rPr lang="it-IT" altLang="en-US" b="0" i="1" dirty="0" smtClean="0">
                                  <a:latin typeface="Cambria Math" panose="02040503050406030204" pitchFamily="18" charset="0"/>
                                </a:rPr>
                              </m:ctrlPr>
                            </m:sSubPr>
                            <m:e>
                              <m:r>
                                <a:rPr lang="it-IT" altLang="en-US" b="0" i="1" dirty="0" smtClean="0">
                                  <a:latin typeface="Cambria Math"/>
                                </a:rPr>
                                <m:t>𝑥</m:t>
                              </m:r>
                            </m:e>
                            <m:sub>
                              <m:r>
                                <a:rPr lang="it-IT" altLang="en-US" b="0" i="1" dirty="0" smtClean="0">
                                  <a:latin typeface="Cambria Math"/>
                                </a:rPr>
                                <m:t>𝑘</m:t>
                              </m:r>
                            </m:sub>
                          </m:sSub>
                        </m:e>
                      </m:nary>
                    </m:oMath>
                  </m:oMathPara>
                </a14:m>
                <a:endParaRPr lang="en-US" dirty="0"/>
              </a:p>
            </p:txBody>
          </p:sp>
        </mc:Choice>
        <mc:Fallback xmlns="">
          <p:sp>
            <p:nvSpPr>
              <p:cNvPr id="2" name="Rettangolo 1"/>
              <p:cNvSpPr>
                <a:spLocks noRot="1" noChangeAspect="1" noMove="1" noResize="1" noEditPoints="1" noAdjustHandles="1" noChangeArrowheads="1" noChangeShapeType="1" noTextEdit="1"/>
              </p:cNvSpPr>
              <p:nvPr/>
            </p:nvSpPr>
            <p:spPr>
              <a:xfrm>
                <a:off x="2088056" y="1929380"/>
                <a:ext cx="5139484" cy="1016817"/>
              </a:xfrm>
              <a:prstGeom prst="rect">
                <a:avLst/>
              </a:prstGeom>
              <a:blipFill rotWithShape="1">
                <a:blip r:embed="rId3"/>
                <a:stretch>
                  <a:fillRect/>
                </a:stretch>
              </a:blipFill>
            </p:spPr>
            <p:txBody>
              <a:bodyPr/>
              <a:lstStyle/>
              <a:p>
                <a:r>
                  <a:rPr lang="en-US">
                    <a:noFill/>
                  </a:rPr>
                  <a:t> </a:t>
                </a:r>
              </a:p>
            </p:txBody>
          </p:sp>
        </mc:Fallback>
      </mc:AlternateContent>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8" name="Content Placeholder 1"/>
          <p:cNvSpPr>
            <a:spLocks noGrp="1"/>
          </p:cNvSpPr>
          <p:nvPr>
            <p:ph idx="1"/>
          </p:nvPr>
        </p:nvSpPr>
        <p:spPr>
          <a:xfrm>
            <a:off x="167640" y="1447800"/>
            <a:ext cx="8564880" cy="4822825"/>
          </a:xfrm>
        </p:spPr>
        <p:txBody>
          <a:bodyPr/>
          <a:lstStyle/>
          <a:p>
            <a:pPr marL="285750" indent="-285750">
              <a:buFont typeface="Arial" panose="020B0604020202020204" pitchFamily="34" charset="0"/>
              <a:buChar char="•"/>
            </a:pPr>
            <a:endParaRPr lang="en-CA" altLang="en-US" sz="1600" noProof="0" dirty="0" smtClean="0"/>
          </a:p>
          <a:p>
            <a:pPr>
              <a:buFont typeface="Wingdings" pitchFamily="2" charset="2"/>
              <a:buChar char="§"/>
            </a:pPr>
            <a:r>
              <a:rPr lang="en-CA" altLang="en-US" sz="1600" noProof="0" dirty="0" smtClean="0"/>
              <a:t>A day care program has kids of age  7, 6, 8, 4, 2, 7, 6, 7, 6, 5 . What is the sample mean and the sample variance?</a:t>
            </a:r>
          </a:p>
          <a:p>
            <a:pPr>
              <a:buFont typeface="Wingdings" pitchFamily="2" charset="2"/>
              <a:buChar char="§"/>
            </a:pPr>
            <a:endParaRPr lang="en-CA" altLang="en-US" sz="1600" noProof="0" dirty="0" smtClean="0"/>
          </a:p>
          <a:p>
            <a:r>
              <a:rPr lang="en-CA" altLang="en-US" sz="1600" noProof="0" dirty="0" smtClean="0">
                <a:latin typeface="Courier New" pitchFamily="49" charset="0"/>
                <a:cs typeface="Courier New" pitchFamily="49" charset="0"/>
              </a:rPr>
              <a:t>                   </a:t>
            </a:r>
            <a:r>
              <a:rPr lang="en-CA" altLang="en-US" sz="1400" noProof="0" dirty="0" smtClean="0">
                <a:latin typeface="Courier New" pitchFamily="49" charset="0"/>
                <a:cs typeface="Courier New" pitchFamily="49" charset="0"/>
              </a:rPr>
              <a:t>x=[7 6 8 4 2 7 6 7 6 5]</a:t>
            </a:r>
          </a:p>
          <a:p>
            <a:endParaRPr lang="en-CA" altLang="en-US" sz="1400" noProof="0" dirty="0" smtClean="0">
              <a:latin typeface="Courier New" pitchFamily="49" charset="0"/>
              <a:cs typeface="Courier New" pitchFamily="49" charset="0"/>
            </a:endParaRPr>
          </a:p>
          <a:p>
            <a:endParaRPr lang="en-CA" altLang="en-US" sz="1400" noProof="0" dirty="0" smtClean="0">
              <a:latin typeface="Courier New" pitchFamily="49" charset="0"/>
              <a:cs typeface="Courier New" pitchFamily="49" charset="0"/>
            </a:endParaRPr>
          </a:p>
          <a:p>
            <a:r>
              <a:rPr lang="en-CA" altLang="en-US" sz="1400" noProof="0" dirty="0" smtClean="0">
                <a:latin typeface="Courier New" pitchFamily="49" charset="0"/>
                <a:cs typeface="Courier New" pitchFamily="49" charset="0"/>
              </a:rPr>
              <a:t>mean(x)</a:t>
            </a:r>
          </a:p>
          <a:p>
            <a:r>
              <a:rPr lang="en-CA" altLang="en-US" sz="1400" noProof="0" dirty="0" err="1" smtClean="0">
                <a:latin typeface="Courier New" pitchFamily="49" charset="0"/>
                <a:cs typeface="Courier New" pitchFamily="49" charset="0"/>
              </a:rPr>
              <a:t>ans</a:t>
            </a:r>
            <a:r>
              <a:rPr lang="en-CA" altLang="en-US" sz="1400" noProof="0" dirty="0" smtClean="0">
                <a:latin typeface="Courier New" pitchFamily="49" charset="0"/>
                <a:cs typeface="Courier New" pitchFamily="49" charset="0"/>
              </a:rPr>
              <a:t> =5.8000</a:t>
            </a:r>
          </a:p>
          <a:p>
            <a:pPr marL="0" indent="0"/>
            <a:endParaRPr lang="en-CA" altLang="en-US" sz="1600" noProof="0" dirty="0" smtClean="0"/>
          </a:p>
          <a:p>
            <a:r>
              <a:rPr lang="en-CA" altLang="en-US" sz="1600" noProof="0" dirty="0" err="1" smtClean="0">
                <a:latin typeface="Courier New" pitchFamily="49" charset="0"/>
                <a:cs typeface="Courier New" pitchFamily="49" charset="0"/>
              </a:rPr>
              <a:t>var</a:t>
            </a:r>
            <a:r>
              <a:rPr lang="en-CA" altLang="en-US" sz="1600" noProof="0" dirty="0" smtClean="0">
                <a:latin typeface="Courier New" pitchFamily="49" charset="0"/>
                <a:cs typeface="Courier New" pitchFamily="49" charset="0"/>
              </a:rPr>
              <a:t>(x)</a:t>
            </a:r>
          </a:p>
          <a:p>
            <a:r>
              <a:rPr lang="en-CA" altLang="en-US" sz="1600" noProof="0" dirty="0" err="1" smtClean="0">
                <a:latin typeface="Courier New" pitchFamily="49" charset="0"/>
                <a:cs typeface="Courier New" pitchFamily="49" charset="0"/>
              </a:rPr>
              <a:t>ans</a:t>
            </a:r>
            <a:r>
              <a:rPr lang="en-CA" altLang="en-US" sz="1600" noProof="0" dirty="0" smtClean="0">
                <a:latin typeface="Courier New" pitchFamily="49" charset="0"/>
                <a:cs typeface="Courier New" pitchFamily="49" charset="0"/>
              </a:rPr>
              <a:t> =3.0667</a:t>
            </a:r>
          </a:p>
          <a:p>
            <a:endParaRPr lang="en-CA" altLang="en-US" sz="1600" noProof="0" dirty="0" smtClean="0"/>
          </a:p>
          <a:p>
            <a:pPr>
              <a:buFont typeface="Wingdings" pitchFamily="2" charset="2"/>
              <a:buChar char="§"/>
            </a:pPr>
            <a:endParaRPr lang="en-CA" altLang="en-US" sz="1600" noProof="0" dirty="0" smtClean="0"/>
          </a:p>
          <a:p>
            <a:pPr>
              <a:buFont typeface="Wingdings" pitchFamily="2" charset="2"/>
              <a:buChar char="§"/>
            </a:pPr>
            <a:endParaRPr lang="en-CA" altLang="en-US" sz="1600" noProof="0" dirty="0" smtClean="0"/>
          </a:p>
          <a:p>
            <a:pPr>
              <a:buFont typeface="Wingdings" pitchFamily="2" charset="2"/>
              <a:buChar char="§"/>
            </a:pPr>
            <a:endParaRPr lang="en-CA" altLang="en-US" sz="1600" noProof="0" dirty="0" smtClean="0"/>
          </a:p>
          <a:p>
            <a:pPr>
              <a:buFont typeface="Wingdings" pitchFamily="2" charset="2"/>
              <a:buChar char="§"/>
            </a:pPr>
            <a:endParaRPr lang="en-CA" altLang="en-US" noProof="0" dirty="0" smtClean="0"/>
          </a:p>
        </p:txBody>
      </p:sp>
      <p:sp>
        <p:nvSpPr>
          <p:cNvPr id="6149" name="Title 2"/>
          <p:cNvSpPr>
            <a:spLocks noGrp="1"/>
          </p:cNvSpPr>
          <p:nvPr>
            <p:ph type="title"/>
          </p:nvPr>
        </p:nvSpPr>
        <p:spPr/>
        <p:txBody>
          <a:bodyPr/>
          <a:lstStyle/>
          <a:p>
            <a:pPr algn="ctr"/>
            <a:r>
              <a:rPr lang="en-CA" altLang="en-US" noProof="0" dirty="0" smtClean="0"/>
              <a:t>Example (1): Sample Mean and Sample Variance</a:t>
            </a:r>
          </a:p>
        </p:txBody>
      </p:sp>
      <p:sp>
        <p:nvSpPr>
          <p:cNvPr id="4" name="Footer Placeholder 3"/>
          <p:cNvSpPr>
            <a:spLocks noGrp="1"/>
          </p:cNvSpPr>
          <p:nvPr>
            <p:ph type="ftr" sz="quarter" idx="10"/>
          </p:nvPr>
        </p:nvSpPr>
        <p:spPr>
          <a:xfrm>
            <a:off x="152400" y="6477000"/>
            <a:ext cx="4019550" cy="304800"/>
          </a:xfrm>
        </p:spPr>
        <p:txBody>
          <a:bodyPr/>
          <a:lstStyle/>
          <a:p>
            <a:pPr>
              <a:defRPr/>
            </a:pPr>
            <a:r>
              <a:rPr lang="en-US" dirty="0" smtClean="0"/>
              <a:t>ENSC 180 – Introduction to Engineering Analysis Tools </a:t>
            </a:r>
            <a:endParaRPr lang="en-US" dirty="0"/>
          </a:p>
        </p:txBody>
      </p:sp>
    </p:spTree>
    <p:extLst>
      <p:ext uri="{BB962C8B-B14F-4D97-AF65-F5344CB8AC3E}">
        <p14:creationId xmlns:p14="http://schemas.microsoft.com/office/powerpoint/2010/main" val="2364777189"/>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contenuto 1"/>
          <p:cNvSpPr>
            <a:spLocks noGrp="1"/>
          </p:cNvSpPr>
          <p:nvPr>
            <p:ph idx="1"/>
          </p:nvPr>
        </p:nvSpPr>
        <p:spPr>
          <a:xfrm>
            <a:off x="106680" y="944880"/>
            <a:ext cx="7772400" cy="4822825"/>
          </a:xfrm>
        </p:spPr>
        <p:txBody>
          <a:bodyPr/>
          <a:lstStyle/>
          <a:p>
            <a:pPr>
              <a:buFont typeface="+mj-lt"/>
              <a:buAutoNum type="alphaUcPeriod"/>
            </a:pPr>
            <a:r>
              <a:rPr lang="en-CA" noProof="0" dirty="0" smtClean="0"/>
              <a:t>4 hours</a:t>
            </a:r>
          </a:p>
          <a:p>
            <a:pPr>
              <a:buFont typeface="+mj-lt"/>
              <a:buAutoNum type="alphaUcPeriod"/>
            </a:pPr>
            <a:r>
              <a:rPr lang="en-CA" noProof="0" dirty="0" smtClean="0"/>
              <a:t>5 hours</a:t>
            </a:r>
          </a:p>
          <a:p>
            <a:pPr>
              <a:buFont typeface="+mj-lt"/>
              <a:buAutoNum type="alphaUcPeriod"/>
            </a:pPr>
            <a:r>
              <a:rPr lang="en-CA" noProof="0" dirty="0" smtClean="0"/>
              <a:t>6 hours</a:t>
            </a:r>
          </a:p>
          <a:p>
            <a:pPr>
              <a:buFont typeface="+mj-lt"/>
              <a:buAutoNum type="alphaUcPeriod"/>
            </a:pPr>
            <a:r>
              <a:rPr lang="en-CA" noProof="0" dirty="0" smtClean="0"/>
              <a:t>7 hours</a:t>
            </a:r>
          </a:p>
          <a:p>
            <a:pPr>
              <a:buFont typeface="+mj-lt"/>
              <a:buAutoNum type="alphaUcPeriod"/>
            </a:pPr>
            <a:r>
              <a:rPr lang="en-CA" noProof="0" dirty="0" smtClean="0"/>
              <a:t>8 hours</a:t>
            </a:r>
            <a:endParaRPr lang="en-CA" noProof="0" dirty="0"/>
          </a:p>
        </p:txBody>
      </p:sp>
      <p:sp>
        <p:nvSpPr>
          <p:cNvPr id="3" name="Titolo 2"/>
          <p:cNvSpPr>
            <a:spLocks noGrp="1"/>
          </p:cNvSpPr>
          <p:nvPr>
            <p:ph type="title"/>
          </p:nvPr>
        </p:nvSpPr>
        <p:spPr/>
        <p:txBody>
          <a:bodyPr/>
          <a:lstStyle/>
          <a:p>
            <a:r>
              <a:rPr lang="en-CA" noProof="0" dirty="0" smtClean="0"/>
              <a:t>Example: How many hours per night do you sleep</a:t>
            </a:r>
            <a:endParaRPr lang="en-CA" noProof="0" dirty="0"/>
          </a:p>
        </p:txBody>
      </p:sp>
      <p:sp>
        <p:nvSpPr>
          <p:cNvPr id="5" name="CasellaDiTesto 4"/>
          <p:cNvSpPr txBox="1"/>
          <p:nvPr/>
        </p:nvSpPr>
        <p:spPr>
          <a:xfrm>
            <a:off x="76200" y="2754421"/>
            <a:ext cx="8717280" cy="830997"/>
          </a:xfrm>
          <a:prstGeom prst="rect">
            <a:avLst/>
          </a:prstGeom>
          <a:noFill/>
        </p:spPr>
        <p:txBody>
          <a:bodyPr wrap="square" rtlCol="0">
            <a:spAutoFit/>
          </a:bodyPr>
          <a:lstStyle/>
          <a:p>
            <a:pPr algn="ctr"/>
            <a:r>
              <a:rPr lang="it-IT" dirty="0" err="1">
                <a:latin typeface="+mn-lt"/>
                <a:ea typeface="+mn-ea"/>
              </a:rPr>
              <a:t>Determine</a:t>
            </a:r>
            <a:r>
              <a:rPr lang="it-IT" dirty="0">
                <a:latin typeface="+mn-lt"/>
                <a:ea typeface="+mn-ea"/>
              </a:rPr>
              <a:t> sample </a:t>
            </a:r>
            <a:r>
              <a:rPr lang="it-IT" dirty="0" err="1">
                <a:latin typeface="+mn-lt"/>
                <a:ea typeface="+mn-ea"/>
              </a:rPr>
              <a:t>mean</a:t>
            </a:r>
            <a:r>
              <a:rPr lang="it-IT" dirty="0">
                <a:latin typeface="+mn-lt"/>
                <a:ea typeface="+mn-ea"/>
              </a:rPr>
              <a:t> and sample </a:t>
            </a:r>
            <a:r>
              <a:rPr lang="it-IT" dirty="0" err="1">
                <a:latin typeface="+mn-lt"/>
                <a:ea typeface="+mn-ea"/>
              </a:rPr>
              <a:t>variance</a:t>
            </a:r>
            <a:r>
              <a:rPr lang="it-IT" dirty="0">
                <a:latin typeface="+mn-lt"/>
                <a:ea typeface="+mn-ea"/>
              </a:rPr>
              <a:t> of the </a:t>
            </a:r>
            <a:r>
              <a:rPr lang="it-IT" dirty="0" err="1">
                <a:latin typeface="+mn-lt"/>
                <a:ea typeface="+mn-ea"/>
              </a:rPr>
              <a:t>class</a:t>
            </a:r>
            <a:endParaRPr lang="it-IT" dirty="0">
              <a:latin typeface="+mn-lt"/>
              <a:ea typeface="+mn-ea"/>
            </a:endParaRPr>
          </a:p>
          <a:p>
            <a:pPr algn="ctr"/>
            <a:r>
              <a:rPr lang="it-IT" dirty="0" err="1">
                <a:latin typeface="+mn-lt"/>
                <a:ea typeface="+mn-ea"/>
              </a:rPr>
              <a:t>sleep</a:t>
            </a:r>
            <a:r>
              <a:rPr lang="it-IT" dirty="0">
                <a:latin typeface="+mn-lt"/>
                <a:ea typeface="+mn-ea"/>
              </a:rPr>
              <a:t> </a:t>
            </a:r>
            <a:r>
              <a:rPr lang="it-IT" dirty="0" err="1" smtClean="0">
                <a:latin typeface="+mn-lt"/>
                <a:ea typeface="+mn-ea"/>
              </a:rPr>
              <a:t>distribution</a:t>
            </a:r>
            <a:endParaRPr lang="it-IT" dirty="0" smtClean="0">
              <a:latin typeface="+mn-lt"/>
              <a:ea typeface="+mn-ea"/>
            </a:endParaRPr>
          </a:p>
        </p:txBody>
      </p:sp>
      <p:sp>
        <p:nvSpPr>
          <p:cNvPr id="7" name="Rettangolo 6"/>
          <p:cNvSpPr/>
          <p:nvPr/>
        </p:nvSpPr>
        <p:spPr>
          <a:xfrm>
            <a:off x="0" y="3935938"/>
            <a:ext cx="9067800" cy="2492990"/>
          </a:xfrm>
          <a:prstGeom prst="rect">
            <a:avLst/>
          </a:prstGeom>
        </p:spPr>
        <p:txBody>
          <a:bodyPr wrap="square">
            <a:spAutoFit/>
          </a:bodyPr>
          <a:lstStyle/>
          <a:p>
            <a:r>
              <a:rPr lang="en-US" sz="1300" dirty="0">
                <a:solidFill>
                  <a:srgbClr val="228B22"/>
                </a:solidFill>
                <a:latin typeface="Courier New"/>
              </a:rPr>
              <a:t>% Class sleep example</a:t>
            </a:r>
          </a:p>
          <a:p>
            <a:r>
              <a:rPr lang="en-US" sz="1300" dirty="0" smtClean="0">
                <a:solidFill>
                  <a:srgbClr val="000000"/>
                </a:solidFill>
                <a:latin typeface="Courier New"/>
              </a:rPr>
              <a:t>A=12;B=15;C=20;D=7;E=24</a:t>
            </a:r>
            <a:r>
              <a:rPr lang="en-US" sz="1300" dirty="0">
                <a:solidFill>
                  <a:srgbClr val="000000"/>
                </a:solidFill>
                <a:latin typeface="Courier New"/>
              </a:rPr>
              <a:t>;</a:t>
            </a:r>
          </a:p>
          <a:p>
            <a:r>
              <a:rPr lang="en-US" sz="1300" dirty="0" err="1">
                <a:solidFill>
                  <a:srgbClr val="000000"/>
                </a:solidFill>
                <a:latin typeface="Courier New"/>
              </a:rPr>
              <a:t>sleep_vector</a:t>
            </a:r>
            <a:r>
              <a:rPr lang="en-US" sz="1300" dirty="0">
                <a:solidFill>
                  <a:srgbClr val="000000"/>
                </a:solidFill>
                <a:latin typeface="Courier New"/>
              </a:rPr>
              <a:t>= [ [4*ones(1,A)] </a:t>
            </a:r>
            <a:r>
              <a:rPr lang="en-US" sz="1300" dirty="0" smtClean="0">
                <a:solidFill>
                  <a:srgbClr val="000000"/>
                </a:solidFill>
                <a:latin typeface="Courier New"/>
              </a:rPr>
              <a:t>[5*ones(1,B</a:t>
            </a:r>
            <a:r>
              <a:rPr lang="en-US" sz="1300" dirty="0">
                <a:solidFill>
                  <a:srgbClr val="000000"/>
                </a:solidFill>
                <a:latin typeface="Courier New"/>
              </a:rPr>
              <a:t>)] </a:t>
            </a:r>
            <a:r>
              <a:rPr lang="en-US" sz="1300" dirty="0" smtClean="0">
                <a:solidFill>
                  <a:srgbClr val="000000"/>
                </a:solidFill>
                <a:latin typeface="Courier New"/>
              </a:rPr>
              <a:t>[6*ones(1,C</a:t>
            </a:r>
            <a:r>
              <a:rPr lang="en-US" sz="1300" dirty="0">
                <a:solidFill>
                  <a:srgbClr val="000000"/>
                </a:solidFill>
                <a:latin typeface="Courier New"/>
              </a:rPr>
              <a:t>)] </a:t>
            </a:r>
            <a:r>
              <a:rPr lang="en-US" sz="1300" dirty="0" smtClean="0">
                <a:solidFill>
                  <a:srgbClr val="000000"/>
                </a:solidFill>
                <a:latin typeface="Courier New"/>
              </a:rPr>
              <a:t>[</a:t>
            </a:r>
            <a:r>
              <a:rPr lang="en-US" sz="1300" dirty="0">
                <a:solidFill>
                  <a:srgbClr val="000000"/>
                </a:solidFill>
                <a:latin typeface="Courier New"/>
              </a:rPr>
              <a:t>7</a:t>
            </a:r>
            <a:r>
              <a:rPr lang="en-US" sz="1300" dirty="0" smtClean="0">
                <a:solidFill>
                  <a:srgbClr val="000000"/>
                </a:solidFill>
                <a:latin typeface="Courier New"/>
              </a:rPr>
              <a:t>*ones(1,D)] [8*ones(1,E</a:t>
            </a:r>
            <a:r>
              <a:rPr lang="en-US" sz="1300" dirty="0">
                <a:solidFill>
                  <a:srgbClr val="000000"/>
                </a:solidFill>
                <a:latin typeface="Courier New"/>
              </a:rPr>
              <a:t>)] ];</a:t>
            </a:r>
          </a:p>
          <a:p>
            <a:endParaRPr lang="en-US" sz="1300" dirty="0" smtClean="0">
              <a:solidFill>
                <a:srgbClr val="000000"/>
              </a:solidFill>
              <a:latin typeface="Courier New"/>
            </a:endParaRPr>
          </a:p>
          <a:p>
            <a:r>
              <a:rPr lang="en-US" sz="1300" dirty="0" smtClean="0">
                <a:solidFill>
                  <a:srgbClr val="000000"/>
                </a:solidFill>
                <a:latin typeface="Courier New"/>
              </a:rPr>
              <a:t>x(1</a:t>
            </a:r>
            <a:r>
              <a:rPr lang="en-US" sz="1300" dirty="0">
                <a:solidFill>
                  <a:srgbClr val="000000"/>
                </a:solidFill>
                <a:latin typeface="Courier New"/>
              </a:rPr>
              <a:t>)=mean(</a:t>
            </a:r>
            <a:r>
              <a:rPr lang="en-US" sz="1300" dirty="0" err="1">
                <a:solidFill>
                  <a:srgbClr val="000000"/>
                </a:solidFill>
                <a:latin typeface="Courier New"/>
              </a:rPr>
              <a:t>sleep_vector</a:t>
            </a:r>
            <a:r>
              <a:rPr lang="en-US" sz="1300" dirty="0" smtClean="0">
                <a:solidFill>
                  <a:srgbClr val="000000"/>
                </a:solidFill>
                <a:latin typeface="Courier New"/>
              </a:rPr>
              <a:t>);  </a:t>
            </a:r>
          </a:p>
          <a:p>
            <a:r>
              <a:rPr lang="en-US" sz="1300" dirty="0" smtClean="0">
                <a:solidFill>
                  <a:srgbClr val="000000"/>
                </a:solidFill>
                <a:latin typeface="Courier New"/>
              </a:rPr>
              <a:t>x(2</a:t>
            </a:r>
            <a:r>
              <a:rPr lang="en-US" sz="1300" dirty="0">
                <a:solidFill>
                  <a:srgbClr val="000000"/>
                </a:solidFill>
                <a:latin typeface="Courier New"/>
              </a:rPr>
              <a:t>)=</a:t>
            </a:r>
            <a:r>
              <a:rPr lang="en-US" sz="1300" dirty="0" err="1">
                <a:solidFill>
                  <a:srgbClr val="000000"/>
                </a:solidFill>
                <a:latin typeface="Courier New"/>
              </a:rPr>
              <a:t>var</a:t>
            </a:r>
            <a:r>
              <a:rPr lang="en-US" sz="1300" dirty="0">
                <a:solidFill>
                  <a:srgbClr val="000000"/>
                </a:solidFill>
                <a:latin typeface="Courier New"/>
              </a:rPr>
              <a:t>(</a:t>
            </a:r>
            <a:r>
              <a:rPr lang="en-US" sz="1300" dirty="0" err="1">
                <a:solidFill>
                  <a:srgbClr val="000000"/>
                </a:solidFill>
                <a:latin typeface="Courier New"/>
              </a:rPr>
              <a:t>sleep_vector</a:t>
            </a:r>
            <a:r>
              <a:rPr lang="en-US" sz="1300" dirty="0">
                <a:solidFill>
                  <a:srgbClr val="000000"/>
                </a:solidFill>
                <a:latin typeface="Courier New"/>
              </a:rPr>
              <a:t>);</a:t>
            </a:r>
          </a:p>
          <a:p>
            <a:r>
              <a:rPr lang="en-US" sz="1300" dirty="0">
                <a:solidFill>
                  <a:srgbClr val="000000"/>
                </a:solidFill>
                <a:latin typeface="Courier New"/>
              </a:rPr>
              <a:t>[y(1) y(2)]=</a:t>
            </a:r>
            <a:r>
              <a:rPr lang="en-US" sz="1300" dirty="0" err="1">
                <a:solidFill>
                  <a:srgbClr val="000000"/>
                </a:solidFill>
                <a:latin typeface="Courier New"/>
              </a:rPr>
              <a:t>normfit</a:t>
            </a:r>
            <a:r>
              <a:rPr lang="en-US" sz="1300" dirty="0">
                <a:solidFill>
                  <a:srgbClr val="000000"/>
                </a:solidFill>
                <a:latin typeface="Courier New"/>
              </a:rPr>
              <a:t>(</a:t>
            </a:r>
            <a:r>
              <a:rPr lang="en-US" sz="1300" dirty="0" err="1">
                <a:solidFill>
                  <a:srgbClr val="000000"/>
                </a:solidFill>
                <a:latin typeface="Courier New"/>
              </a:rPr>
              <a:t>sleep_vector</a:t>
            </a:r>
            <a:r>
              <a:rPr lang="en-US" sz="1300" dirty="0" smtClean="0">
                <a:solidFill>
                  <a:srgbClr val="000000"/>
                </a:solidFill>
                <a:latin typeface="Courier New"/>
              </a:rPr>
              <a:t>);</a:t>
            </a:r>
          </a:p>
          <a:p>
            <a:endParaRPr lang="en-US" sz="1300" dirty="0">
              <a:solidFill>
                <a:srgbClr val="000000"/>
              </a:solidFill>
              <a:latin typeface="Courier New"/>
            </a:endParaRPr>
          </a:p>
          <a:p>
            <a:r>
              <a:rPr lang="fr-FR" sz="1300" dirty="0" err="1">
                <a:solidFill>
                  <a:srgbClr val="000000"/>
                </a:solidFill>
                <a:latin typeface="Courier New"/>
              </a:rPr>
              <a:t>fprintf</a:t>
            </a:r>
            <a:r>
              <a:rPr lang="fr-FR" sz="1300" dirty="0">
                <a:solidFill>
                  <a:srgbClr val="000000"/>
                </a:solidFill>
                <a:latin typeface="Courier New"/>
              </a:rPr>
              <a:t>(</a:t>
            </a:r>
            <a:r>
              <a:rPr lang="fr-FR" sz="1300" dirty="0">
                <a:solidFill>
                  <a:srgbClr val="A020F0"/>
                </a:solidFill>
                <a:latin typeface="Courier New"/>
              </a:rPr>
              <a:t>'</a:t>
            </a:r>
            <a:r>
              <a:rPr lang="fr-FR" sz="1300" dirty="0" err="1">
                <a:solidFill>
                  <a:srgbClr val="A020F0"/>
                </a:solidFill>
                <a:latin typeface="Courier New"/>
              </a:rPr>
              <a:t>Mean</a:t>
            </a:r>
            <a:r>
              <a:rPr lang="fr-FR" sz="1300" dirty="0">
                <a:solidFill>
                  <a:srgbClr val="A020F0"/>
                </a:solidFill>
                <a:latin typeface="Courier New"/>
              </a:rPr>
              <a:t> (fit/</a:t>
            </a:r>
            <a:r>
              <a:rPr lang="fr-FR" sz="1300" dirty="0" err="1">
                <a:solidFill>
                  <a:srgbClr val="A020F0"/>
                </a:solidFill>
                <a:latin typeface="Courier New"/>
              </a:rPr>
              <a:t>sample</a:t>
            </a:r>
            <a:r>
              <a:rPr lang="fr-FR" sz="1300" dirty="0">
                <a:solidFill>
                  <a:srgbClr val="A020F0"/>
                </a:solidFill>
                <a:latin typeface="Courier New"/>
              </a:rPr>
              <a:t>): %f/%</a:t>
            </a:r>
            <a:r>
              <a:rPr lang="fr-FR" sz="1300" dirty="0" smtClean="0">
                <a:solidFill>
                  <a:srgbClr val="A020F0"/>
                </a:solidFill>
                <a:latin typeface="Courier New"/>
              </a:rPr>
              <a:t>f, sigma(fit/</a:t>
            </a:r>
            <a:r>
              <a:rPr lang="fr-FR" sz="1300" dirty="0" err="1" smtClean="0">
                <a:solidFill>
                  <a:srgbClr val="A020F0"/>
                </a:solidFill>
                <a:latin typeface="Courier New"/>
              </a:rPr>
              <a:t>sample</a:t>
            </a:r>
            <a:r>
              <a:rPr lang="fr-FR" sz="1300" dirty="0">
                <a:solidFill>
                  <a:srgbClr val="A020F0"/>
                </a:solidFill>
                <a:latin typeface="Courier New"/>
              </a:rPr>
              <a:t>):%f/%f\n'</a:t>
            </a:r>
            <a:r>
              <a:rPr lang="fr-FR" sz="1300" dirty="0">
                <a:solidFill>
                  <a:srgbClr val="000000"/>
                </a:solidFill>
                <a:latin typeface="Courier New"/>
              </a:rPr>
              <a:t>,x(1),y(1),</a:t>
            </a:r>
            <a:r>
              <a:rPr lang="fr-FR" sz="1300" dirty="0" err="1">
                <a:solidFill>
                  <a:srgbClr val="000000"/>
                </a:solidFill>
                <a:latin typeface="Courier New"/>
              </a:rPr>
              <a:t>sqrt</a:t>
            </a:r>
            <a:r>
              <a:rPr lang="fr-FR" sz="1300" dirty="0">
                <a:solidFill>
                  <a:srgbClr val="000000"/>
                </a:solidFill>
                <a:latin typeface="Courier New"/>
              </a:rPr>
              <a:t>(x(2)),y(2));</a:t>
            </a:r>
          </a:p>
          <a:p>
            <a:endParaRPr lang="en-US" sz="1300" dirty="0" smtClean="0">
              <a:solidFill>
                <a:srgbClr val="000000"/>
              </a:solidFill>
              <a:latin typeface="Courier New"/>
            </a:endParaRPr>
          </a:p>
          <a:p>
            <a:r>
              <a:rPr lang="en-US" sz="1300" dirty="0" smtClean="0">
                <a:solidFill>
                  <a:srgbClr val="000000"/>
                </a:solidFill>
                <a:latin typeface="Courier New"/>
              </a:rPr>
              <a:t>h=</a:t>
            </a:r>
            <a:r>
              <a:rPr lang="en-US" sz="1300" dirty="0" err="1" smtClean="0">
                <a:solidFill>
                  <a:srgbClr val="000000"/>
                </a:solidFill>
                <a:latin typeface="Courier New"/>
              </a:rPr>
              <a:t>histfit</a:t>
            </a:r>
            <a:r>
              <a:rPr lang="en-US" sz="1300" dirty="0" smtClean="0">
                <a:solidFill>
                  <a:srgbClr val="000000"/>
                </a:solidFill>
                <a:latin typeface="Courier New"/>
              </a:rPr>
              <a:t>(x</a:t>
            </a:r>
            <a:r>
              <a:rPr lang="en-US" sz="1300" dirty="0">
                <a:solidFill>
                  <a:srgbClr val="000000"/>
                </a:solidFill>
                <a:latin typeface="Courier New"/>
              </a:rPr>
              <a:t>);</a:t>
            </a:r>
          </a:p>
          <a:p>
            <a:endParaRPr lang="en-US" sz="1300" dirty="0"/>
          </a:p>
        </p:txBody>
      </p:sp>
    </p:spTree>
    <p:extLst>
      <p:ext uri="{BB962C8B-B14F-4D97-AF65-F5344CB8AC3E}">
        <p14:creationId xmlns:p14="http://schemas.microsoft.com/office/powerpoint/2010/main" val="4277824007"/>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3"/>
          <p:cNvSpPr>
            <a:spLocks noGrp="1"/>
          </p:cNvSpPr>
          <p:nvPr>
            <p:ph type="ftr" sz="quarter" idx="10"/>
          </p:nvPr>
        </p:nvSpPr>
        <p:spPr>
          <a:xfrm>
            <a:off x="152400" y="6440488"/>
            <a:ext cx="4067175" cy="341312"/>
          </a:xfrm>
        </p:spPr>
        <p:txBody>
          <a:bodyPr/>
          <a:lstStyle/>
          <a:p>
            <a:pPr>
              <a:defRPr/>
            </a:pPr>
            <a:r>
              <a:rPr lang="en-US" dirty="0" smtClean="0"/>
              <a:t>ENSC 180 – Introduction to Engineering Analysis Tools </a:t>
            </a:r>
            <a:endParaRPr lang="en-US" dirty="0"/>
          </a:p>
        </p:txBody>
      </p:sp>
      <p:sp>
        <p:nvSpPr>
          <p:cNvPr id="6" name="Titolo 2"/>
          <p:cNvSpPr>
            <a:spLocks noGrp="1"/>
          </p:cNvSpPr>
          <p:nvPr>
            <p:ph type="title"/>
          </p:nvPr>
        </p:nvSpPr>
        <p:spPr>
          <a:xfrm>
            <a:off x="685800" y="228600"/>
            <a:ext cx="8153400" cy="609600"/>
          </a:xfrm>
        </p:spPr>
        <p:txBody>
          <a:bodyPr/>
          <a:lstStyle/>
          <a:p>
            <a:r>
              <a:rPr lang="en-CA" noProof="0" dirty="0" smtClean="0"/>
              <a:t>Example: How many hours per night do you sleep</a:t>
            </a:r>
            <a:endParaRPr lang="en-CA" noProof="0" dirty="0"/>
          </a:p>
        </p:txBody>
      </p:sp>
      <p:sp>
        <p:nvSpPr>
          <p:cNvPr id="7" name="Rettangolo 6"/>
          <p:cNvSpPr/>
          <p:nvPr/>
        </p:nvSpPr>
        <p:spPr>
          <a:xfrm>
            <a:off x="0" y="948898"/>
            <a:ext cx="9067800" cy="2492990"/>
          </a:xfrm>
          <a:prstGeom prst="rect">
            <a:avLst/>
          </a:prstGeom>
        </p:spPr>
        <p:txBody>
          <a:bodyPr wrap="square">
            <a:spAutoFit/>
          </a:bodyPr>
          <a:lstStyle/>
          <a:p>
            <a:r>
              <a:rPr lang="en-US" sz="1300" dirty="0">
                <a:solidFill>
                  <a:srgbClr val="228B22"/>
                </a:solidFill>
                <a:latin typeface="Courier New"/>
              </a:rPr>
              <a:t>% Class sleep example</a:t>
            </a:r>
          </a:p>
          <a:p>
            <a:r>
              <a:rPr lang="en-US" sz="1300" dirty="0" smtClean="0">
                <a:solidFill>
                  <a:srgbClr val="000000"/>
                </a:solidFill>
                <a:latin typeface="Courier New"/>
              </a:rPr>
              <a:t>A=12;B=15;C=20;D=7;E=24</a:t>
            </a:r>
            <a:r>
              <a:rPr lang="en-US" sz="1300" dirty="0">
                <a:solidFill>
                  <a:srgbClr val="000000"/>
                </a:solidFill>
                <a:latin typeface="Courier New"/>
              </a:rPr>
              <a:t>;</a:t>
            </a:r>
          </a:p>
          <a:p>
            <a:r>
              <a:rPr lang="en-US" sz="1300" dirty="0" err="1">
                <a:solidFill>
                  <a:srgbClr val="000000"/>
                </a:solidFill>
                <a:latin typeface="Courier New"/>
              </a:rPr>
              <a:t>sleep_vector</a:t>
            </a:r>
            <a:r>
              <a:rPr lang="en-US" sz="1300" dirty="0">
                <a:solidFill>
                  <a:srgbClr val="000000"/>
                </a:solidFill>
                <a:latin typeface="Courier New"/>
              </a:rPr>
              <a:t>= [ [4*ones(1,A)] </a:t>
            </a:r>
            <a:r>
              <a:rPr lang="en-US" sz="1300" dirty="0" smtClean="0">
                <a:solidFill>
                  <a:srgbClr val="000000"/>
                </a:solidFill>
                <a:latin typeface="Courier New"/>
              </a:rPr>
              <a:t>[5*ones(1,B</a:t>
            </a:r>
            <a:r>
              <a:rPr lang="en-US" sz="1300" dirty="0">
                <a:solidFill>
                  <a:srgbClr val="000000"/>
                </a:solidFill>
                <a:latin typeface="Courier New"/>
              </a:rPr>
              <a:t>)] </a:t>
            </a:r>
            <a:r>
              <a:rPr lang="en-US" sz="1300" dirty="0" smtClean="0">
                <a:solidFill>
                  <a:srgbClr val="000000"/>
                </a:solidFill>
                <a:latin typeface="Courier New"/>
              </a:rPr>
              <a:t>[6*ones(1,C</a:t>
            </a:r>
            <a:r>
              <a:rPr lang="en-US" sz="1300" dirty="0">
                <a:solidFill>
                  <a:srgbClr val="000000"/>
                </a:solidFill>
                <a:latin typeface="Courier New"/>
              </a:rPr>
              <a:t>)] </a:t>
            </a:r>
            <a:r>
              <a:rPr lang="en-US" sz="1300" dirty="0" smtClean="0">
                <a:solidFill>
                  <a:srgbClr val="000000"/>
                </a:solidFill>
                <a:latin typeface="Courier New"/>
              </a:rPr>
              <a:t>[</a:t>
            </a:r>
            <a:r>
              <a:rPr lang="en-US" sz="1300" dirty="0">
                <a:solidFill>
                  <a:srgbClr val="000000"/>
                </a:solidFill>
                <a:latin typeface="Courier New"/>
              </a:rPr>
              <a:t>7</a:t>
            </a:r>
            <a:r>
              <a:rPr lang="en-US" sz="1300" dirty="0" smtClean="0">
                <a:solidFill>
                  <a:srgbClr val="000000"/>
                </a:solidFill>
                <a:latin typeface="Courier New"/>
              </a:rPr>
              <a:t>*ones(1,D)] [8*ones(1,E</a:t>
            </a:r>
            <a:r>
              <a:rPr lang="en-US" sz="1300" dirty="0">
                <a:solidFill>
                  <a:srgbClr val="000000"/>
                </a:solidFill>
                <a:latin typeface="Courier New"/>
              </a:rPr>
              <a:t>)] ];</a:t>
            </a:r>
          </a:p>
          <a:p>
            <a:endParaRPr lang="en-US" sz="1300" dirty="0" smtClean="0">
              <a:solidFill>
                <a:srgbClr val="000000"/>
              </a:solidFill>
              <a:latin typeface="Courier New"/>
            </a:endParaRPr>
          </a:p>
          <a:p>
            <a:r>
              <a:rPr lang="en-US" sz="1300" dirty="0" smtClean="0">
                <a:solidFill>
                  <a:srgbClr val="000000"/>
                </a:solidFill>
                <a:latin typeface="Courier New"/>
              </a:rPr>
              <a:t>x(1</a:t>
            </a:r>
            <a:r>
              <a:rPr lang="en-US" sz="1300" dirty="0">
                <a:solidFill>
                  <a:srgbClr val="000000"/>
                </a:solidFill>
                <a:latin typeface="Courier New"/>
              </a:rPr>
              <a:t>)=mean(</a:t>
            </a:r>
            <a:r>
              <a:rPr lang="en-US" sz="1300" dirty="0" err="1">
                <a:solidFill>
                  <a:srgbClr val="000000"/>
                </a:solidFill>
                <a:latin typeface="Courier New"/>
              </a:rPr>
              <a:t>sleep_vector</a:t>
            </a:r>
            <a:r>
              <a:rPr lang="en-US" sz="1300" dirty="0" smtClean="0">
                <a:solidFill>
                  <a:srgbClr val="000000"/>
                </a:solidFill>
                <a:latin typeface="Courier New"/>
              </a:rPr>
              <a:t>);  </a:t>
            </a:r>
          </a:p>
          <a:p>
            <a:r>
              <a:rPr lang="en-US" sz="1300" dirty="0" smtClean="0">
                <a:solidFill>
                  <a:srgbClr val="000000"/>
                </a:solidFill>
                <a:latin typeface="Courier New"/>
              </a:rPr>
              <a:t>x(2</a:t>
            </a:r>
            <a:r>
              <a:rPr lang="en-US" sz="1300" dirty="0">
                <a:solidFill>
                  <a:srgbClr val="000000"/>
                </a:solidFill>
                <a:latin typeface="Courier New"/>
              </a:rPr>
              <a:t>)=</a:t>
            </a:r>
            <a:r>
              <a:rPr lang="en-US" sz="1300" dirty="0" err="1">
                <a:solidFill>
                  <a:srgbClr val="000000"/>
                </a:solidFill>
                <a:latin typeface="Courier New"/>
              </a:rPr>
              <a:t>var</a:t>
            </a:r>
            <a:r>
              <a:rPr lang="en-US" sz="1300" dirty="0">
                <a:solidFill>
                  <a:srgbClr val="000000"/>
                </a:solidFill>
                <a:latin typeface="Courier New"/>
              </a:rPr>
              <a:t>(</a:t>
            </a:r>
            <a:r>
              <a:rPr lang="en-US" sz="1300" dirty="0" err="1">
                <a:solidFill>
                  <a:srgbClr val="000000"/>
                </a:solidFill>
                <a:latin typeface="Courier New"/>
              </a:rPr>
              <a:t>sleep_vector</a:t>
            </a:r>
            <a:r>
              <a:rPr lang="en-US" sz="1300" dirty="0">
                <a:solidFill>
                  <a:srgbClr val="000000"/>
                </a:solidFill>
                <a:latin typeface="Courier New"/>
              </a:rPr>
              <a:t>);</a:t>
            </a:r>
          </a:p>
          <a:p>
            <a:r>
              <a:rPr lang="en-US" sz="1300" dirty="0">
                <a:solidFill>
                  <a:srgbClr val="000000"/>
                </a:solidFill>
                <a:latin typeface="Courier New"/>
              </a:rPr>
              <a:t>[y(1) y(2)]=</a:t>
            </a:r>
            <a:r>
              <a:rPr lang="en-US" sz="1300" dirty="0" err="1">
                <a:solidFill>
                  <a:srgbClr val="000000"/>
                </a:solidFill>
                <a:latin typeface="Courier New"/>
              </a:rPr>
              <a:t>normfit</a:t>
            </a:r>
            <a:r>
              <a:rPr lang="en-US" sz="1300" dirty="0">
                <a:solidFill>
                  <a:srgbClr val="000000"/>
                </a:solidFill>
                <a:latin typeface="Courier New"/>
              </a:rPr>
              <a:t>(</a:t>
            </a:r>
            <a:r>
              <a:rPr lang="en-US" sz="1300" dirty="0" err="1">
                <a:solidFill>
                  <a:srgbClr val="000000"/>
                </a:solidFill>
                <a:latin typeface="Courier New"/>
              </a:rPr>
              <a:t>sleep_vector</a:t>
            </a:r>
            <a:r>
              <a:rPr lang="en-US" sz="1300" dirty="0" smtClean="0">
                <a:solidFill>
                  <a:srgbClr val="000000"/>
                </a:solidFill>
                <a:latin typeface="Courier New"/>
              </a:rPr>
              <a:t>);</a:t>
            </a:r>
          </a:p>
          <a:p>
            <a:endParaRPr lang="en-US" sz="1300" dirty="0">
              <a:solidFill>
                <a:srgbClr val="000000"/>
              </a:solidFill>
              <a:latin typeface="Courier New"/>
            </a:endParaRPr>
          </a:p>
          <a:p>
            <a:r>
              <a:rPr lang="fr-FR" sz="1300" dirty="0" err="1">
                <a:solidFill>
                  <a:srgbClr val="000000"/>
                </a:solidFill>
                <a:latin typeface="Courier New"/>
              </a:rPr>
              <a:t>fprintf</a:t>
            </a:r>
            <a:r>
              <a:rPr lang="fr-FR" sz="1300" dirty="0">
                <a:solidFill>
                  <a:srgbClr val="000000"/>
                </a:solidFill>
                <a:latin typeface="Courier New"/>
              </a:rPr>
              <a:t>(</a:t>
            </a:r>
            <a:r>
              <a:rPr lang="fr-FR" sz="1300" dirty="0">
                <a:solidFill>
                  <a:srgbClr val="A020F0"/>
                </a:solidFill>
                <a:latin typeface="Courier New"/>
              </a:rPr>
              <a:t>'</a:t>
            </a:r>
            <a:r>
              <a:rPr lang="fr-FR" sz="1300" dirty="0" err="1">
                <a:solidFill>
                  <a:srgbClr val="A020F0"/>
                </a:solidFill>
                <a:latin typeface="Courier New"/>
              </a:rPr>
              <a:t>Mean</a:t>
            </a:r>
            <a:r>
              <a:rPr lang="fr-FR" sz="1300" dirty="0">
                <a:solidFill>
                  <a:srgbClr val="A020F0"/>
                </a:solidFill>
                <a:latin typeface="Courier New"/>
              </a:rPr>
              <a:t> (fit/</a:t>
            </a:r>
            <a:r>
              <a:rPr lang="fr-FR" sz="1300" dirty="0" err="1">
                <a:solidFill>
                  <a:srgbClr val="A020F0"/>
                </a:solidFill>
                <a:latin typeface="Courier New"/>
              </a:rPr>
              <a:t>sample</a:t>
            </a:r>
            <a:r>
              <a:rPr lang="fr-FR" sz="1300" dirty="0">
                <a:solidFill>
                  <a:srgbClr val="A020F0"/>
                </a:solidFill>
                <a:latin typeface="Courier New"/>
              </a:rPr>
              <a:t>): %f/%</a:t>
            </a:r>
            <a:r>
              <a:rPr lang="fr-FR" sz="1300" dirty="0" smtClean="0">
                <a:solidFill>
                  <a:srgbClr val="A020F0"/>
                </a:solidFill>
                <a:latin typeface="Courier New"/>
              </a:rPr>
              <a:t>f, sigma(fit/</a:t>
            </a:r>
            <a:r>
              <a:rPr lang="fr-FR" sz="1300" dirty="0" err="1" smtClean="0">
                <a:solidFill>
                  <a:srgbClr val="A020F0"/>
                </a:solidFill>
                <a:latin typeface="Courier New"/>
              </a:rPr>
              <a:t>sample</a:t>
            </a:r>
            <a:r>
              <a:rPr lang="fr-FR" sz="1300" dirty="0">
                <a:solidFill>
                  <a:srgbClr val="A020F0"/>
                </a:solidFill>
                <a:latin typeface="Courier New"/>
              </a:rPr>
              <a:t>):%f/%f\n'</a:t>
            </a:r>
            <a:r>
              <a:rPr lang="fr-FR" sz="1300" dirty="0">
                <a:solidFill>
                  <a:srgbClr val="000000"/>
                </a:solidFill>
                <a:latin typeface="Courier New"/>
              </a:rPr>
              <a:t>,x(1),y(1),</a:t>
            </a:r>
            <a:r>
              <a:rPr lang="fr-FR" sz="1300" dirty="0" err="1">
                <a:solidFill>
                  <a:srgbClr val="000000"/>
                </a:solidFill>
                <a:latin typeface="Courier New"/>
              </a:rPr>
              <a:t>sqrt</a:t>
            </a:r>
            <a:r>
              <a:rPr lang="fr-FR" sz="1300" dirty="0">
                <a:solidFill>
                  <a:srgbClr val="000000"/>
                </a:solidFill>
                <a:latin typeface="Courier New"/>
              </a:rPr>
              <a:t>(x(2)),y(2));</a:t>
            </a:r>
          </a:p>
          <a:p>
            <a:endParaRPr lang="en-US" sz="1300" dirty="0" smtClean="0">
              <a:solidFill>
                <a:srgbClr val="000000"/>
              </a:solidFill>
              <a:latin typeface="Courier New"/>
            </a:endParaRPr>
          </a:p>
          <a:p>
            <a:r>
              <a:rPr lang="en-US" sz="1300" dirty="0" smtClean="0">
                <a:solidFill>
                  <a:srgbClr val="000000"/>
                </a:solidFill>
                <a:latin typeface="Courier New"/>
              </a:rPr>
              <a:t>h=</a:t>
            </a:r>
            <a:r>
              <a:rPr lang="en-US" sz="1300" dirty="0" err="1" smtClean="0">
                <a:solidFill>
                  <a:srgbClr val="000000"/>
                </a:solidFill>
                <a:latin typeface="Courier New"/>
              </a:rPr>
              <a:t>histfit</a:t>
            </a:r>
            <a:r>
              <a:rPr lang="en-US" sz="1300" dirty="0" smtClean="0">
                <a:solidFill>
                  <a:srgbClr val="000000"/>
                </a:solidFill>
                <a:latin typeface="Courier New"/>
              </a:rPr>
              <a:t>(x</a:t>
            </a:r>
            <a:r>
              <a:rPr lang="en-US" sz="1300" dirty="0">
                <a:solidFill>
                  <a:srgbClr val="000000"/>
                </a:solidFill>
                <a:latin typeface="Courier New"/>
              </a:rPr>
              <a:t>);</a:t>
            </a:r>
          </a:p>
          <a:p>
            <a:endParaRPr lang="en-US" sz="1300" dirty="0"/>
          </a:p>
        </p:txBody>
      </p:sp>
      <p:sp>
        <p:nvSpPr>
          <p:cNvPr id="9" name="Rettangolo 8"/>
          <p:cNvSpPr/>
          <p:nvPr/>
        </p:nvSpPr>
        <p:spPr>
          <a:xfrm>
            <a:off x="228600" y="4074446"/>
            <a:ext cx="3749040" cy="584775"/>
          </a:xfrm>
          <a:prstGeom prst="rect">
            <a:avLst/>
          </a:prstGeom>
          <a:ln>
            <a:solidFill>
              <a:srgbClr val="00B050"/>
            </a:solidFill>
          </a:ln>
        </p:spPr>
        <p:txBody>
          <a:bodyPr wrap="square">
            <a:spAutoFit/>
          </a:bodyPr>
          <a:lstStyle/>
          <a:p>
            <a:r>
              <a:rPr lang="en-US" sz="1600" dirty="0">
                <a:solidFill>
                  <a:srgbClr val="00B050"/>
                </a:solidFill>
              </a:rPr>
              <a:t>Mean (fit/sample): 6.205128/6.205128 , </a:t>
            </a:r>
            <a:endParaRPr lang="en-US" sz="1600" dirty="0" smtClean="0">
              <a:solidFill>
                <a:srgbClr val="00B050"/>
              </a:solidFill>
            </a:endParaRPr>
          </a:p>
          <a:p>
            <a:r>
              <a:rPr lang="en-US" sz="1600" dirty="0" smtClean="0">
                <a:solidFill>
                  <a:srgbClr val="00B050"/>
                </a:solidFill>
              </a:rPr>
              <a:t>sigma </a:t>
            </a:r>
            <a:r>
              <a:rPr lang="en-US" sz="1600" dirty="0">
                <a:solidFill>
                  <a:srgbClr val="00B050"/>
                </a:solidFill>
              </a:rPr>
              <a:t>(fit/sample):1.453692/1.453692</a:t>
            </a:r>
          </a:p>
        </p:txBody>
      </p:sp>
      <p:pic>
        <p:nvPicPr>
          <p:cNvPr id="2048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99635" y="3119438"/>
            <a:ext cx="3895725" cy="304968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761525729"/>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17410" name="Content Placeholder 1"/>
              <p:cNvSpPr>
                <a:spLocks noGrp="1"/>
              </p:cNvSpPr>
              <p:nvPr>
                <p:ph idx="1"/>
              </p:nvPr>
            </p:nvSpPr>
            <p:spPr>
              <a:xfrm>
                <a:off x="0" y="944880"/>
                <a:ext cx="8915400" cy="5112385"/>
              </a:xfrm>
            </p:spPr>
            <p:txBody>
              <a:bodyPr/>
              <a:lstStyle/>
              <a:p>
                <a:pPr>
                  <a:buFont typeface="Wingdings" pitchFamily="2" charset="2"/>
                  <a:buChar char="§"/>
                </a:pPr>
                <a:r>
                  <a:rPr lang="en-CA" sz="1600" noProof="0" dirty="0" smtClean="0"/>
                  <a:t>In statistics, </a:t>
                </a:r>
                <a:r>
                  <a:rPr lang="en-CA" sz="1600" b="1" noProof="0" dirty="0"/>
                  <a:t>linear regression</a:t>
                </a:r>
                <a:r>
                  <a:rPr lang="en-CA" sz="1600" noProof="0" dirty="0"/>
                  <a:t> is an approach to modeling the relationship between a scalar dependent variable </a:t>
                </a:r>
                <a:r>
                  <a:rPr lang="en-CA" sz="1600" i="1" noProof="0" dirty="0"/>
                  <a:t>y</a:t>
                </a:r>
                <a:r>
                  <a:rPr lang="en-CA" sz="1600" noProof="0" dirty="0"/>
                  <a:t> and one independent variable denoted </a:t>
                </a:r>
                <a:r>
                  <a:rPr lang="en-CA" sz="1600" i="1" noProof="0" dirty="0"/>
                  <a:t>X</a:t>
                </a:r>
                <a:r>
                  <a:rPr lang="en-CA" sz="1600" noProof="0" dirty="0"/>
                  <a:t>. </a:t>
                </a:r>
              </a:p>
              <a:p>
                <a:pPr>
                  <a:buFont typeface="Wingdings" pitchFamily="2" charset="2"/>
                  <a:buChar char="§"/>
                </a:pPr>
                <a:r>
                  <a:rPr lang="en-CA" altLang="en-US" sz="1600" noProof="0" dirty="0" smtClean="0"/>
                  <a:t>Assume two random variables </a:t>
                </a:r>
                <a14:m>
                  <m:oMath xmlns:m="http://schemas.openxmlformats.org/officeDocument/2006/math">
                    <m:r>
                      <a:rPr lang="en-CA" altLang="en-US" sz="1600" b="0" i="1" noProof="0" smtClean="0">
                        <a:latin typeface="Cambria Math"/>
                      </a:rPr>
                      <m:t>𝑋</m:t>
                    </m:r>
                  </m:oMath>
                </a14:m>
                <a:r>
                  <a:rPr lang="en-CA" altLang="en-US" sz="1600" noProof="0" dirty="0" smtClean="0"/>
                  <a:t> and </a:t>
                </a:r>
                <a14:m>
                  <m:oMath xmlns:m="http://schemas.openxmlformats.org/officeDocument/2006/math">
                    <m:r>
                      <a:rPr lang="en-CA" altLang="en-US" sz="1600" b="0" i="1" noProof="0" smtClean="0">
                        <a:latin typeface="Cambria Math"/>
                      </a:rPr>
                      <m:t>𝑌</m:t>
                    </m:r>
                  </m:oMath>
                </a14:m>
                <a:r>
                  <a:rPr lang="en-CA" altLang="en-US" sz="1600" noProof="0" dirty="0" smtClean="0"/>
                  <a:t> have correlation which means one of them say </a:t>
                </a:r>
                <a14:m>
                  <m:oMath xmlns:m="http://schemas.openxmlformats.org/officeDocument/2006/math">
                    <m:r>
                      <a:rPr lang="en-CA" altLang="en-US" sz="1600" b="0" i="1" noProof="0" smtClean="0">
                        <a:latin typeface="Cambria Math"/>
                      </a:rPr>
                      <m:t>𝑋</m:t>
                    </m:r>
                  </m:oMath>
                </a14:m>
                <a:r>
                  <a:rPr lang="en-CA" altLang="en-US" sz="1600" noProof="0" dirty="0" smtClean="0"/>
                  <a:t> can be considered as independent random variable and </a:t>
                </a:r>
                <a14:m>
                  <m:oMath xmlns:m="http://schemas.openxmlformats.org/officeDocument/2006/math">
                    <m:r>
                      <a:rPr lang="en-CA" altLang="en-US" sz="1600" b="0" i="1" noProof="0" smtClean="0">
                        <a:latin typeface="Cambria Math"/>
                      </a:rPr>
                      <m:t>𝑌</m:t>
                    </m:r>
                  </m:oMath>
                </a14:m>
                <a:r>
                  <a:rPr lang="en-CA" altLang="en-US" sz="1600" noProof="0" dirty="0" smtClean="0"/>
                  <a:t> depends on </a:t>
                </a:r>
                <a14:m>
                  <m:oMath xmlns:m="http://schemas.openxmlformats.org/officeDocument/2006/math">
                    <m:r>
                      <a:rPr lang="en-CA" altLang="en-US" sz="1600" b="0" i="1" noProof="0" smtClean="0">
                        <a:latin typeface="Cambria Math"/>
                      </a:rPr>
                      <m:t>𝑋</m:t>
                    </m:r>
                  </m:oMath>
                </a14:m>
                <a:r>
                  <a:rPr lang="en-CA" altLang="en-US" sz="1600" noProof="0" dirty="0" smtClean="0"/>
                  <a:t>. If two  random variables </a:t>
                </a:r>
                <a14:m>
                  <m:oMath xmlns:m="http://schemas.openxmlformats.org/officeDocument/2006/math">
                    <m:r>
                      <a:rPr lang="en-CA" altLang="en-US" sz="1600" b="0" i="1" noProof="0" smtClean="0">
                        <a:latin typeface="Cambria Math"/>
                      </a:rPr>
                      <m:t>𝑋</m:t>
                    </m:r>
                  </m:oMath>
                </a14:m>
                <a:r>
                  <a:rPr lang="en-CA" altLang="en-US" sz="1600" noProof="0" dirty="0" smtClean="0"/>
                  <a:t> and </a:t>
                </a:r>
                <a14:m>
                  <m:oMath xmlns:m="http://schemas.openxmlformats.org/officeDocument/2006/math">
                    <m:r>
                      <a:rPr lang="en-CA" altLang="en-US" sz="1600" b="0" i="1" noProof="0" smtClean="0">
                        <a:latin typeface="Cambria Math"/>
                      </a:rPr>
                      <m:t>𝑌</m:t>
                    </m:r>
                  </m:oMath>
                </a14:m>
                <a:r>
                  <a:rPr lang="en-CA" altLang="en-US" sz="1600" noProof="0" dirty="0" smtClean="0"/>
                  <a:t> are independent so they are uncorrelated.</a:t>
                </a:r>
              </a:p>
              <a:p>
                <a:pPr>
                  <a:buFont typeface="Wingdings" pitchFamily="2" charset="2"/>
                  <a:buChar char="§"/>
                </a:pPr>
                <a:r>
                  <a:rPr lang="en-CA" altLang="en-US" sz="1600" noProof="0" dirty="0" smtClean="0"/>
                  <a:t>Scatter plot of </a:t>
                </a:r>
                <a14:m>
                  <m:oMath xmlns:m="http://schemas.openxmlformats.org/officeDocument/2006/math">
                    <m:r>
                      <a:rPr lang="en-CA" altLang="en-US" sz="1600" b="0" i="1" noProof="0" smtClean="0">
                        <a:latin typeface="Cambria Math"/>
                      </a:rPr>
                      <m:t>𝑋</m:t>
                    </m:r>
                  </m:oMath>
                </a14:m>
                <a:r>
                  <a:rPr lang="en-CA" altLang="en-US" sz="1600" noProof="0" dirty="0" smtClean="0"/>
                  <a:t> and </a:t>
                </a:r>
                <a14:m>
                  <m:oMath xmlns:m="http://schemas.openxmlformats.org/officeDocument/2006/math">
                    <m:r>
                      <a:rPr lang="en-CA" altLang="en-US" sz="1600" b="0" i="1" noProof="0" smtClean="0">
                        <a:latin typeface="Cambria Math"/>
                      </a:rPr>
                      <m:t>𝑌</m:t>
                    </m:r>
                  </m:oMath>
                </a14:m>
                <a:r>
                  <a:rPr lang="en-CA" altLang="en-US" sz="1600" noProof="0" dirty="0" smtClean="0"/>
                  <a:t>, which is a plot for some realizations of these two random  variables, graphically shows the relations between </a:t>
                </a:r>
                <a14:m>
                  <m:oMath xmlns:m="http://schemas.openxmlformats.org/officeDocument/2006/math">
                    <m:r>
                      <a:rPr lang="en-CA" altLang="en-US" sz="1600" b="0" i="1" noProof="0" smtClean="0">
                        <a:latin typeface="Cambria Math"/>
                      </a:rPr>
                      <m:t>𝑋</m:t>
                    </m:r>
                  </m:oMath>
                </a14:m>
                <a:r>
                  <a:rPr lang="en-CA" altLang="en-US" sz="1600" noProof="0" dirty="0" smtClean="0"/>
                  <a:t> and </a:t>
                </a:r>
                <a14:m>
                  <m:oMath xmlns:m="http://schemas.openxmlformats.org/officeDocument/2006/math">
                    <m:r>
                      <a:rPr lang="en-CA" altLang="en-US" sz="1600" b="0" i="1" noProof="0" smtClean="0">
                        <a:latin typeface="Cambria Math"/>
                      </a:rPr>
                      <m:t>𝑌</m:t>
                    </m:r>
                  </m:oMath>
                </a14:m>
                <a:r>
                  <a:rPr lang="en-CA" altLang="en-US" sz="1600" noProof="0" dirty="0" smtClean="0"/>
                  <a:t>, linearly or nonlinearly or independency. </a:t>
                </a:r>
              </a:p>
              <a:p>
                <a:pPr>
                  <a:buFont typeface="Wingdings" pitchFamily="2" charset="2"/>
                  <a:buChar char="§"/>
                </a:pPr>
                <a:endParaRPr lang="en-CA" altLang="en-US" sz="1600" noProof="0" dirty="0" smtClean="0"/>
              </a:p>
            </p:txBody>
          </p:sp>
        </mc:Choice>
        <mc:Fallback xmlns="">
          <p:sp>
            <p:nvSpPr>
              <p:cNvPr id="17410" name="Content Placeholder 1"/>
              <p:cNvSpPr>
                <a:spLocks noGrp="1" noRot="1" noChangeAspect="1" noMove="1" noResize="1" noEditPoints="1" noAdjustHandles="1" noChangeArrowheads="1" noChangeShapeType="1" noTextEdit="1"/>
              </p:cNvSpPr>
              <p:nvPr>
                <p:ph idx="1"/>
              </p:nvPr>
            </p:nvSpPr>
            <p:spPr>
              <a:xfrm>
                <a:off x="0" y="944880"/>
                <a:ext cx="8915400" cy="5112385"/>
              </a:xfrm>
              <a:blipFill rotWithShape="1">
                <a:blip r:embed="rId2"/>
                <a:stretch>
                  <a:fillRect l="-205" t="-477" r="-137"/>
                </a:stretch>
              </a:blipFill>
            </p:spPr>
            <p:txBody>
              <a:bodyPr/>
              <a:lstStyle/>
              <a:p>
                <a:r>
                  <a:rPr lang="en-US">
                    <a:noFill/>
                  </a:rPr>
                  <a:t> </a:t>
                </a:r>
              </a:p>
            </p:txBody>
          </p:sp>
        </mc:Fallback>
      </mc:AlternateContent>
      <p:sp>
        <p:nvSpPr>
          <p:cNvPr id="17411" name="Title 2"/>
          <p:cNvSpPr>
            <a:spLocks noGrp="1"/>
          </p:cNvSpPr>
          <p:nvPr>
            <p:ph type="title"/>
          </p:nvPr>
        </p:nvSpPr>
        <p:spPr/>
        <p:txBody>
          <a:bodyPr/>
          <a:lstStyle/>
          <a:p>
            <a:pPr algn="ctr"/>
            <a:r>
              <a:rPr lang="en-CA" altLang="en-US" noProof="0" dirty="0" smtClean="0"/>
              <a:t>Linear Regression and Correlation Analysis</a:t>
            </a:r>
          </a:p>
        </p:txBody>
      </p:sp>
      <p:sp>
        <p:nvSpPr>
          <p:cNvPr id="4" name="Footer Placeholder 3"/>
          <p:cNvSpPr>
            <a:spLocks noGrp="1"/>
          </p:cNvSpPr>
          <p:nvPr>
            <p:ph type="ftr" sz="quarter" idx="10"/>
          </p:nvPr>
        </p:nvSpPr>
        <p:spPr>
          <a:xfrm>
            <a:off x="152400" y="6440488"/>
            <a:ext cx="4067175" cy="341312"/>
          </a:xfrm>
        </p:spPr>
        <p:txBody>
          <a:bodyPr/>
          <a:lstStyle/>
          <a:p>
            <a:pPr>
              <a:defRPr/>
            </a:pPr>
            <a:r>
              <a:rPr lang="en-US" dirty="0" smtClean="0"/>
              <a:t>ENSC 180 – Introduction to Engineering Analysis Tools </a:t>
            </a:r>
            <a:endParaRPr lang="en-US" dirty="0"/>
          </a:p>
        </p:txBody>
      </p:sp>
      <p:pic>
        <p:nvPicPr>
          <p:cNvPr id="17413"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49413" y="3283268"/>
            <a:ext cx="5326062" cy="3081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18434" name="Content Placeholder 1"/>
              <p:cNvSpPr>
                <a:spLocks noGrp="1"/>
              </p:cNvSpPr>
              <p:nvPr>
                <p:ph idx="1"/>
              </p:nvPr>
            </p:nvSpPr>
            <p:spPr>
              <a:xfrm>
                <a:off x="0" y="1026094"/>
                <a:ext cx="6116320" cy="3759266"/>
              </a:xfrm>
            </p:spPr>
            <p:txBody>
              <a:bodyPr/>
              <a:lstStyle/>
              <a:p>
                <a:pPr>
                  <a:buFont typeface="Wingdings" pitchFamily="2" charset="2"/>
                  <a:buChar char="§"/>
                </a:pPr>
                <a:endParaRPr lang="en-CA" altLang="en-US" sz="1600" noProof="0" dirty="0" smtClean="0"/>
              </a:p>
              <a:p>
                <a:pPr>
                  <a:buFont typeface="Wingdings" pitchFamily="2" charset="2"/>
                  <a:buChar char="§"/>
                </a:pPr>
                <a:r>
                  <a:rPr lang="en-CA" altLang="en-US" sz="1600" noProof="0" dirty="0" smtClean="0"/>
                  <a:t>The </a:t>
                </a:r>
                <a:r>
                  <a:rPr lang="en-CA" altLang="en-US" sz="1600" noProof="0" dirty="0" smtClean="0">
                    <a:solidFill>
                      <a:srgbClr val="FF0000"/>
                    </a:solidFill>
                  </a:rPr>
                  <a:t>population correlation coefficient </a:t>
                </a:r>
                <a:r>
                  <a:rPr lang="en-CA" altLang="en-US" sz="1600" noProof="0" dirty="0" smtClean="0"/>
                  <a:t> (rho, </a:t>
                </a:r>
                <a14:m>
                  <m:oMath xmlns:m="http://schemas.openxmlformats.org/officeDocument/2006/math">
                    <m:sSub>
                      <m:sSubPr>
                        <m:ctrlPr>
                          <a:rPr lang="en-CA" altLang="en-US" sz="1600" i="1" noProof="0" smtClean="0">
                            <a:latin typeface="Cambria Math" panose="02040503050406030204" pitchFamily="18" charset="0"/>
                            <a:ea typeface="Cambria Math"/>
                          </a:rPr>
                        </m:ctrlPr>
                      </m:sSubPr>
                      <m:e>
                        <m:r>
                          <m:rPr>
                            <m:nor/>
                          </m:rPr>
                          <a:rPr lang="en-CA" altLang="en-US" sz="1600" noProof="0">
                            <a:latin typeface="Cambria Math"/>
                            <a:ea typeface="Cambria Math"/>
                          </a:rPr>
                          <m:t>ρ</m:t>
                        </m:r>
                      </m:e>
                      <m:sub>
                        <m:r>
                          <a:rPr lang="en-CA" altLang="en-US" sz="1600" b="0" i="1" noProof="0" smtClean="0">
                            <a:latin typeface="Cambria Math"/>
                            <a:ea typeface="Cambria Math"/>
                          </a:rPr>
                          <m:t>𝑥𝑦</m:t>
                        </m:r>
                      </m:sub>
                    </m:sSub>
                  </m:oMath>
                </a14:m>
                <a:r>
                  <a:rPr lang="en-CA" altLang="en-US" sz="1600" noProof="0" dirty="0" smtClean="0"/>
                  <a:t>) is a math function that measures the strength of the association between two variables </a:t>
                </a:r>
                <a:r>
                  <a:rPr lang="en-CA" altLang="en-US" sz="1600" noProof="0" dirty="0" err="1" smtClean="0"/>
                  <a:t>x,y</a:t>
                </a:r>
                <a:r>
                  <a:rPr lang="en-CA" altLang="en-US" sz="1600" noProof="0" dirty="0" smtClean="0"/>
                  <a:t>. </a:t>
                </a:r>
                <a:r>
                  <a:rPr lang="en-CA" altLang="en-US" sz="1600" i="1" noProof="0" dirty="0" smtClean="0"/>
                  <a:t>There are various definitions of CC! </a:t>
                </a:r>
              </a:p>
              <a:p>
                <a:pPr>
                  <a:buFont typeface="Wingdings" pitchFamily="2" charset="2"/>
                  <a:buChar char="§"/>
                </a:pPr>
                <a:r>
                  <a:rPr lang="en-CA" altLang="en-US" sz="1600" noProof="0" dirty="0" smtClean="0"/>
                  <a:t> The </a:t>
                </a:r>
                <a:r>
                  <a:rPr lang="en-CA" altLang="en-US" sz="1600" noProof="0" dirty="0" smtClean="0">
                    <a:solidFill>
                      <a:srgbClr val="FF0000"/>
                    </a:solidFill>
                  </a:rPr>
                  <a:t>sample correlation coefficient  </a:t>
                </a:r>
                <a14:m>
                  <m:oMath xmlns:m="http://schemas.openxmlformats.org/officeDocument/2006/math">
                    <m:sSub>
                      <m:sSubPr>
                        <m:ctrlPr>
                          <a:rPr lang="en-CA" altLang="en-US" sz="1600" i="1" noProof="0">
                            <a:latin typeface="Cambria Math" panose="02040503050406030204" pitchFamily="18" charset="0"/>
                            <a:ea typeface="Cambria Math"/>
                          </a:rPr>
                        </m:ctrlPr>
                      </m:sSubPr>
                      <m:e>
                        <m:r>
                          <m:rPr>
                            <m:nor/>
                          </m:rPr>
                          <a:rPr lang="en-CA" altLang="en-US" sz="1600" b="0" i="0" noProof="0" smtClean="0">
                            <a:latin typeface="Cambria Math"/>
                            <a:ea typeface="Cambria Math"/>
                          </a:rPr>
                          <m:t>r</m:t>
                        </m:r>
                      </m:e>
                      <m:sub>
                        <m:r>
                          <a:rPr lang="en-CA" altLang="en-US" sz="1600" i="1" noProof="0">
                            <a:latin typeface="Cambria Math"/>
                            <a:ea typeface="Cambria Math"/>
                          </a:rPr>
                          <m:t>𝑥𝑦</m:t>
                        </m:r>
                      </m:sub>
                    </m:sSub>
                  </m:oMath>
                </a14:m>
                <a:r>
                  <a:rPr lang="en-CA" altLang="en-US" sz="1600" noProof="0" dirty="0" smtClean="0"/>
                  <a:t>  is one of them, more specifically an estimate of </a:t>
                </a:r>
                <a14:m>
                  <m:oMath xmlns:m="http://schemas.openxmlformats.org/officeDocument/2006/math">
                    <m:r>
                      <a:rPr lang="en-CA" altLang="en-US" sz="1600" b="0" i="1" noProof="0" smtClean="0">
                        <a:latin typeface="Cambria Math"/>
                      </a:rPr>
                      <m:t>𝜌</m:t>
                    </m:r>
                  </m:oMath>
                </a14:m>
                <a:r>
                  <a:rPr lang="en-CA" altLang="en-US" sz="1600" noProof="0" dirty="0" smtClean="0"/>
                  <a:t>  and is used to measure the strength of the </a:t>
                </a:r>
                <a:r>
                  <a:rPr lang="en-CA" altLang="en-US" sz="1600" b="1" i="1" noProof="0" dirty="0" smtClean="0"/>
                  <a:t>linear</a:t>
                </a:r>
                <a:r>
                  <a:rPr lang="en-CA" altLang="en-US" sz="1600" noProof="0" dirty="0" smtClean="0"/>
                  <a:t> relationship in the sample observations</a:t>
                </a:r>
              </a:p>
              <a:p>
                <a:endParaRPr lang="en-CA" altLang="en-US" sz="1600" noProof="0" dirty="0" smtClean="0"/>
              </a:p>
              <a:p>
                <a:pPr lvl="1"/>
                <a:r>
                  <a:rPr lang="en-CA" altLang="en-US" sz="1600" noProof="0" dirty="0" smtClean="0"/>
                  <a:t>Both </a:t>
                </a:r>
                <a14:m>
                  <m:oMath xmlns:m="http://schemas.openxmlformats.org/officeDocument/2006/math">
                    <m:r>
                      <a:rPr lang="en-CA" altLang="en-US" sz="1600" b="0" i="1" noProof="0" smtClean="0">
                        <a:latin typeface="Cambria Math"/>
                      </a:rPr>
                      <m:t>𝜌</m:t>
                    </m:r>
                  </m:oMath>
                </a14:m>
                <a:r>
                  <a:rPr lang="en-CA" altLang="en-US" sz="1600" noProof="0" dirty="0" smtClean="0"/>
                  <a:t> and </a:t>
                </a:r>
                <a14:m>
                  <m:oMath xmlns:m="http://schemas.openxmlformats.org/officeDocument/2006/math">
                    <m:r>
                      <a:rPr lang="en-CA" altLang="en-US" sz="1600" b="0" i="1" noProof="0" smtClean="0">
                        <a:latin typeface="Cambria Math"/>
                      </a:rPr>
                      <m:t>𝑟</m:t>
                    </m:r>
                  </m:oMath>
                </a14:m>
                <a:r>
                  <a:rPr lang="en-CA" altLang="en-US" sz="1600" noProof="0" dirty="0" smtClean="0"/>
                  <a:t> are unit free and are between -1 and 1.</a:t>
                </a:r>
              </a:p>
              <a:p>
                <a:pPr lvl="1"/>
                <a:r>
                  <a:rPr lang="en-CA" altLang="en-US" sz="1600" noProof="0" dirty="0" smtClean="0"/>
                  <a:t>The closer to 1 / -1, the stronger the positive linear relationship</a:t>
                </a:r>
              </a:p>
              <a:p>
                <a:pPr lvl="1"/>
                <a:r>
                  <a:rPr lang="en-CA" altLang="en-US" sz="1600" noProof="0" dirty="0" smtClean="0"/>
                  <a:t> The closer to 0, the weaker the linear relationship</a:t>
                </a:r>
              </a:p>
              <a:p>
                <a:pPr lvl="1"/>
                <a:endParaRPr lang="en-CA" altLang="en-US" sz="1600" noProof="0" dirty="0" smtClean="0"/>
              </a:p>
              <a:p>
                <a:pPr lvl="1">
                  <a:buFont typeface="Wingdings" pitchFamily="2" charset="2"/>
                  <a:buNone/>
                </a:pPr>
                <a:endParaRPr lang="en-CA" altLang="en-US" sz="1600" noProof="0" dirty="0" smtClean="0"/>
              </a:p>
              <a:p>
                <a:pPr>
                  <a:buFont typeface="Wingdings" pitchFamily="2" charset="2"/>
                  <a:buChar char="§"/>
                </a:pPr>
                <a:endParaRPr lang="en-CA" altLang="en-US" sz="1600" noProof="0" dirty="0" smtClean="0"/>
              </a:p>
            </p:txBody>
          </p:sp>
        </mc:Choice>
        <mc:Fallback xmlns="">
          <p:sp>
            <p:nvSpPr>
              <p:cNvPr id="18434" name="Content Placeholder 1"/>
              <p:cNvSpPr>
                <a:spLocks noGrp="1" noRot="1" noChangeAspect="1" noMove="1" noResize="1" noEditPoints="1" noAdjustHandles="1" noChangeArrowheads="1" noChangeShapeType="1" noTextEdit="1"/>
              </p:cNvSpPr>
              <p:nvPr>
                <p:ph idx="1"/>
              </p:nvPr>
            </p:nvSpPr>
            <p:spPr>
              <a:xfrm>
                <a:off x="0" y="1026094"/>
                <a:ext cx="6116320" cy="3759266"/>
              </a:xfrm>
              <a:blipFill rotWithShape="1">
                <a:blip r:embed="rId2"/>
                <a:stretch>
                  <a:fillRect l="-299"/>
                </a:stretch>
              </a:blipFill>
            </p:spPr>
            <p:txBody>
              <a:bodyPr/>
              <a:lstStyle/>
              <a:p>
                <a:r>
                  <a:rPr lang="en-US">
                    <a:noFill/>
                  </a:rPr>
                  <a:t> </a:t>
                </a:r>
              </a:p>
            </p:txBody>
          </p:sp>
        </mc:Fallback>
      </mc:AlternateContent>
      <p:sp>
        <p:nvSpPr>
          <p:cNvPr id="18435" name="Title 2"/>
          <p:cNvSpPr>
            <a:spLocks noGrp="1"/>
          </p:cNvSpPr>
          <p:nvPr>
            <p:ph type="title"/>
          </p:nvPr>
        </p:nvSpPr>
        <p:spPr/>
        <p:txBody>
          <a:bodyPr/>
          <a:lstStyle/>
          <a:p>
            <a:pPr algn="ctr"/>
            <a:r>
              <a:rPr lang="en-CA" altLang="en-US" noProof="0" dirty="0" smtClean="0"/>
              <a:t>Correlation Analysis</a:t>
            </a:r>
          </a:p>
        </p:txBody>
      </p:sp>
      <p:sp>
        <p:nvSpPr>
          <p:cNvPr id="4" name="Footer Placeholder 3"/>
          <p:cNvSpPr>
            <a:spLocks noGrp="1"/>
          </p:cNvSpPr>
          <p:nvPr>
            <p:ph type="ftr" sz="quarter" idx="10"/>
          </p:nvPr>
        </p:nvSpPr>
        <p:spPr>
          <a:xfrm>
            <a:off x="152400" y="6477000"/>
            <a:ext cx="3937000" cy="381000"/>
          </a:xfrm>
        </p:spPr>
        <p:txBody>
          <a:bodyPr/>
          <a:lstStyle/>
          <a:p>
            <a:pPr>
              <a:defRPr/>
            </a:pPr>
            <a:r>
              <a:rPr lang="en-US" dirty="0" smtClean="0"/>
              <a:t>ENSC 180 – Introduction to Engineering Analysis Tools </a:t>
            </a:r>
            <a:endParaRPr lang="en-US" dirty="0"/>
          </a:p>
        </p:txBody>
      </p:sp>
      <p:pic>
        <p:nvPicPr>
          <p:cNvPr id="7"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253386" y="1026094"/>
            <a:ext cx="2185988" cy="3319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2532" name="Picture 4" descr="&#10;r_{xy}=\frac{\sum\limits_{i=1}^n (x_i-\bar{x})(y_i-\bar{y})}{(n-1) s_x s_y}&#10;      =\frac{\sum\limits_{i=1}^n (x_i-\bar{x})(y_i-\bar{y})}&#10;            {\sqrt{\sum\limits_{i=1}^n (x_i-\bar{x})^2 \sum\limits_{i=1}^n (y_i-\bar{y})^2}},&#10;"/>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9855" y="4976178"/>
            <a:ext cx="5591586" cy="1159828"/>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7171" name="Content Placeholder 1"/>
              <p:cNvSpPr>
                <a:spLocks noGrp="1"/>
              </p:cNvSpPr>
              <p:nvPr>
                <p:ph idx="1"/>
              </p:nvPr>
            </p:nvSpPr>
            <p:spPr>
              <a:xfrm>
                <a:off x="15240" y="1143000"/>
                <a:ext cx="8763000" cy="4822825"/>
              </a:xfrm>
            </p:spPr>
            <p:txBody>
              <a:bodyPr/>
              <a:lstStyle/>
              <a:p>
                <a:pPr>
                  <a:buFont typeface="Wingdings" pitchFamily="2" charset="2"/>
                  <a:buChar char="§"/>
                </a:pPr>
                <a:r>
                  <a:rPr lang="en-CA" altLang="en-US" sz="1600" noProof="0" dirty="0" smtClean="0"/>
                  <a:t>We measured the trunk diameter and height of eight trees .The following shows their relation:</a:t>
                </a:r>
              </a:p>
              <a:p>
                <a:pPr>
                  <a:buFont typeface="Wingdings" pitchFamily="2" charset="2"/>
                  <a:buChar char="§"/>
                </a:pPr>
                <a:r>
                  <a:rPr lang="en-CA" altLang="en-US" sz="1600" noProof="0" dirty="0" smtClean="0"/>
                  <a:t>We want to know is there any correlation</a:t>
                </a:r>
              </a:p>
              <a:p>
                <a:pPr marL="0" indent="0"/>
                <a:r>
                  <a:rPr lang="en-CA" altLang="en-US" sz="1600" noProof="0" dirty="0"/>
                  <a:t>b</a:t>
                </a:r>
                <a:r>
                  <a:rPr lang="en-CA" altLang="en-US" sz="1600" noProof="0" dirty="0" smtClean="0"/>
                  <a:t>etween the tree’s trunk diameter </a:t>
                </a:r>
              </a:p>
              <a:p>
                <a:pPr marL="0" indent="0"/>
                <a:r>
                  <a:rPr lang="en-CA" altLang="en-US" sz="1600" noProof="0" dirty="0" smtClean="0"/>
                  <a:t>and its height:</a:t>
                </a:r>
              </a:p>
              <a:p>
                <a:pPr marL="0" indent="0"/>
                <a:endParaRPr lang="en-CA" altLang="en-US" sz="1600" noProof="0" dirty="0" smtClean="0"/>
              </a:p>
              <a:p>
                <a:pPr marL="0" indent="0"/>
                <a14:m>
                  <m:oMathPara xmlns:m="http://schemas.openxmlformats.org/officeDocument/2006/math">
                    <m:oMathParaPr>
                      <m:jc m:val="left"/>
                    </m:oMathParaPr>
                    <m:oMath xmlns:m="http://schemas.openxmlformats.org/officeDocument/2006/math">
                      <m:r>
                        <a:rPr lang="en-CA" altLang="en-US" sz="1600" b="0" i="1" noProof="0" smtClean="0">
                          <a:latin typeface="Cambria Math"/>
                        </a:rPr>
                        <m:t>𝑟</m:t>
                      </m:r>
                      <m:r>
                        <a:rPr lang="en-CA" altLang="en-US" sz="1600" b="0" i="1" noProof="0" smtClean="0">
                          <a:latin typeface="Cambria Math"/>
                        </a:rPr>
                        <m:t>=</m:t>
                      </m:r>
                      <m:f>
                        <m:fPr>
                          <m:ctrlPr>
                            <a:rPr lang="en-CA" altLang="en-US" sz="1600" b="0" i="1" noProof="0" smtClean="0">
                              <a:latin typeface="Cambria Math" panose="02040503050406030204" pitchFamily="18" charset="0"/>
                            </a:rPr>
                          </m:ctrlPr>
                        </m:fPr>
                        <m:num>
                          <m:r>
                            <a:rPr lang="en-CA" altLang="en-US" sz="1600" b="0" i="1" noProof="0" smtClean="0">
                              <a:latin typeface="Cambria Math"/>
                            </a:rPr>
                            <m:t>𝑛</m:t>
                          </m:r>
                          <m:nary>
                            <m:naryPr>
                              <m:chr m:val="∑"/>
                              <m:subHide m:val="on"/>
                              <m:supHide m:val="on"/>
                              <m:ctrlPr>
                                <a:rPr lang="en-CA" altLang="en-US" sz="1600" b="0" i="1" noProof="0" smtClean="0">
                                  <a:latin typeface="Cambria Math" panose="02040503050406030204" pitchFamily="18" charset="0"/>
                                </a:rPr>
                              </m:ctrlPr>
                            </m:naryPr>
                            <m:sub/>
                            <m:sup/>
                            <m:e>
                              <m:r>
                                <a:rPr lang="en-CA" altLang="en-US" sz="1600" b="0" i="1" noProof="0" smtClean="0">
                                  <a:latin typeface="Cambria Math"/>
                                </a:rPr>
                                <m:t>𝑥𝑦</m:t>
                              </m:r>
                              <m:r>
                                <a:rPr lang="en-CA" altLang="en-US" sz="1600" b="0" i="1" noProof="0" smtClean="0">
                                  <a:latin typeface="Cambria Math"/>
                                </a:rPr>
                                <m:t>−</m:t>
                              </m:r>
                              <m:nary>
                                <m:naryPr>
                                  <m:chr m:val="∑"/>
                                  <m:subHide m:val="on"/>
                                  <m:supHide m:val="on"/>
                                  <m:ctrlPr>
                                    <a:rPr lang="en-CA" altLang="en-US" sz="1600" b="0" i="1" noProof="0" smtClean="0">
                                      <a:latin typeface="Cambria Math" panose="02040503050406030204" pitchFamily="18" charset="0"/>
                                    </a:rPr>
                                  </m:ctrlPr>
                                </m:naryPr>
                                <m:sub/>
                                <m:sup/>
                                <m:e>
                                  <m:r>
                                    <a:rPr lang="en-CA" altLang="en-US" sz="1600" b="0" i="1" noProof="0" smtClean="0">
                                      <a:latin typeface="Cambria Math"/>
                                    </a:rPr>
                                    <m:t>𝑥</m:t>
                                  </m:r>
                                </m:e>
                              </m:nary>
                              <m:nary>
                                <m:naryPr>
                                  <m:chr m:val="∑"/>
                                  <m:subHide m:val="on"/>
                                  <m:supHide m:val="on"/>
                                  <m:ctrlPr>
                                    <a:rPr lang="en-CA" altLang="en-US" sz="1600" b="0" i="1" noProof="0" smtClean="0">
                                      <a:latin typeface="Cambria Math" panose="02040503050406030204" pitchFamily="18" charset="0"/>
                                    </a:rPr>
                                  </m:ctrlPr>
                                </m:naryPr>
                                <m:sub/>
                                <m:sup/>
                                <m:e>
                                  <m:r>
                                    <a:rPr lang="en-CA" altLang="en-US" sz="1600" b="0" i="1" noProof="0" smtClean="0">
                                      <a:latin typeface="Cambria Math"/>
                                    </a:rPr>
                                    <m:t>𝑦</m:t>
                                  </m:r>
                                </m:e>
                              </m:nary>
                            </m:e>
                          </m:nary>
                        </m:num>
                        <m:den>
                          <m:rad>
                            <m:radPr>
                              <m:degHide m:val="on"/>
                              <m:ctrlPr>
                                <a:rPr lang="en-CA" altLang="en-US" sz="1600" b="0" i="1" noProof="0" smtClean="0">
                                  <a:latin typeface="Cambria Math" panose="02040503050406030204" pitchFamily="18" charset="0"/>
                                </a:rPr>
                              </m:ctrlPr>
                            </m:radPr>
                            <m:deg/>
                            <m:e>
                              <m:d>
                                <m:dPr>
                                  <m:begChr m:val="["/>
                                  <m:endChr m:val="]"/>
                                  <m:ctrlPr>
                                    <a:rPr lang="en-CA" altLang="en-US" sz="1600" b="0" i="1" noProof="0" smtClean="0">
                                      <a:latin typeface="Cambria Math" panose="02040503050406030204" pitchFamily="18" charset="0"/>
                                    </a:rPr>
                                  </m:ctrlPr>
                                </m:dPr>
                                <m:e>
                                  <m:r>
                                    <a:rPr lang="en-CA" altLang="en-US" sz="1600" b="0" i="1" noProof="0" smtClean="0">
                                      <a:latin typeface="Cambria Math"/>
                                    </a:rPr>
                                    <m:t>𝑛</m:t>
                                  </m:r>
                                  <m:d>
                                    <m:dPr>
                                      <m:ctrlPr>
                                        <a:rPr lang="en-CA" altLang="en-US" sz="1600" b="0" i="1" noProof="0" smtClean="0">
                                          <a:latin typeface="Cambria Math" panose="02040503050406030204" pitchFamily="18" charset="0"/>
                                        </a:rPr>
                                      </m:ctrlPr>
                                    </m:dPr>
                                    <m:e>
                                      <m:nary>
                                        <m:naryPr>
                                          <m:chr m:val="∑"/>
                                          <m:subHide m:val="on"/>
                                          <m:supHide m:val="on"/>
                                          <m:ctrlPr>
                                            <a:rPr lang="en-CA" altLang="en-US" sz="1600" b="0" i="1" noProof="0" smtClean="0">
                                              <a:latin typeface="Cambria Math" panose="02040503050406030204" pitchFamily="18" charset="0"/>
                                            </a:rPr>
                                          </m:ctrlPr>
                                        </m:naryPr>
                                        <m:sub/>
                                        <m:sup/>
                                        <m:e>
                                          <m:sSup>
                                            <m:sSupPr>
                                              <m:ctrlPr>
                                                <a:rPr lang="en-CA" altLang="en-US" sz="1600" b="0" i="1" noProof="0" smtClean="0">
                                                  <a:latin typeface="Cambria Math" panose="02040503050406030204" pitchFamily="18" charset="0"/>
                                                </a:rPr>
                                              </m:ctrlPr>
                                            </m:sSupPr>
                                            <m:e>
                                              <m:r>
                                                <a:rPr lang="en-CA" altLang="en-US" sz="1600" b="0" i="1" noProof="0" smtClean="0">
                                                  <a:latin typeface="Cambria Math"/>
                                                </a:rPr>
                                                <m:t>𝑥</m:t>
                                              </m:r>
                                            </m:e>
                                            <m:sup>
                                              <m:r>
                                                <a:rPr lang="en-CA" altLang="en-US" sz="1600" b="0" i="1" noProof="0" smtClean="0">
                                                  <a:latin typeface="Cambria Math"/>
                                                </a:rPr>
                                                <m:t>2</m:t>
                                              </m:r>
                                            </m:sup>
                                          </m:sSup>
                                        </m:e>
                                      </m:nary>
                                    </m:e>
                                  </m:d>
                                  <m:r>
                                    <a:rPr lang="en-CA" altLang="en-US" sz="1600" b="0" i="1" noProof="0" smtClean="0">
                                      <a:latin typeface="Cambria Math"/>
                                    </a:rPr>
                                    <m:t>−</m:t>
                                  </m:r>
                                  <m:sSup>
                                    <m:sSupPr>
                                      <m:ctrlPr>
                                        <a:rPr lang="en-CA" altLang="en-US" sz="1600" b="0" i="1" noProof="0" smtClean="0">
                                          <a:latin typeface="Cambria Math" panose="02040503050406030204" pitchFamily="18" charset="0"/>
                                        </a:rPr>
                                      </m:ctrlPr>
                                    </m:sSupPr>
                                    <m:e>
                                      <m:d>
                                        <m:dPr>
                                          <m:ctrlPr>
                                            <a:rPr lang="en-CA" altLang="en-US" sz="1600" b="0" i="1" noProof="0" smtClean="0">
                                              <a:latin typeface="Cambria Math" panose="02040503050406030204" pitchFamily="18" charset="0"/>
                                            </a:rPr>
                                          </m:ctrlPr>
                                        </m:dPr>
                                        <m:e>
                                          <m:nary>
                                            <m:naryPr>
                                              <m:chr m:val="∑"/>
                                              <m:subHide m:val="on"/>
                                              <m:supHide m:val="on"/>
                                              <m:ctrlPr>
                                                <a:rPr lang="en-CA" altLang="en-US" sz="1600" b="0" i="1" noProof="0" smtClean="0">
                                                  <a:latin typeface="Cambria Math" panose="02040503050406030204" pitchFamily="18" charset="0"/>
                                                </a:rPr>
                                              </m:ctrlPr>
                                            </m:naryPr>
                                            <m:sub/>
                                            <m:sup/>
                                            <m:e>
                                              <m:r>
                                                <a:rPr lang="en-CA" altLang="en-US" sz="1600" b="0" i="1" noProof="0" smtClean="0">
                                                  <a:latin typeface="Cambria Math"/>
                                                </a:rPr>
                                                <m:t>𝑥</m:t>
                                              </m:r>
                                            </m:e>
                                          </m:nary>
                                        </m:e>
                                      </m:d>
                                    </m:e>
                                    <m:sup>
                                      <m:r>
                                        <a:rPr lang="en-CA" altLang="en-US" sz="1600" b="0" i="1" noProof="0" smtClean="0">
                                          <a:latin typeface="Cambria Math"/>
                                        </a:rPr>
                                        <m:t>2</m:t>
                                      </m:r>
                                    </m:sup>
                                  </m:sSup>
                                </m:e>
                              </m:d>
                              <m:r>
                                <a:rPr lang="en-CA" altLang="en-US" sz="1600" b="0" i="1" noProof="0" smtClean="0">
                                  <a:latin typeface="Cambria Math"/>
                                </a:rPr>
                                <m:t>[</m:t>
                              </m:r>
                              <m:r>
                                <a:rPr lang="en-CA" altLang="en-US" sz="1600" b="0" i="1" noProof="0" smtClean="0">
                                  <a:latin typeface="Cambria Math"/>
                                </a:rPr>
                                <m:t>𝑛</m:t>
                              </m:r>
                              <m:d>
                                <m:dPr>
                                  <m:ctrlPr>
                                    <a:rPr lang="en-CA" altLang="en-US" sz="1600" b="0" i="1" noProof="0" smtClean="0">
                                      <a:latin typeface="Cambria Math" panose="02040503050406030204" pitchFamily="18" charset="0"/>
                                    </a:rPr>
                                  </m:ctrlPr>
                                </m:dPr>
                                <m:e>
                                  <m:nary>
                                    <m:naryPr>
                                      <m:chr m:val="∑"/>
                                      <m:subHide m:val="on"/>
                                      <m:supHide m:val="on"/>
                                      <m:ctrlPr>
                                        <a:rPr lang="en-CA" altLang="en-US" sz="1600" b="0" i="1" noProof="0" smtClean="0">
                                          <a:latin typeface="Cambria Math" panose="02040503050406030204" pitchFamily="18" charset="0"/>
                                        </a:rPr>
                                      </m:ctrlPr>
                                    </m:naryPr>
                                    <m:sub/>
                                    <m:sup/>
                                    <m:e>
                                      <m:sSup>
                                        <m:sSupPr>
                                          <m:ctrlPr>
                                            <a:rPr lang="en-CA" altLang="en-US" sz="1600" b="0" i="1" noProof="0" smtClean="0">
                                              <a:latin typeface="Cambria Math" panose="02040503050406030204" pitchFamily="18" charset="0"/>
                                            </a:rPr>
                                          </m:ctrlPr>
                                        </m:sSupPr>
                                        <m:e>
                                          <m:r>
                                            <a:rPr lang="en-CA" altLang="en-US" sz="1600" b="0" i="1" noProof="0" smtClean="0">
                                              <a:latin typeface="Cambria Math"/>
                                            </a:rPr>
                                            <m:t>𝑦</m:t>
                                          </m:r>
                                        </m:e>
                                        <m:sup>
                                          <m:r>
                                            <a:rPr lang="en-CA" altLang="en-US" sz="1600" b="0" i="1" noProof="0" smtClean="0">
                                              <a:latin typeface="Cambria Math"/>
                                            </a:rPr>
                                            <m:t>2</m:t>
                                          </m:r>
                                        </m:sup>
                                      </m:sSup>
                                    </m:e>
                                  </m:nary>
                                </m:e>
                              </m:d>
                              <m:r>
                                <a:rPr lang="en-CA" altLang="en-US" sz="1600" b="0" i="1" noProof="0" smtClean="0">
                                  <a:latin typeface="Cambria Math"/>
                                </a:rPr>
                                <m:t>−</m:t>
                              </m:r>
                              <m:sSup>
                                <m:sSupPr>
                                  <m:ctrlPr>
                                    <a:rPr lang="en-CA" altLang="en-US" sz="1600" b="0" i="1" noProof="0" smtClean="0">
                                      <a:latin typeface="Cambria Math" panose="02040503050406030204" pitchFamily="18" charset="0"/>
                                    </a:rPr>
                                  </m:ctrlPr>
                                </m:sSupPr>
                                <m:e>
                                  <m:d>
                                    <m:dPr>
                                      <m:ctrlPr>
                                        <a:rPr lang="en-CA" altLang="en-US" sz="1600" b="0" i="1" noProof="0" smtClean="0">
                                          <a:latin typeface="Cambria Math" panose="02040503050406030204" pitchFamily="18" charset="0"/>
                                        </a:rPr>
                                      </m:ctrlPr>
                                    </m:dPr>
                                    <m:e>
                                      <m:r>
                                        <a:rPr lang="en-CA" altLang="en-US" sz="1600" b="0" i="1" noProof="0" smtClean="0">
                                          <a:latin typeface="Cambria Math"/>
                                        </a:rPr>
                                        <m:t>𝑦</m:t>
                                      </m:r>
                                    </m:e>
                                  </m:d>
                                </m:e>
                                <m:sup>
                                  <m:r>
                                    <a:rPr lang="en-CA" altLang="en-US" sz="1600" b="0" i="1" noProof="0" smtClean="0">
                                      <a:latin typeface="Cambria Math"/>
                                    </a:rPr>
                                    <m:t>2</m:t>
                                  </m:r>
                                </m:sup>
                              </m:sSup>
                              <m:r>
                                <a:rPr lang="en-CA" altLang="en-US" sz="1600" b="0" i="1" noProof="0" smtClean="0">
                                  <a:latin typeface="Cambria Math"/>
                                </a:rPr>
                                <m:t>]</m:t>
                              </m:r>
                            </m:e>
                          </m:rad>
                        </m:den>
                      </m:f>
                    </m:oMath>
                  </m:oMathPara>
                </a14:m>
                <a:endParaRPr lang="en-CA" altLang="en-US" sz="1600" noProof="0" dirty="0" smtClean="0"/>
              </a:p>
              <a:p>
                <a:pPr marL="0" indent="0"/>
                <a:endParaRPr lang="en-CA" altLang="en-US" sz="1600" b="0" i="1" noProof="0" dirty="0" smtClean="0">
                  <a:latin typeface="Cambria Math"/>
                </a:endParaRPr>
              </a:p>
              <a:p>
                <a:pPr marL="0" indent="0"/>
                <a:r>
                  <a:rPr lang="en-CA" altLang="en-US" sz="1600" b="0" noProof="0" dirty="0" smtClean="0"/>
                  <a:t>=</a:t>
                </a:r>
                <a14:m>
                  <m:oMath xmlns:m="http://schemas.openxmlformats.org/officeDocument/2006/math">
                    <m:r>
                      <a:rPr lang="en-CA" altLang="en-US" sz="1600" b="0" i="1" noProof="0" smtClean="0">
                        <a:latin typeface="Cambria Math"/>
                      </a:rPr>
                      <m:t>0.</m:t>
                    </m:r>
                    <m:r>
                      <a:rPr lang="en-US" altLang="en-US" sz="1600" b="0" i="1" noProof="0" smtClean="0">
                        <a:latin typeface="Cambria Math"/>
                      </a:rPr>
                      <m:t>903</m:t>
                    </m:r>
                  </m:oMath>
                </a14:m>
                <a:endParaRPr lang="en-CA" altLang="en-US" sz="1600" noProof="0" dirty="0" smtClean="0"/>
              </a:p>
              <a:p>
                <a:pPr>
                  <a:buFont typeface="Wingdings" pitchFamily="2" charset="2"/>
                  <a:buChar char="§"/>
                </a:pPr>
                <a:endParaRPr lang="en-CA" altLang="en-US" sz="1600" noProof="0" dirty="0" smtClean="0"/>
              </a:p>
              <a:p>
                <a:pPr marL="0" indent="0"/>
                <a:endParaRPr lang="en-CA" altLang="en-US" sz="1600" noProof="0" dirty="0" smtClean="0"/>
              </a:p>
              <a:p>
                <a:pPr>
                  <a:buFont typeface="Wingdings" pitchFamily="2" charset="2"/>
                  <a:buChar char="§"/>
                </a:pPr>
                <a:r>
                  <a:rPr lang="en-CA" altLang="en-US" sz="1600" noProof="0" dirty="0" smtClean="0"/>
                  <a:t>In MATLAB :</a:t>
                </a:r>
              </a:p>
              <a:p>
                <a:r>
                  <a:rPr lang="en-CA" altLang="en-US" sz="1600" noProof="0" dirty="0" smtClean="0">
                    <a:latin typeface="Courier New" pitchFamily="49" charset="0"/>
                    <a:cs typeface="Courier New" pitchFamily="49" charset="0"/>
                  </a:rPr>
                  <a:t>           &gt;&gt; </a:t>
                </a:r>
                <a:r>
                  <a:rPr lang="en-CA" altLang="en-US" sz="1600" noProof="0" dirty="0" err="1" smtClean="0">
                    <a:latin typeface="Courier New" pitchFamily="49" charset="0"/>
                    <a:cs typeface="Courier New" pitchFamily="49" charset="0"/>
                  </a:rPr>
                  <a:t>corr</a:t>
                </a:r>
                <a:r>
                  <a:rPr lang="en-CA" altLang="en-US" sz="1600" noProof="0" dirty="0" smtClean="0">
                    <a:latin typeface="Courier New" pitchFamily="49" charset="0"/>
                    <a:cs typeface="Courier New" pitchFamily="49" charset="0"/>
                  </a:rPr>
                  <a:t>(</a:t>
                </a:r>
                <a:r>
                  <a:rPr lang="en-CA" altLang="en-US" sz="1600" noProof="0" dirty="0" err="1" smtClean="0">
                    <a:latin typeface="Courier New" pitchFamily="49" charset="0"/>
                    <a:cs typeface="Courier New" pitchFamily="49" charset="0"/>
                  </a:rPr>
                  <a:t>x,y</a:t>
                </a:r>
                <a:r>
                  <a:rPr lang="en-CA" altLang="en-US" sz="1600" noProof="0" dirty="0" smtClean="0">
                    <a:latin typeface="Courier New" pitchFamily="49" charset="0"/>
                    <a:cs typeface="Courier New" pitchFamily="49" charset="0"/>
                  </a:rPr>
                  <a:t>)</a:t>
                </a:r>
              </a:p>
              <a:p>
                <a:r>
                  <a:rPr lang="en-CA" altLang="en-US" sz="1600" noProof="0" dirty="0" smtClean="0">
                    <a:latin typeface="Courier New" pitchFamily="49" charset="0"/>
                    <a:cs typeface="Courier New" pitchFamily="49" charset="0"/>
                  </a:rPr>
                  <a:t>           </a:t>
                </a:r>
                <a:r>
                  <a:rPr lang="en-CA" altLang="en-US" sz="1600" noProof="0" dirty="0" err="1" smtClean="0">
                    <a:latin typeface="Courier New" pitchFamily="49" charset="0"/>
                    <a:cs typeface="Courier New" pitchFamily="49" charset="0"/>
                  </a:rPr>
                  <a:t>ans</a:t>
                </a:r>
                <a:r>
                  <a:rPr lang="en-CA" altLang="en-US" sz="1600" noProof="0" dirty="0" smtClean="0">
                    <a:latin typeface="Courier New" pitchFamily="49" charset="0"/>
                    <a:cs typeface="Courier New" pitchFamily="49" charset="0"/>
                  </a:rPr>
                  <a:t> = 0.903</a:t>
                </a:r>
                <a:endParaRPr lang="en-CA" altLang="en-US" sz="1600" noProof="0" dirty="0" smtClean="0"/>
              </a:p>
              <a:p>
                <a:pPr>
                  <a:buFont typeface="Wingdings" pitchFamily="2" charset="2"/>
                  <a:buChar char="§"/>
                </a:pPr>
                <a:endParaRPr lang="en-CA" altLang="en-US" sz="1600" noProof="0" dirty="0" smtClean="0"/>
              </a:p>
              <a:p>
                <a:pPr>
                  <a:buFont typeface="Wingdings" pitchFamily="2" charset="2"/>
                  <a:buChar char="§"/>
                </a:pPr>
                <a:endParaRPr lang="en-CA" altLang="en-US" sz="1600" noProof="0" dirty="0" smtClean="0"/>
              </a:p>
              <a:p>
                <a:pPr>
                  <a:buFont typeface="Wingdings" pitchFamily="2" charset="2"/>
                  <a:buChar char="§"/>
                </a:pPr>
                <a:endParaRPr lang="en-CA" altLang="en-US" sz="1600" noProof="0" dirty="0" smtClean="0"/>
              </a:p>
              <a:p>
                <a:pPr>
                  <a:buFont typeface="Wingdings" pitchFamily="2" charset="2"/>
                  <a:buChar char="§"/>
                </a:pPr>
                <a:endParaRPr lang="en-CA" altLang="en-US" sz="1600" noProof="0" dirty="0" smtClean="0"/>
              </a:p>
              <a:p>
                <a:pPr>
                  <a:buFont typeface="Wingdings" pitchFamily="2" charset="2"/>
                  <a:buChar char="§"/>
                </a:pPr>
                <a:endParaRPr lang="en-CA" altLang="en-US" sz="1600" noProof="0" dirty="0" smtClean="0"/>
              </a:p>
              <a:p>
                <a:pPr>
                  <a:buFont typeface="Wingdings" pitchFamily="2" charset="2"/>
                  <a:buChar char="§"/>
                </a:pPr>
                <a:endParaRPr lang="en-CA" altLang="en-US" sz="1600" noProof="0" dirty="0" smtClean="0"/>
              </a:p>
              <a:p>
                <a:pPr>
                  <a:buFont typeface="Wingdings" pitchFamily="2" charset="2"/>
                  <a:buChar char="§"/>
                </a:pPr>
                <a:endParaRPr lang="en-CA" altLang="en-US" sz="1600" noProof="0" dirty="0" smtClean="0"/>
              </a:p>
              <a:p>
                <a:pPr>
                  <a:buFont typeface="Wingdings" pitchFamily="2" charset="2"/>
                  <a:buChar char="§"/>
                </a:pPr>
                <a:endParaRPr lang="en-CA" altLang="en-US" sz="1600" noProof="0" dirty="0" smtClean="0"/>
              </a:p>
              <a:p>
                <a:pPr>
                  <a:buFont typeface="Wingdings" pitchFamily="2" charset="2"/>
                  <a:buChar char="§"/>
                </a:pPr>
                <a:endParaRPr lang="en-CA" altLang="en-US" sz="1600" noProof="0" dirty="0" smtClean="0"/>
              </a:p>
              <a:p>
                <a:pPr>
                  <a:buFont typeface="Wingdings" pitchFamily="2" charset="2"/>
                  <a:buChar char="§"/>
                </a:pPr>
                <a:endParaRPr lang="en-CA" altLang="en-US" sz="1600" noProof="0" dirty="0" smtClean="0"/>
              </a:p>
              <a:p>
                <a:pPr>
                  <a:buFont typeface="Wingdings" pitchFamily="2" charset="2"/>
                  <a:buChar char="§"/>
                </a:pPr>
                <a:endParaRPr lang="en-CA" altLang="en-US" sz="1600" noProof="0" dirty="0" smtClean="0"/>
              </a:p>
              <a:p>
                <a:pPr>
                  <a:buFont typeface="Wingdings" pitchFamily="2" charset="2"/>
                  <a:buChar char="§"/>
                </a:pPr>
                <a:endParaRPr lang="en-CA" altLang="en-US" sz="1600" noProof="0" dirty="0" smtClean="0"/>
              </a:p>
              <a:p>
                <a:pPr>
                  <a:buFont typeface="Wingdings" pitchFamily="2" charset="2"/>
                  <a:buChar char="§"/>
                </a:pPr>
                <a:endParaRPr lang="en-CA" altLang="en-US" sz="1600" noProof="0" dirty="0" smtClean="0"/>
              </a:p>
              <a:p>
                <a:r>
                  <a:rPr lang="en-CA" altLang="en-US" sz="1600" noProof="0" dirty="0" smtClean="0"/>
                  <a:t>  </a:t>
                </a:r>
              </a:p>
            </p:txBody>
          </p:sp>
        </mc:Choice>
        <mc:Fallback xmlns="">
          <p:sp>
            <p:nvSpPr>
              <p:cNvPr id="7171" name="Content Placeholder 1"/>
              <p:cNvSpPr>
                <a:spLocks noGrp="1" noRot="1" noChangeAspect="1" noMove="1" noResize="1" noEditPoints="1" noAdjustHandles="1" noChangeArrowheads="1" noChangeShapeType="1" noTextEdit="1"/>
              </p:cNvSpPr>
              <p:nvPr>
                <p:ph idx="1"/>
              </p:nvPr>
            </p:nvSpPr>
            <p:spPr>
              <a:xfrm>
                <a:off x="15240" y="1143000"/>
                <a:ext cx="8763000" cy="4822825"/>
              </a:xfrm>
              <a:blipFill rotWithShape="1">
                <a:blip r:embed="rId2"/>
                <a:stretch>
                  <a:fillRect l="-418" t="-506"/>
                </a:stretch>
              </a:blipFill>
            </p:spPr>
            <p:txBody>
              <a:bodyPr/>
              <a:lstStyle/>
              <a:p>
                <a:r>
                  <a:rPr lang="en-US">
                    <a:noFill/>
                  </a:rPr>
                  <a:t> </a:t>
                </a:r>
              </a:p>
            </p:txBody>
          </p:sp>
        </mc:Fallback>
      </mc:AlternateContent>
      <p:sp>
        <p:nvSpPr>
          <p:cNvPr id="7172" name="Title 2"/>
          <p:cNvSpPr>
            <a:spLocks noGrp="1"/>
          </p:cNvSpPr>
          <p:nvPr>
            <p:ph type="title"/>
          </p:nvPr>
        </p:nvSpPr>
        <p:spPr/>
        <p:txBody>
          <a:bodyPr/>
          <a:lstStyle/>
          <a:p>
            <a:pPr algn="ctr"/>
            <a:r>
              <a:rPr lang="en-CA" altLang="en-US" noProof="0" dirty="0" smtClean="0"/>
              <a:t>Calculating Sample Correlation Coefficient in MATLAB </a:t>
            </a:r>
          </a:p>
        </p:txBody>
      </p:sp>
      <p:sp>
        <p:nvSpPr>
          <p:cNvPr id="4" name="Footer Placeholder 3"/>
          <p:cNvSpPr>
            <a:spLocks noGrp="1"/>
          </p:cNvSpPr>
          <p:nvPr>
            <p:ph type="ftr" sz="quarter" idx="10"/>
          </p:nvPr>
        </p:nvSpPr>
        <p:spPr>
          <a:xfrm>
            <a:off x="152400" y="6477000"/>
            <a:ext cx="3987800" cy="381000"/>
          </a:xfrm>
        </p:spPr>
        <p:txBody>
          <a:bodyPr/>
          <a:lstStyle/>
          <a:p>
            <a:pPr>
              <a:defRPr/>
            </a:pPr>
            <a:r>
              <a:rPr lang="en-US" dirty="0" smtClean="0"/>
              <a:t>ENSC 180 – Introduction to Engineering Analysis Tools </a:t>
            </a:r>
            <a:endParaRPr lang="en-US" dirty="0"/>
          </a:p>
        </p:txBody>
      </p:sp>
      <mc:AlternateContent xmlns:mc="http://schemas.openxmlformats.org/markup-compatibility/2006" xmlns:a14="http://schemas.microsoft.com/office/drawing/2010/main">
        <mc:Choice Requires="a14">
          <p:graphicFrame>
            <p:nvGraphicFramePr>
              <p:cNvPr id="5" name="Table 4"/>
              <p:cNvGraphicFramePr>
                <a:graphicFrameLocks noGrp="1"/>
              </p:cNvGraphicFramePr>
              <p:nvPr>
                <p:extLst>
                  <p:ext uri="{D42A27DB-BD31-4B8C-83A1-F6EECF244321}">
                    <p14:modId xmlns:p14="http://schemas.microsoft.com/office/powerpoint/2010/main" val="1973382227"/>
                  </p:ext>
                </p:extLst>
              </p:nvPr>
            </p:nvGraphicFramePr>
            <p:xfrm>
              <a:off x="5295271" y="1942783"/>
              <a:ext cx="3082926" cy="1735074"/>
            </p:xfrm>
            <a:graphic>
              <a:graphicData uri="http://schemas.openxmlformats.org/drawingml/2006/table">
                <a:tbl>
                  <a:tblPr/>
                  <a:tblGrid>
                    <a:gridCol w="1541463"/>
                    <a:gridCol w="1541463"/>
                  </a:tblGrid>
                  <a:tr h="192723">
                    <a:tc>
                      <a:txBody>
                        <a:bodyPr/>
                        <a:lstStyle/>
                        <a:p>
                          <a:pPr algn="ctr">
                            <a:lnSpc>
                              <a:spcPct val="115000"/>
                            </a:lnSpc>
                            <a:spcAft>
                              <a:spcPts val="0"/>
                            </a:spcAft>
                          </a:pPr>
                          <a:r>
                            <a:rPr lang="en-CA" sz="1100" dirty="0">
                              <a:latin typeface="Calibri"/>
                              <a:ea typeface="Calibri"/>
                              <a:cs typeface="Times New Roman"/>
                            </a:rPr>
                            <a:t>   </a:t>
                          </a:r>
                          <a:r>
                            <a:rPr lang="en-CA" sz="1100" dirty="0" smtClean="0">
                              <a:latin typeface="Calibri"/>
                              <a:ea typeface="Calibri"/>
                              <a:cs typeface="Times New Roman"/>
                            </a:rPr>
                            <a:t>Tree Height     </a:t>
                          </a:r>
                          <a:endParaRPr lang="en-CA" sz="1100" dirty="0">
                            <a:latin typeface="Calibri"/>
                            <a:ea typeface="Calibri"/>
                            <a:cs typeface="Times New Roman"/>
                          </a:endParaRPr>
                        </a:p>
                      </a:txBody>
                      <a:tcPr marL="68566" marR="685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100" dirty="0" smtClean="0">
                              <a:latin typeface="Calibri"/>
                              <a:ea typeface="Calibri"/>
                              <a:cs typeface="Times New Roman"/>
                            </a:rPr>
                            <a:t>Trunk</a:t>
                          </a:r>
                          <a:r>
                            <a:rPr lang="en-US" sz="1100" baseline="0" dirty="0" smtClean="0">
                              <a:latin typeface="Calibri"/>
                              <a:ea typeface="Calibri"/>
                              <a:cs typeface="Times New Roman"/>
                            </a:rPr>
                            <a:t> Diameter</a:t>
                          </a:r>
                          <a:endParaRPr lang="en-CA" sz="1100" dirty="0">
                            <a:latin typeface="Calibri"/>
                            <a:ea typeface="Calibri"/>
                            <a:cs typeface="Times New Roman"/>
                          </a:endParaRPr>
                        </a:p>
                      </a:txBody>
                      <a:tcPr marL="68566" marR="685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2723">
                    <a:tc>
                      <a:txBody>
                        <a:bodyPr/>
                        <a:lstStyle/>
                        <a:p>
                          <a:pPr algn="ctr">
                            <a:lnSpc>
                              <a:spcPct val="115000"/>
                            </a:lnSpc>
                            <a:spcAft>
                              <a:spcPts val="0"/>
                            </a:spcAft>
                          </a:pPr>
                          <a14:m>
                            <m:oMathPara xmlns:m="http://schemas.openxmlformats.org/officeDocument/2006/math">
                              <m:oMathParaPr>
                                <m:jc m:val="centerGroup"/>
                              </m:oMathParaPr>
                              <m:oMath xmlns:m="http://schemas.openxmlformats.org/officeDocument/2006/math">
                                <m:r>
                                  <a:rPr lang="en-US" sz="1100" b="0" i="1" smtClean="0">
                                    <a:latin typeface="Cambria Math"/>
                                    <a:ea typeface="Calibri"/>
                                    <a:cs typeface="Times New Roman"/>
                                  </a:rPr>
                                  <m:t>𝑦</m:t>
                                </m:r>
                              </m:oMath>
                            </m:oMathPara>
                          </a14:m>
                          <a:endParaRPr lang="en-CA" sz="1100" dirty="0">
                            <a:latin typeface="Calibri"/>
                            <a:ea typeface="Calibri"/>
                            <a:cs typeface="Times New Roman"/>
                          </a:endParaRPr>
                        </a:p>
                      </a:txBody>
                      <a:tcPr marL="68566" marR="685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14:m>
                            <m:oMathPara xmlns:m="http://schemas.openxmlformats.org/officeDocument/2006/math">
                              <m:oMathParaPr>
                                <m:jc m:val="centerGroup"/>
                              </m:oMathParaPr>
                              <m:oMath xmlns:m="http://schemas.openxmlformats.org/officeDocument/2006/math">
                                <m:r>
                                  <a:rPr lang="en-US" sz="1100" b="0" i="1" smtClean="0">
                                    <a:latin typeface="Cambria Math"/>
                                    <a:ea typeface="Calibri"/>
                                    <a:cs typeface="Times New Roman"/>
                                  </a:rPr>
                                  <m:t>𝑥</m:t>
                                </m:r>
                              </m:oMath>
                            </m:oMathPara>
                          </a14:m>
                          <a:endParaRPr lang="en-CA" sz="1100" dirty="0">
                            <a:latin typeface="Calibri"/>
                            <a:ea typeface="Calibri"/>
                            <a:cs typeface="Times New Roman"/>
                          </a:endParaRPr>
                        </a:p>
                      </a:txBody>
                      <a:tcPr marL="68566" marR="685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2723">
                    <a:tc>
                      <a:txBody>
                        <a:bodyPr/>
                        <a:lstStyle/>
                        <a:p>
                          <a:pPr algn="ctr">
                            <a:lnSpc>
                              <a:spcPct val="115000"/>
                            </a:lnSpc>
                            <a:spcAft>
                              <a:spcPts val="0"/>
                            </a:spcAft>
                          </a:pPr>
                          <a:r>
                            <a:rPr lang="en-CA" sz="1100" dirty="0">
                              <a:latin typeface="Calibri"/>
                              <a:ea typeface="Calibri"/>
                              <a:cs typeface="Times New Roman"/>
                            </a:rPr>
                            <a:t>35</a:t>
                          </a:r>
                        </a:p>
                      </a:txBody>
                      <a:tcPr marL="68566" marR="685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100" dirty="0" smtClean="0">
                              <a:latin typeface="Calibri"/>
                              <a:ea typeface="Calibri"/>
                              <a:cs typeface="Times New Roman"/>
                            </a:rPr>
                            <a:t> 8</a:t>
                          </a:r>
                          <a:endParaRPr lang="en-CA" sz="1100" dirty="0">
                            <a:latin typeface="Calibri"/>
                            <a:ea typeface="Calibri"/>
                            <a:cs typeface="Times New Roman"/>
                          </a:endParaRPr>
                        </a:p>
                      </a:txBody>
                      <a:tcPr marL="68566" marR="685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2723">
                    <a:tc>
                      <a:txBody>
                        <a:bodyPr/>
                        <a:lstStyle/>
                        <a:p>
                          <a:pPr algn="ctr">
                            <a:lnSpc>
                              <a:spcPct val="115000"/>
                            </a:lnSpc>
                            <a:spcAft>
                              <a:spcPts val="0"/>
                            </a:spcAft>
                          </a:pPr>
                          <a:r>
                            <a:rPr lang="en-CA" sz="1100" dirty="0">
                              <a:latin typeface="Calibri"/>
                              <a:ea typeface="Calibri"/>
                              <a:cs typeface="Times New Roman"/>
                            </a:rPr>
                            <a:t>49</a:t>
                          </a:r>
                        </a:p>
                      </a:txBody>
                      <a:tcPr marL="68566" marR="685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100" dirty="0" smtClean="0">
                              <a:latin typeface="Calibri"/>
                              <a:ea typeface="Calibri"/>
                              <a:cs typeface="Times New Roman"/>
                            </a:rPr>
                            <a:t>9</a:t>
                          </a:r>
                          <a:endParaRPr lang="en-CA" sz="1100" dirty="0">
                            <a:latin typeface="Calibri"/>
                            <a:ea typeface="Calibri"/>
                            <a:cs typeface="Times New Roman"/>
                          </a:endParaRPr>
                        </a:p>
                      </a:txBody>
                      <a:tcPr marL="68566" marR="685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2723">
                    <a:tc>
                      <a:txBody>
                        <a:bodyPr/>
                        <a:lstStyle/>
                        <a:p>
                          <a:pPr algn="ctr">
                            <a:lnSpc>
                              <a:spcPct val="115000"/>
                            </a:lnSpc>
                            <a:spcAft>
                              <a:spcPts val="0"/>
                            </a:spcAft>
                          </a:pPr>
                          <a:r>
                            <a:rPr lang="en-CA" sz="1100" dirty="0">
                              <a:latin typeface="Calibri"/>
                              <a:ea typeface="Calibri"/>
                              <a:cs typeface="Times New Roman"/>
                            </a:rPr>
                            <a:t>27</a:t>
                          </a:r>
                        </a:p>
                      </a:txBody>
                      <a:tcPr marL="68566" marR="685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100" dirty="0" smtClean="0">
                              <a:latin typeface="Calibri"/>
                              <a:ea typeface="Calibri"/>
                              <a:cs typeface="Times New Roman"/>
                            </a:rPr>
                            <a:t>7</a:t>
                          </a:r>
                          <a:endParaRPr lang="en-CA" sz="1100" dirty="0">
                            <a:latin typeface="Calibri"/>
                            <a:ea typeface="Calibri"/>
                            <a:cs typeface="Times New Roman"/>
                          </a:endParaRPr>
                        </a:p>
                      </a:txBody>
                      <a:tcPr marL="68566" marR="685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2723">
                    <a:tc>
                      <a:txBody>
                        <a:bodyPr/>
                        <a:lstStyle/>
                        <a:p>
                          <a:pPr algn="ctr">
                            <a:lnSpc>
                              <a:spcPct val="115000"/>
                            </a:lnSpc>
                            <a:spcAft>
                              <a:spcPts val="0"/>
                            </a:spcAft>
                          </a:pPr>
                          <a:r>
                            <a:rPr lang="en-CA" sz="1100" dirty="0">
                              <a:latin typeface="Calibri"/>
                              <a:ea typeface="Calibri"/>
                              <a:cs typeface="Times New Roman"/>
                            </a:rPr>
                            <a:t>33</a:t>
                          </a:r>
                        </a:p>
                      </a:txBody>
                      <a:tcPr marL="68566" marR="685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100" dirty="0" smtClean="0">
                              <a:latin typeface="Calibri"/>
                              <a:ea typeface="Calibri"/>
                              <a:cs typeface="Times New Roman"/>
                            </a:rPr>
                            <a:t>6</a:t>
                          </a:r>
                          <a:endParaRPr lang="en-CA" sz="1100" dirty="0">
                            <a:latin typeface="Calibri"/>
                            <a:ea typeface="Calibri"/>
                            <a:cs typeface="Times New Roman"/>
                          </a:endParaRPr>
                        </a:p>
                      </a:txBody>
                      <a:tcPr marL="68566" marR="685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2723">
                    <a:tc>
                      <a:txBody>
                        <a:bodyPr/>
                        <a:lstStyle/>
                        <a:p>
                          <a:pPr algn="ctr">
                            <a:lnSpc>
                              <a:spcPct val="115000"/>
                            </a:lnSpc>
                            <a:spcAft>
                              <a:spcPts val="0"/>
                            </a:spcAft>
                          </a:pPr>
                          <a:r>
                            <a:rPr lang="en-CA" sz="1100" dirty="0">
                              <a:latin typeface="Calibri"/>
                              <a:ea typeface="Calibri"/>
                              <a:cs typeface="Times New Roman"/>
                            </a:rPr>
                            <a:t>60</a:t>
                          </a:r>
                        </a:p>
                      </a:txBody>
                      <a:tcPr marL="68566" marR="685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100" dirty="0" smtClean="0">
                              <a:latin typeface="Calibri"/>
                              <a:ea typeface="Calibri"/>
                              <a:cs typeface="Times New Roman"/>
                            </a:rPr>
                            <a:t>13</a:t>
                          </a:r>
                          <a:endParaRPr lang="en-CA" sz="1100" dirty="0">
                            <a:latin typeface="Calibri"/>
                            <a:ea typeface="Calibri"/>
                            <a:cs typeface="Times New Roman"/>
                          </a:endParaRPr>
                        </a:p>
                      </a:txBody>
                      <a:tcPr marL="68566" marR="685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2723">
                    <a:tc>
                      <a:txBody>
                        <a:bodyPr/>
                        <a:lstStyle/>
                        <a:p>
                          <a:pPr algn="ctr">
                            <a:lnSpc>
                              <a:spcPct val="115000"/>
                            </a:lnSpc>
                            <a:spcAft>
                              <a:spcPts val="0"/>
                            </a:spcAft>
                          </a:pPr>
                          <a:r>
                            <a:rPr lang="en-CA" sz="1100" dirty="0">
                              <a:latin typeface="Calibri"/>
                              <a:ea typeface="Calibri"/>
                              <a:cs typeface="Times New Roman"/>
                            </a:rPr>
                            <a:t>45</a:t>
                          </a:r>
                        </a:p>
                      </a:txBody>
                      <a:tcPr marL="68566" marR="685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100" dirty="0" smtClean="0">
                              <a:latin typeface="Calibri"/>
                              <a:ea typeface="Calibri"/>
                              <a:cs typeface="Times New Roman"/>
                            </a:rPr>
                            <a:t>11</a:t>
                          </a:r>
                          <a:endParaRPr lang="en-CA" sz="1100" dirty="0">
                            <a:latin typeface="Calibri"/>
                            <a:ea typeface="Calibri"/>
                            <a:cs typeface="Times New Roman"/>
                          </a:endParaRPr>
                        </a:p>
                      </a:txBody>
                      <a:tcPr marL="68566" marR="685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2723">
                    <a:tc>
                      <a:txBody>
                        <a:bodyPr/>
                        <a:lstStyle/>
                        <a:p>
                          <a:pPr algn="ctr">
                            <a:lnSpc>
                              <a:spcPct val="115000"/>
                            </a:lnSpc>
                            <a:spcAft>
                              <a:spcPts val="0"/>
                            </a:spcAft>
                          </a:pPr>
                          <a:r>
                            <a:rPr lang="en-CA" sz="1100" dirty="0">
                              <a:latin typeface="Calibri"/>
                              <a:ea typeface="Calibri"/>
                              <a:cs typeface="Times New Roman"/>
                            </a:rPr>
                            <a:t>51</a:t>
                          </a:r>
                        </a:p>
                      </a:txBody>
                      <a:tcPr marL="68566" marR="685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100" dirty="0" smtClean="0">
                              <a:latin typeface="Calibri"/>
                              <a:ea typeface="Calibri"/>
                              <a:cs typeface="Times New Roman"/>
                            </a:rPr>
                            <a:t>12</a:t>
                          </a:r>
                          <a:endParaRPr lang="en-CA" sz="1100" dirty="0">
                            <a:latin typeface="Calibri"/>
                            <a:ea typeface="Calibri"/>
                            <a:cs typeface="Times New Roman"/>
                          </a:endParaRPr>
                        </a:p>
                      </a:txBody>
                      <a:tcPr marL="68566" marR="685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mc:Choice>
        <mc:Fallback xmlns="">
          <p:graphicFrame>
            <p:nvGraphicFramePr>
              <p:cNvPr id="5" name="Table 4"/>
              <p:cNvGraphicFramePr>
                <a:graphicFrameLocks noGrp="1"/>
              </p:cNvGraphicFramePr>
              <p:nvPr>
                <p:extLst>
                  <p:ext uri="{D42A27DB-BD31-4B8C-83A1-F6EECF244321}">
                    <p14:modId xmlns:p14="http://schemas.microsoft.com/office/powerpoint/2010/main" val="1973382227"/>
                  </p:ext>
                </p:extLst>
              </p:nvPr>
            </p:nvGraphicFramePr>
            <p:xfrm>
              <a:off x="5295271" y="1942783"/>
              <a:ext cx="3082926" cy="1735074"/>
            </p:xfrm>
            <a:graphic>
              <a:graphicData uri="http://schemas.openxmlformats.org/drawingml/2006/table">
                <a:tbl>
                  <a:tblPr/>
                  <a:tblGrid>
                    <a:gridCol w="1541463"/>
                    <a:gridCol w="1541463"/>
                  </a:tblGrid>
                  <a:tr h="192786">
                    <a:tc>
                      <a:txBody>
                        <a:bodyPr/>
                        <a:lstStyle/>
                        <a:p>
                          <a:pPr algn="ctr">
                            <a:lnSpc>
                              <a:spcPct val="115000"/>
                            </a:lnSpc>
                            <a:spcAft>
                              <a:spcPts val="0"/>
                            </a:spcAft>
                          </a:pPr>
                          <a:r>
                            <a:rPr lang="en-CA" sz="1100" dirty="0">
                              <a:latin typeface="Calibri"/>
                              <a:ea typeface="Calibri"/>
                              <a:cs typeface="Times New Roman"/>
                            </a:rPr>
                            <a:t>   </a:t>
                          </a:r>
                          <a:r>
                            <a:rPr lang="en-CA" sz="1100" dirty="0" smtClean="0">
                              <a:latin typeface="Calibri"/>
                              <a:ea typeface="Calibri"/>
                              <a:cs typeface="Times New Roman"/>
                            </a:rPr>
                            <a:t>Tree Height     </a:t>
                          </a:r>
                          <a:endParaRPr lang="en-CA" sz="1100" dirty="0">
                            <a:latin typeface="Calibri"/>
                            <a:ea typeface="Calibri"/>
                            <a:cs typeface="Times New Roman"/>
                          </a:endParaRPr>
                        </a:p>
                      </a:txBody>
                      <a:tcPr marL="68566" marR="685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100" dirty="0" smtClean="0">
                              <a:latin typeface="Calibri"/>
                              <a:ea typeface="Calibri"/>
                              <a:cs typeface="Times New Roman"/>
                            </a:rPr>
                            <a:t>Trunk</a:t>
                          </a:r>
                          <a:r>
                            <a:rPr lang="en-US" sz="1100" baseline="0" dirty="0" smtClean="0">
                              <a:latin typeface="Calibri"/>
                              <a:ea typeface="Calibri"/>
                              <a:cs typeface="Times New Roman"/>
                            </a:rPr>
                            <a:t> Diameter</a:t>
                          </a:r>
                          <a:endParaRPr lang="en-CA" sz="1100" dirty="0">
                            <a:latin typeface="Calibri"/>
                            <a:ea typeface="Calibri"/>
                            <a:cs typeface="Times New Roman"/>
                          </a:endParaRPr>
                        </a:p>
                      </a:txBody>
                      <a:tcPr marL="68566" marR="685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2786">
                    <a:tc>
                      <a:txBody>
                        <a:bodyPr/>
                        <a:lstStyle/>
                        <a:p>
                          <a:endParaRPr lang="en-US"/>
                        </a:p>
                      </a:txBody>
                      <a:tcPr marL="68566" marR="685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rotWithShape="1">
                          <a:blip r:embed="rId3"/>
                          <a:stretch>
                            <a:fillRect l="-395" t="-122581" r="-100000" b="-754839"/>
                          </a:stretch>
                        </a:blipFill>
                      </a:tcPr>
                    </a:tc>
                    <a:tc>
                      <a:txBody>
                        <a:bodyPr/>
                        <a:lstStyle/>
                        <a:p>
                          <a:endParaRPr lang="en-US"/>
                        </a:p>
                      </a:txBody>
                      <a:tcPr marL="68566" marR="685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rotWithShape="1">
                          <a:blip r:embed="rId3"/>
                          <a:stretch>
                            <a:fillRect l="-100794" t="-122581" r="-397" b="-754839"/>
                          </a:stretch>
                        </a:blipFill>
                      </a:tcPr>
                    </a:tc>
                  </a:tr>
                  <a:tr h="192786">
                    <a:tc>
                      <a:txBody>
                        <a:bodyPr/>
                        <a:lstStyle/>
                        <a:p>
                          <a:pPr algn="ctr">
                            <a:lnSpc>
                              <a:spcPct val="115000"/>
                            </a:lnSpc>
                            <a:spcAft>
                              <a:spcPts val="0"/>
                            </a:spcAft>
                          </a:pPr>
                          <a:r>
                            <a:rPr lang="en-CA" sz="1100" dirty="0">
                              <a:latin typeface="Calibri"/>
                              <a:ea typeface="Calibri"/>
                              <a:cs typeface="Times New Roman"/>
                            </a:rPr>
                            <a:t>35</a:t>
                          </a:r>
                        </a:p>
                      </a:txBody>
                      <a:tcPr marL="68566" marR="685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100" dirty="0" smtClean="0">
                              <a:latin typeface="Calibri"/>
                              <a:ea typeface="Calibri"/>
                              <a:cs typeface="Times New Roman"/>
                            </a:rPr>
                            <a:t> 8</a:t>
                          </a:r>
                          <a:endParaRPr lang="en-CA" sz="1100" dirty="0">
                            <a:latin typeface="Calibri"/>
                            <a:ea typeface="Calibri"/>
                            <a:cs typeface="Times New Roman"/>
                          </a:endParaRPr>
                        </a:p>
                      </a:txBody>
                      <a:tcPr marL="68566" marR="685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2786">
                    <a:tc>
                      <a:txBody>
                        <a:bodyPr/>
                        <a:lstStyle/>
                        <a:p>
                          <a:pPr algn="ctr">
                            <a:lnSpc>
                              <a:spcPct val="115000"/>
                            </a:lnSpc>
                            <a:spcAft>
                              <a:spcPts val="0"/>
                            </a:spcAft>
                          </a:pPr>
                          <a:r>
                            <a:rPr lang="en-CA" sz="1100" dirty="0">
                              <a:latin typeface="Calibri"/>
                              <a:ea typeface="Calibri"/>
                              <a:cs typeface="Times New Roman"/>
                            </a:rPr>
                            <a:t>49</a:t>
                          </a:r>
                        </a:p>
                      </a:txBody>
                      <a:tcPr marL="68566" marR="685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100" dirty="0" smtClean="0">
                              <a:latin typeface="Calibri"/>
                              <a:ea typeface="Calibri"/>
                              <a:cs typeface="Times New Roman"/>
                            </a:rPr>
                            <a:t>9</a:t>
                          </a:r>
                          <a:endParaRPr lang="en-CA" sz="1100" dirty="0">
                            <a:latin typeface="Calibri"/>
                            <a:ea typeface="Calibri"/>
                            <a:cs typeface="Times New Roman"/>
                          </a:endParaRPr>
                        </a:p>
                      </a:txBody>
                      <a:tcPr marL="68566" marR="685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2786">
                    <a:tc>
                      <a:txBody>
                        <a:bodyPr/>
                        <a:lstStyle/>
                        <a:p>
                          <a:pPr algn="ctr">
                            <a:lnSpc>
                              <a:spcPct val="115000"/>
                            </a:lnSpc>
                            <a:spcAft>
                              <a:spcPts val="0"/>
                            </a:spcAft>
                          </a:pPr>
                          <a:r>
                            <a:rPr lang="en-CA" sz="1100" dirty="0">
                              <a:latin typeface="Calibri"/>
                              <a:ea typeface="Calibri"/>
                              <a:cs typeface="Times New Roman"/>
                            </a:rPr>
                            <a:t>27</a:t>
                          </a:r>
                        </a:p>
                      </a:txBody>
                      <a:tcPr marL="68566" marR="685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100" dirty="0" smtClean="0">
                              <a:latin typeface="Calibri"/>
                              <a:ea typeface="Calibri"/>
                              <a:cs typeface="Times New Roman"/>
                            </a:rPr>
                            <a:t>7</a:t>
                          </a:r>
                          <a:endParaRPr lang="en-CA" sz="1100" dirty="0">
                            <a:latin typeface="Calibri"/>
                            <a:ea typeface="Calibri"/>
                            <a:cs typeface="Times New Roman"/>
                          </a:endParaRPr>
                        </a:p>
                      </a:txBody>
                      <a:tcPr marL="68566" marR="685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2786">
                    <a:tc>
                      <a:txBody>
                        <a:bodyPr/>
                        <a:lstStyle/>
                        <a:p>
                          <a:pPr algn="ctr">
                            <a:lnSpc>
                              <a:spcPct val="115000"/>
                            </a:lnSpc>
                            <a:spcAft>
                              <a:spcPts val="0"/>
                            </a:spcAft>
                          </a:pPr>
                          <a:r>
                            <a:rPr lang="en-CA" sz="1100" dirty="0">
                              <a:latin typeface="Calibri"/>
                              <a:ea typeface="Calibri"/>
                              <a:cs typeface="Times New Roman"/>
                            </a:rPr>
                            <a:t>33</a:t>
                          </a:r>
                        </a:p>
                      </a:txBody>
                      <a:tcPr marL="68566" marR="685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100" dirty="0" smtClean="0">
                              <a:latin typeface="Calibri"/>
                              <a:ea typeface="Calibri"/>
                              <a:cs typeface="Times New Roman"/>
                            </a:rPr>
                            <a:t>6</a:t>
                          </a:r>
                          <a:endParaRPr lang="en-CA" sz="1100" dirty="0">
                            <a:latin typeface="Calibri"/>
                            <a:ea typeface="Calibri"/>
                            <a:cs typeface="Times New Roman"/>
                          </a:endParaRPr>
                        </a:p>
                      </a:txBody>
                      <a:tcPr marL="68566" marR="685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2786">
                    <a:tc>
                      <a:txBody>
                        <a:bodyPr/>
                        <a:lstStyle/>
                        <a:p>
                          <a:pPr algn="ctr">
                            <a:lnSpc>
                              <a:spcPct val="115000"/>
                            </a:lnSpc>
                            <a:spcAft>
                              <a:spcPts val="0"/>
                            </a:spcAft>
                          </a:pPr>
                          <a:r>
                            <a:rPr lang="en-CA" sz="1100" dirty="0">
                              <a:latin typeface="Calibri"/>
                              <a:ea typeface="Calibri"/>
                              <a:cs typeface="Times New Roman"/>
                            </a:rPr>
                            <a:t>60</a:t>
                          </a:r>
                        </a:p>
                      </a:txBody>
                      <a:tcPr marL="68566" marR="685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100" dirty="0" smtClean="0">
                              <a:latin typeface="Calibri"/>
                              <a:ea typeface="Calibri"/>
                              <a:cs typeface="Times New Roman"/>
                            </a:rPr>
                            <a:t>13</a:t>
                          </a:r>
                          <a:endParaRPr lang="en-CA" sz="1100" dirty="0">
                            <a:latin typeface="Calibri"/>
                            <a:ea typeface="Calibri"/>
                            <a:cs typeface="Times New Roman"/>
                          </a:endParaRPr>
                        </a:p>
                      </a:txBody>
                      <a:tcPr marL="68566" marR="685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2786">
                    <a:tc>
                      <a:txBody>
                        <a:bodyPr/>
                        <a:lstStyle/>
                        <a:p>
                          <a:pPr algn="ctr">
                            <a:lnSpc>
                              <a:spcPct val="115000"/>
                            </a:lnSpc>
                            <a:spcAft>
                              <a:spcPts val="0"/>
                            </a:spcAft>
                          </a:pPr>
                          <a:r>
                            <a:rPr lang="en-CA" sz="1100" dirty="0">
                              <a:latin typeface="Calibri"/>
                              <a:ea typeface="Calibri"/>
                              <a:cs typeface="Times New Roman"/>
                            </a:rPr>
                            <a:t>45</a:t>
                          </a:r>
                        </a:p>
                      </a:txBody>
                      <a:tcPr marL="68566" marR="685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100" dirty="0" smtClean="0">
                              <a:latin typeface="Calibri"/>
                              <a:ea typeface="Calibri"/>
                              <a:cs typeface="Times New Roman"/>
                            </a:rPr>
                            <a:t>11</a:t>
                          </a:r>
                          <a:endParaRPr lang="en-CA" sz="1100" dirty="0">
                            <a:latin typeface="Calibri"/>
                            <a:ea typeface="Calibri"/>
                            <a:cs typeface="Times New Roman"/>
                          </a:endParaRPr>
                        </a:p>
                      </a:txBody>
                      <a:tcPr marL="68566" marR="685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2786">
                    <a:tc>
                      <a:txBody>
                        <a:bodyPr/>
                        <a:lstStyle/>
                        <a:p>
                          <a:pPr algn="ctr">
                            <a:lnSpc>
                              <a:spcPct val="115000"/>
                            </a:lnSpc>
                            <a:spcAft>
                              <a:spcPts val="0"/>
                            </a:spcAft>
                          </a:pPr>
                          <a:r>
                            <a:rPr lang="en-CA" sz="1100" dirty="0">
                              <a:latin typeface="Calibri"/>
                              <a:ea typeface="Calibri"/>
                              <a:cs typeface="Times New Roman"/>
                            </a:rPr>
                            <a:t>51</a:t>
                          </a:r>
                        </a:p>
                      </a:txBody>
                      <a:tcPr marL="68566" marR="685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100" dirty="0" smtClean="0">
                              <a:latin typeface="Calibri"/>
                              <a:ea typeface="Calibri"/>
                              <a:cs typeface="Times New Roman"/>
                            </a:rPr>
                            <a:t>12</a:t>
                          </a:r>
                          <a:endParaRPr lang="en-CA" sz="1100" dirty="0">
                            <a:latin typeface="Calibri"/>
                            <a:ea typeface="Calibri"/>
                            <a:cs typeface="Times New Roman"/>
                          </a:endParaRPr>
                        </a:p>
                      </a:txBody>
                      <a:tcPr marL="68566" marR="685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mc:Fallback>
      </mc:AlternateContent>
      <p:pic>
        <p:nvPicPr>
          <p:cNvPr id="7209" name="Picture 1"/>
          <p:cNvPicPr>
            <a:picLocks noChangeAspect="1" noChangeArrowheads="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0" y="0"/>
            <a:ext cx="76200" cy="190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42"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310189" y="3790949"/>
            <a:ext cx="3081336" cy="251526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7" name="Content Placeholder 1"/>
          <p:cNvSpPr>
            <a:spLocks noGrp="1"/>
          </p:cNvSpPr>
          <p:nvPr>
            <p:ph idx="1"/>
          </p:nvPr>
        </p:nvSpPr>
        <p:spPr>
          <a:xfrm>
            <a:off x="0" y="1051560"/>
            <a:ext cx="8763000" cy="4822825"/>
          </a:xfrm>
        </p:spPr>
        <p:txBody>
          <a:bodyPr/>
          <a:lstStyle/>
          <a:p>
            <a:pPr>
              <a:buFont typeface="Wingdings" pitchFamily="2" charset="2"/>
              <a:buChar char="§"/>
            </a:pPr>
            <a:r>
              <a:rPr lang="en-CA" altLang="en-US" sz="1600" noProof="0" dirty="0" smtClean="0"/>
              <a:t> </a:t>
            </a:r>
            <a:r>
              <a:rPr lang="en-CA" sz="1600" b="1" noProof="0" dirty="0" smtClean="0"/>
              <a:t>Probability and statistics</a:t>
            </a:r>
            <a:r>
              <a:rPr lang="en-CA" sz="1600" noProof="0" dirty="0" smtClean="0"/>
              <a:t> are related but separate disciplines. Statistical analysis often uses probability distributions, and the two topics are often studied together. However, probability theory is mostly of mathematical interest and not directly relevant to statistics. Moreover, many topics in statistics are independent of probability theory.</a:t>
            </a:r>
          </a:p>
          <a:p>
            <a:pPr>
              <a:buFont typeface="Wingdings" pitchFamily="2" charset="2"/>
              <a:buChar char="§"/>
            </a:pPr>
            <a:endParaRPr lang="en-CA" sz="1600" noProof="0" dirty="0" smtClean="0"/>
          </a:p>
          <a:p>
            <a:pPr lvl="1"/>
            <a:r>
              <a:rPr lang="en-CA" sz="1600" b="1" noProof="0" dirty="0" smtClean="0"/>
              <a:t>Statistics</a:t>
            </a:r>
            <a:r>
              <a:rPr lang="en-CA" sz="1600" noProof="0" dirty="0" smtClean="0"/>
              <a:t> is described as a mathematical body of science that pertains to the collection, analysis, interpretation or explanation, and presentation of data, or as a branch of mathematics concerned with collecting and interpreting data</a:t>
            </a:r>
          </a:p>
          <a:p>
            <a:pPr>
              <a:buFont typeface="Wingdings" pitchFamily="2" charset="2"/>
              <a:buChar char="§"/>
            </a:pPr>
            <a:endParaRPr lang="en-CA" altLang="en-US" sz="1600" noProof="0" dirty="0" smtClean="0"/>
          </a:p>
          <a:p>
            <a:pPr lvl="1">
              <a:buFont typeface="Arial" panose="020B0604020202020204" pitchFamily="34" charset="0"/>
              <a:buChar char="•"/>
            </a:pPr>
            <a:r>
              <a:rPr lang="en-CA" sz="1600" b="1" noProof="0" dirty="0" smtClean="0"/>
              <a:t>Probability</a:t>
            </a:r>
            <a:r>
              <a:rPr lang="en-CA" sz="1600" noProof="0" dirty="0" smtClean="0"/>
              <a:t> is a measure of the likeliness that an event will occur. Probability is used to quantify an attitude of mind towards some proposition of whose truth we are not certain. These concepts have been given a mathematical derivation in probability theory, which is used widely in such areas of study as statistics</a:t>
            </a:r>
          </a:p>
          <a:p>
            <a:pPr>
              <a:buFont typeface="Wingdings" pitchFamily="2" charset="2"/>
              <a:buChar char="§"/>
            </a:pPr>
            <a:endParaRPr lang="en-CA" altLang="en-US" sz="1600" noProof="0" dirty="0" smtClean="0"/>
          </a:p>
          <a:p>
            <a:pPr algn="ctr"/>
            <a:endParaRPr lang="en-CA" altLang="en-US" sz="1600" noProof="0" dirty="0" smtClean="0"/>
          </a:p>
          <a:p>
            <a:pPr algn="ctr"/>
            <a:endParaRPr lang="en-CA" altLang="en-US" sz="1600" noProof="0" dirty="0" smtClean="0"/>
          </a:p>
          <a:p>
            <a:pPr algn="ctr"/>
            <a:endParaRPr lang="en-CA" altLang="en-US" sz="1600" noProof="0" dirty="0" smtClean="0"/>
          </a:p>
          <a:p>
            <a:pPr algn="ctr"/>
            <a:endParaRPr lang="en-CA" altLang="en-US" sz="1600" noProof="0" dirty="0" smtClean="0"/>
          </a:p>
          <a:p>
            <a:pPr algn="ctr"/>
            <a:endParaRPr lang="en-CA" altLang="en-US" sz="1600" noProof="0" dirty="0" smtClean="0"/>
          </a:p>
          <a:p>
            <a:pPr algn="ctr"/>
            <a:endParaRPr lang="en-CA" altLang="en-US" sz="1600" noProof="0" dirty="0" smtClean="0"/>
          </a:p>
          <a:p>
            <a:pPr algn="ctr"/>
            <a:endParaRPr lang="en-CA" altLang="en-US" sz="1600" noProof="0" dirty="0" smtClean="0"/>
          </a:p>
          <a:p>
            <a:pPr algn="ctr"/>
            <a:endParaRPr lang="en-CA" altLang="en-US" sz="1600" noProof="0" dirty="0" smtClean="0"/>
          </a:p>
          <a:p>
            <a:pPr algn="ctr"/>
            <a:endParaRPr lang="en-CA" altLang="en-US" sz="1600" noProof="0" dirty="0" smtClean="0"/>
          </a:p>
        </p:txBody>
      </p:sp>
      <p:sp>
        <p:nvSpPr>
          <p:cNvPr id="1028" name="Title 2"/>
          <p:cNvSpPr>
            <a:spLocks noGrp="1"/>
          </p:cNvSpPr>
          <p:nvPr>
            <p:ph type="title"/>
          </p:nvPr>
        </p:nvSpPr>
        <p:spPr/>
        <p:txBody>
          <a:bodyPr/>
          <a:lstStyle/>
          <a:p>
            <a:pPr algn="ctr"/>
            <a:r>
              <a:rPr lang="en-CA" altLang="en-US" noProof="0" dirty="0" smtClean="0"/>
              <a:t>Probability and Statistics in MATLAB</a:t>
            </a:r>
          </a:p>
        </p:txBody>
      </p:sp>
      <p:sp>
        <p:nvSpPr>
          <p:cNvPr id="1029" name="Rectangle 2"/>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sz="2400">
                <a:solidFill>
                  <a:schemeClr val="tx1"/>
                </a:solidFill>
                <a:latin typeface="Arial" pitchFamily="34" charset="0"/>
                <a:ea typeface="ＭＳ Ｐゴシック" pitchFamily="34" charset="-128"/>
              </a:defRPr>
            </a:lvl1pPr>
            <a:lvl2pPr marL="742950" indent="-285750">
              <a:defRPr sz="2400">
                <a:solidFill>
                  <a:schemeClr val="tx1"/>
                </a:solidFill>
                <a:latin typeface="Arial" pitchFamily="34" charset="0"/>
                <a:ea typeface="ＭＳ Ｐゴシック" pitchFamily="34" charset="-128"/>
              </a:defRPr>
            </a:lvl2pPr>
            <a:lvl3pPr marL="1143000" indent="-228600">
              <a:defRPr sz="2400">
                <a:solidFill>
                  <a:schemeClr val="tx1"/>
                </a:solidFill>
                <a:latin typeface="Arial" pitchFamily="34" charset="0"/>
                <a:ea typeface="ＭＳ Ｐゴシック" pitchFamily="34" charset="-128"/>
              </a:defRPr>
            </a:lvl3pPr>
            <a:lvl4pPr marL="1600200" indent="-228600">
              <a:defRPr sz="2400">
                <a:solidFill>
                  <a:schemeClr val="tx1"/>
                </a:solidFill>
                <a:latin typeface="Arial" pitchFamily="34" charset="0"/>
                <a:ea typeface="ＭＳ Ｐゴシック" pitchFamily="34" charset="-128"/>
              </a:defRPr>
            </a:lvl4pPr>
            <a:lvl5pPr marL="2057400" indent="-22860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endParaRPr lang="en-CA" altLang="en-US"/>
          </a:p>
        </p:txBody>
      </p:sp>
      <p:sp>
        <p:nvSpPr>
          <p:cNvPr id="1030" name="Rectangle 4"/>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sz="2400">
                <a:solidFill>
                  <a:schemeClr val="tx1"/>
                </a:solidFill>
                <a:latin typeface="Arial" pitchFamily="34" charset="0"/>
                <a:ea typeface="ＭＳ Ｐゴシック" pitchFamily="34" charset="-128"/>
              </a:defRPr>
            </a:lvl1pPr>
            <a:lvl2pPr marL="742950" indent="-285750">
              <a:defRPr sz="2400">
                <a:solidFill>
                  <a:schemeClr val="tx1"/>
                </a:solidFill>
                <a:latin typeface="Arial" pitchFamily="34" charset="0"/>
                <a:ea typeface="ＭＳ Ｐゴシック" pitchFamily="34" charset="-128"/>
              </a:defRPr>
            </a:lvl2pPr>
            <a:lvl3pPr marL="1143000" indent="-228600">
              <a:defRPr sz="2400">
                <a:solidFill>
                  <a:schemeClr val="tx1"/>
                </a:solidFill>
                <a:latin typeface="Arial" pitchFamily="34" charset="0"/>
                <a:ea typeface="ＭＳ Ｐゴシック" pitchFamily="34" charset="-128"/>
              </a:defRPr>
            </a:lvl3pPr>
            <a:lvl4pPr marL="1600200" indent="-228600">
              <a:defRPr sz="2400">
                <a:solidFill>
                  <a:schemeClr val="tx1"/>
                </a:solidFill>
                <a:latin typeface="Arial" pitchFamily="34" charset="0"/>
                <a:ea typeface="ＭＳ Ｐゴシック" pitchFamily="34" charset="-128"/>
              </a:defRPr>
            </a:lvl4pPr>
            <a:lvl5pPr marL="2057400" indent="-22860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endParaRPr lang="en-CA" altLang="en-US"/>
          </a:p>
        </p:txBody>
      </p:sp>
      <p:sp>
        <p:nvSpPr>
          <p:cNvPr id="1031" name="Rectangle 6"/>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sz="2400">
                <a:solidFill>
                  <a:schemeClr val="tx1"/>
                </a:solidFill>
                <a:latin typeface="Arial" pitchFamily="34" charset="0"/>
                <a:ea typeface="ＭＳ Ｐゴシック" pitchFamily="34" charset="-128"/>
              </a:defRPr>
            </a:lvl1pPr>
            <a:lvl2pPr marL="742950" indent="-285750">
              <a:defRPr sz="2400">
                <a:solidFill>
                  <a:schemeClr val="tx1"/>
                </a:solidFill>
                <a:latin typeface="Arial" pitchFamily="34" charset="0"/>
                <a:ea typeface="ＭＳ Ｐゴシック" pitchFamily="34" charset="-128"/>
              </a:defRPr>
            </a:lvl2pPr>
            <a:lvl3pPr marL="1143000" indent="-228600">
              <a:defRPr sz="2400">
                <a:solidFill>
                  <a:schemeClr val="tx1"/>
                </a:solidFill>
                <a:latin typeface="Arial" pitchFamily="34" charset="0"/>
                <a:ea typeface="ＭＳ Ｐゴシック" pitchFamily="34" charset="-128"/>
              </a:defRPr>
            </a:lvl3pPr>
            <a:lvl4pPr marL="1600200" indent="-228600">
              <a:defRPr sz="2400">
                <a:solidFill>
                  <a:schemeClr val="tx1"/>
                </a:solidFill>
                <a:latin typeface="Arial" pitchFamily="34" charset="0"/>
                <a:ea typeface="ＭＳ Ｐゴシック" pitchFamily="34" charset="-128"/>
              </a:defRPr>
            </a:lvl4pPr>
            <a:lvl5pPr marL="2057400" indent="-22860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endParaRPr lang="en-CA" altLang="en-US"/>
          </a:p>
        </p:txBody>
      </p:sp>
      <p:sp>
        <p:nvSpPr>
          <p:cNvPr id="1032" name="Rectangle 8"/>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sz="2400">
                <a:solidFill>
                  <a:schemeClr val="tx1"/>
                </a:solidFill>
                <a:latin typeface="Arial" pitchFamily="34" charset="0"/>
                <a:ea typeface="ＭＳ Ｐゴシック" pitchFamily="34" charset="-128"/>
              </a:defRPr>
            </a:lvl1pPr>
            <a:lvl2pPr marL="742950" indent="-285750">
              <a:defRPr sz="2400">
                <a:solidFill>
                  <a:schemeClr val="tx1"/>
                </a:solidFill>
                <a:latin typeface="Arial" pitchFamily="34" charset="0"/>
                <a:ea typeface="ＭＳ Ｐゴシック" pitchFamily="34" charset="-128"/>
              </a:defRPr>
            </a:lvl2pPr>
            <a:lvl3pPr marL="1143000" indent="-228600">
              <a:defRPr sz="2400">
                <a:solidFill>
                  <a:schemeClr val="tx1"/>
                </a:solidFill>
                <a:latin typeface="Arial" pitchFamily="34" charset="0"/>
                <a:ea typeface="ＭＳ Ｐゴシック" pitchFamily="34" charset="-128"/>
              </a:defRPr>
            </a:lvl3pPr>
            <a:lvl4pPr marL="1600200" indent="-228600">
              <a:defRPr sz="2400">
                <a:solidFill>
                  <a:schemeClr val="tx1"/>
                </a:solidFill>
                <a:latin typeface="Arial" pitchFamily="34" charset="0"/>
                <a:ea typeface="ＭＳ Ｐゴシック" pitchFamily="34" charset="-128"/>
              </a:defRPr>
            </a:lvl4pPr>
            <a:lvl5pPr marL="2057400" indent="-22860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endParaRPr lang="en-CA" altLang="en-US"/>
          </a:p>
        </p:txBody>
      </p:sp>
      <p:sp>
        <p:nvSpPr>
          <p:cNvPr id="1033" name="Rectangle 10"/>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sz="2400">
                <a:solidFill>
                  <a:schemeClr val="tx1"/>
                </a:solidFill>
                <a:latin typeface="Arial" pitchFamily="34" charset="0"/>
                <a:ea typeface="ＭＳ Ｐゴシック" pitchFamily="34" charset="-128"/>
              </a:defRPr>
            </a:lvl1pPr>
            <a:lvl2pPr marL="742950" indent="-285750">
              <a:defRPr sz="2400">
                <a:solidFill>
                  <a:schemeClr val="tx1"/>
                </a:solidFill>
                <a:latin typeface="Arial" pitchFamily="34" charset="0"/>
                <a:ea typeface="ＭＳ Ｐゴシック" pitchFamily="34" charset="-128"/>
              </a:defRPr>
            </a:lvl2pPr>
            <a:lvl3pPr marL="1143000" indent="-228600">
              <a:defRPr sz="2400">
                <a:solidFill>
                  <a:schemeClr val="tx1"/>
                </a:solidFill>
                <a:latin typeface="Arial" pitchFamily="34" charset="0"/>
                <a:ea typeface="ＭＳ Ｐゴシック" pitchFamily="34" charset="-128"/>
              </a:defRPr>
            </a:lvl3pPr>
            <a:lvl4pPr marL="1600200" indent="-228600">
              <a:defRPr sz="2400">
                <a:solidFill>
                  <a:schemeClr val="tx1"/>
                </a:solidFill>
                <a:latin typeface="Arial" pitchFamily="34" charset="0"/>
                <a:ea typeface="ＭＳ Ｐゴシック" pitchFamily="34" charset="-128"/>
              </a:defRPr>
            </a:lvl4pPr>
            <a:lvl5pPr marL="2057400" indent="-22860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endParaRPr lang="en-CA" altLang="en-US"/>
          </a:p>
        </p:txBody>
      </p:sp>
      <p:sp>
        <p:nvSpPr>
          <p:cNvPr id="1034" name="Rectangle 12"/>
          <p:cNvSpPr>
            <a:spLocks noChangeArrowheads="1"/>
          </p:cNvSpPr>
          <p:nvPr/>
        </p:nvSpPr>
        <p:spPr bwMode="auto">
          <a:xfrm>
            <a:off x="0" y="0"/>
            <a:ext cx="9144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sz="2400">
                <a:solidFill>
                  <a:schemeClr val="tx1"/>
                </a:solidFill>
                <a:latin typeface="Arial" pitchFamily="34" charset="0"/>
                <a:ea typeface="ＭＳ Ｐゴシック" pitchFamily="34" charset="-128"/>
              </a:defRPr>
            </a:lvl1pPr>
            <a:lvl2pPr marL="742950" indent="-285750">
              <a:defRPr sz="2400">
                <a:solidFill>
                  <a:schemeClr val="tx1"/>
                </a:solidFill>
                <a:latin typeface="Arial" pitchFamily="34" charset="0"/>
                <a:ea typeface="ＭＳ Ｐゴシック" pitchFamily="34" charset="-128"/>
              </a:defRPr>
            </a:lvl2pPr>
            <a:lvl3pPr marL="1143000" indent="-228600">
              <a:defRPr sz="2400">
                <a:solidFill>
                  <a:schemeClr val="tx1"/>
                </a:solidFill>
                <a:latin typeface="Arial" pitchFamily="34" charset="0"/>
                <a:ea typeface="ＭＳ Ｐゴシック" pitchFamily="34" charset="-128"/>
              </a:defRPr>
            </a:lvl3pPr>
            <a:lvl4pPr marL="1600200" indent="-228600">
              <a:defRPr sz="2400">
                <a:solidFill>
                  <a:schemeClr val="tx1"/>
                </a:solidFill>
                <a:latin typeface="Arial" pitchFamily="34" charset="0"/>
                <a:ea typeface="ＭＳ Ｐゴシック" pitchFamily="34" charset="-128"/>
              </a:defRPr>
            </a:lvl4pPr>
            <a:lvl5pPr marL="2057400" indent="-22860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endParaRPr lang="en-CA" altLang="en-US"/>
          </a:p>
        </p:txBody>
      </p:sp>
      <p:sp>
        <p:nvSpPr>
          <p:cNvPr id="1035" name="Rectangle 14"/>
          <p:cNvSpPr>
            <a:spLocks noChangeArrowheads="1"/>
          </p:cNvSpPr>
          <p:nvPr/>
        </p:nvSpPr>
        <p:spPr bwMode="auto">
          <a:xfrm>
            <a:off x="0" y="0"/>
            <a:ext cx="9144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sz="2400">
                <a:solidFill>
                  <a:schemeClr val="tx1"/>
                </a:solidFill>
                <a:latin typeface="Arial" pitchFamily="34" charset="0"/>
                <a:ea typeface="ＭＳ Ｐゴシック" pitchFamily="34" charset="-128"/>
              </a:defRPr>
            </a:lvl1pPr>
            <a:lvl2pPr marL="742950" indent="-285750">
              <a:defRPr sz="2400">
                <a:solidFill>
                  <a:schemeClr val="tx1"/>
                </a:solidFill>
                <a:latin typeface="Arial" pitchFamily="34" charset="0"/>
                <a:ea typeface="ＭＳ Ｐゴシック" pitchFamily="34" charset="-128"/>
              </a:defRPr>
            </a:lvl2pPr>
            <a:lvl3pPr marL="1143000" indent="-228600">
              <a:defRPr sz="2400">
                <a:solidFill>
                  <a:schemeClr val="tx1"/>
                </a:solidFill>
                <a:latin typeface="Arial" pitchFamily="34" charset="0"/>
                <a:ea typeface="ＭＳ Ｐゴシック" pitchFamily="34" charset="-128"/>
              </a:defRPr>
            </a:lvl3pPr>
            <a:lvl4pPr marL="1600200" indent="-228600">
              <a:defRPr sz="2400">
                <a:solidFill>
                  <a:schemeClr val="tx1"/>
                </a:solidFill>
                <a:latin typeface="Arial" pitchFamily="34" charset="0"/>
                <a:ea typeface="ＭＳ Ｐゴシック" pitchFamily="34" charset="-128"/>
              </a:defRPr>
            </a:lvl4pPr>
            <a:lvl5pPr marL="2057400" indent="-22860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endParaRPr lang="en-CA" altLang="en-US"/>
          </a:p>
        </p:txBody>
      </p:sp>
      <p:sp>
        <p:nvSpPr>
          <p:cNvPr id="1036" name="Rectangle 16"/>
          <p:cNvSpPr>
            <a:spLocks noChangeArrowheads="1"/>
          </p:cNvSpPr>
          <p:nvPr/>
        </p:nvSpPr>
        <p:spPr bwMode="auto">
          <a:xfrm>
            <a:off x="0" y="0"/>
            <a:ext cx="9144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sz="2400">
                <a:solidFill>
                  <a:schemeClr val="tx1"/>
                </a:solidFill>
                <a:latin typeface="Arial" pitchFamily="34" charset="0"/>
                <a:ea typeface="ＭＳ Ｐゴシック" pitchFamily="34" charset="-128"/>
              </a:defRPr>
            </a:lvl1pPr>
            <a:lvl2pPr marL="742950" indent="-285750">
              <a:defRPr sz="2400">
                <a:solidFill>
                  <a:schemeClr val="tx1"/>
                </a:solidFill>
                <a:latin typeface="Arial" pitchFamily="34" charset="0"/>
                <a:ea typeface="ＭＳ Ｐゴシック" pitchFamily="34" charset="-128"/>
              </a:defRPr>
            </a:lvl2pPr>
            <a:lvl3pPr marL="1143000" indent="-228600">
              <a:defRPr sz="2400">
                <a:solidFill>
                  <a:schemeClr val="tx1"/>
                </a:solidFill>
                <a:latin typeface="Arial" pitchFamily="34" charset="0"/>
                <a:ea typeface="ＭＳ Ｐゴシック" pitchFamily="34" charset="-128"/>
              </a:defRPr>
            </a:lvl3pPr>
            <a:lvl4pPr marL="1600200" indent="-228600">
              <a:defRPr sz="2400">
                <a:solidFill>
                  <a:schemeClr val="tx1"/>
                </a:solidFill>
                <a:latin typeface="Arial" pitchFamily="34" charset="0"/>
                <a:ea typeface="ＭＳ Ｐゴシック" pitchFamily="34" charset="-128"/>
              </a:defRPr>
            </a:lvl4pPr>
            <a:lvl5pPr marL="2057400" indent="-22860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endParaRPr lang="en-CA" altLang="en-US"/>
          </a:p>
        </p:txBody>
      </p:sp>
      <p:sp>
        <p:nvSpPr>
          <p:cNvPr id="29" name="Footer Placeholder 3"/>
          <p:cNvSpPr>
            <a:spLocks noGrp="1"/>
          </p:cNvSpPr>
          <p:nvPr>
            <p:ph type="ftr" sz="quarter" idx="10"/>
          </p:nvPr>
        </p:nvSpPr>
        <p:spPr>
          <a:xfrm>
            <a:off x="152400" y="6477000"/>
            <a:ext cx="4117975" cy="304800"/>
          </a:xfrm>
        </p:spPr>
        <p:txBody>
          <a:bodyPr/>
          <a:lstStyle/>
          <a:p>
            <a:pPr>
              <a:defRPr/>
            </a:pPr>
            <a:r>
              <a:rPr lang="en-US" dirty="0" smtClean="0"/>
              <a:t>ENSC 180 – Introduction to Engineering Analysis Tools </a:t>
            </a:r>
            <a:endParaRPr lang="en-US" dirty="0"/>
          </a:p>
        </p:txBody>
      </p:sp>
      <p:sp>
        <p:nvSpPr>
          <p:cNvPr id="2" name="CasellaDiTesto 1"/>
          <p:cNvSpPr txBox="1"/>
          <p:nvPr/>
        </p:nvSpPr>
        <p:spPr>
          <a:xfrm>
            <a:off x="6809610" y="6019799"/>
            <a:ext cx="2016449" cy="276999"/>
          </a:xfrm>
          <a:prstGeom prst="rect">
            <a:avLst/>
          </a:prstGeom>
          <a:noFill/>
        </p:spPr>
        <p:txBody>
          <a:bodyPr wrap="none" rtlCol="0">
            <a:spAutoFit/>
          </a:bodyPr>
          <a:lstStyle/>
          <a:p>
            <a:r>
              <a:rPr lang="it-IT" sz="1200" dirty="0" smtClean="0"/>
              <a:t>Source: www.wikipedia.org</a:t>
            </a:r>
            <a:endParaRPr lang="en-US" sz="1200" dirty="0"/>
          </a:p>
        </p:txBody>
      </p:sp>
    </p:spTree>
    <p:extLst>
      <p:ext uri="{BB962C8B-B14F-4D97-AF65-F5344CB8AC3E}">
        <p14:creationId xmlns:p14="http://schemas.microsoft.com/office/powerpoint/2010/main" val="857313836"/>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olo 2"/>
          <p:cNvSpPr>
            <a:spLocks noGrp="1"/>
          </p:cNvSpPr>
          <p:nvPr>
            <p:ph type="title"/>
          </p:nvPr>
        </p:nvSpPr>
        <p:spPr/>
        <p:txBody>
          <a:bodyPr/>
          <a:lstStyle/>
          <a:p>
            <a:r>
              <a:rPr lang="en-CA" noProof="0" dirty="0" smtClean="0"/>
              <a:t>Calculating Sample Correlation coefficient </a:t>
            </a:r>
            <a:endParaRPr lang="en-CA" noProof="0" dirty="0"/>
          </a:p>
        </p:txBody>
      </p:sp>
      <p:sp>
        <p:nvSpPr>
          <p:cNvPr id="6" name="Rettangolo 5"/>
          <p:cNvSpPr/>
          <p:nvPr/>
        </p:nvSpPr>
        <p:spPr>
          <a:xfrm>
            <a:off x="152400" y="1910031"/>
            <a:ext cx="8336280" cy="2554545"/>
          </a:xfrm>
          <a:prstGeom prst="rect">
            <a:avLst/>
          </a:prstGeom>
        </p:spPr>
        <p:txBody>
          <a:bodyPr wrap="square">
            <a:spAutoFit/>
          </a:bodyPr>
          <a:lstStyle/>
          <a:p>
            <a:r>
              <a:rPr lang="en-US" sz="2000" dirty="0">
                <a:solidFill>
                  <a:srgbClr val="228B22"/>
                </a:solidFill>
                <a:latin typeface="Courier New"/>
              </a:rPr>
              <a:t>% Linear Regression: Tree Trunk Example</a:t>
            </a:r>
          </a:p>
          <a:p>
            <a:r>
              <a:rPr lang="en-US" sz="2000" dirty="0">
                <a:solidFill>
                  <a:srgbClr val="000000"/>
                </a:solidFill>
                <a:latin typeface="Courier New"/>
              </a:rPr>
              <a:t>clear </a:t>
            </a:r>
            <a:r>
              <a:rPr lang="en-US" sz="2000" dirty="0">
                <a:solidFill>
                  <a:srgbClr val="A020F0"/>
                </a:solidFill>
                <a:latin typeface="Courier New"/>
              </a:rPr>
              <a:t>all</a:t>
            </a:r>
            <a:r>
              <a:rPr lang="en-US" sz="2000" dirty="0">
                <a:solidFill>
                  <a:srgbClr val="000000"/>
                </a:solidFill>
                <a:latin typeface="Courier New"/>
              </a:rPr>
              <a:t>;</a:t>
            </a:r>
          </a:p>
          <a:p>
            <a:r>
              <a:rPr lang="en-US" sz="2000" dirty="0">
                <a:solidFill>
                  <a:srgbClr val="000000"/>
                </a:solidFill>
                <a:latin typeface="Courier New"/>
              </a:rPr>
              <a:t>y</a:t>
            </a:r>
            <a:r>
              <a:rPr lang="en-US" sz="2000" dirty="0" smtClean="0">
                <a:solidFill>
                  <a:srgbClr val="000000"/>
                </a:solidFill>
                <a:latin typeface="Courier New"/>
              </a:rPr>
              <a:t>=[</a:t>
            </a:r>
            <a:r>
              <a:rPr lang="en-US" sz="2000" dirty="0">
                <a:solidFill>
                  <a:srgbClr val="000000"/>
                </a:solidFill>
                <a:latin typeface="Courier New"/>
              </a:rPr>
              <a:t>35 49 27 33 </a:t>
            </a:r>
            <a:r>
              <a:rPr lang="en-US" sz="2000" dirty="0" smtClean="0">
                <a:solidFill>
                  <a:srgbClr val="000000"/>
                </a:solidFill>
                <a:latin typeface="Courier New"/>
              </a:rPr>
              <a:t>60 </a:t>
            </a:r>
            <a:r>
              <a:rPr lang="en-US" sz="2000" dirty="0">
                <a:solidFill>
                  <a:srgbClr val="000000"/>
                </a:solidFill>
                <a:latin typeface="Courier New"/>
              </a:rPr>
              <a:t>45 51]';</a:t>
            </a:r>
          </a:p>
          <a:p>
            <a:r>
              <a:rPr lang="es-ES" sz="2000" dirty="0">
                <a:solidFill>
                  <a:srgbClr val="000000"/>
                </a:solidFill>
                <a:latin typeface="Courier New"/>
              </a:rPr>
              <a:t>x</a:t>
            </a:r>
            <a:r>
              <a:rPr lang="es-ES" sz="2000" dirty="0" smtClean="0">
                <a:solidFill>
                  <a:srgbClr val="000000"/>
                </a:solidFill>
                <a:latin typeface="Courier New"/>
              </a:rPr>
              <a:t>=[</a:t>
            </a:r>
            <a:r>
              <a:rPr lang="es-ES" sz="2000" dirty="0">
                <a:solidFill>
                  <a:srgbClr val="000000"/>
                </a:solidFill>
                <a:latin typeface="Courier New"/>
              </a:rPr>
              <a:t>8 9 7 6 </a:t>
            </a:r>
            <a:r>
              <a:rPr lang="es-ES" sz="2000" dirty="0" smtClean="0">
                <a:solidFill>
                  <a:srgbClr val="000000"/>
                </a:solidFill>
                <a:latin typeface="Courier New"/>
              </a:rPr>
              <a:t>13 </a:t>
            </a:r>
            <a:r>
              <a:rPr lang="es-ES" sz="2000" dirty="0">
                <a:solidFill>
                  <a:srgbClr val="000000"/>
                </a:solidFill>
                <a:latin typeface="Courier New"/>
              </a:rPr>
              <a:t>11 12]';</a:t>
            </a:r>
          </a:p>
          <a:p>
            <a:r>
              <a:rPr lang="en-US" sz="2000" dirty="0">
                <a:solidFill>
                  <a:srgbClr val="000000"/>
                </a:solidFill>
                <a:latin typeface="Courier New"/>
              </a:rPr>
              <a:t>figure, scatter(</a:t>
            </a:r>
            <a:r>
              <a:rPr lang="en-US" sz="2000" dirty="0" err="1">
                <a:solidFill>
                  <a:srgbClr val="000000"/>
                </a:solidFill>
                <a:latin typeface="Courier New"/>
              </a:rPr>
              <a:t>x,y,</a:t>
            </a:r>
            <a:r>
              <a:rPr lang="en-US" sz="2000" dirty="0" err="1">
                <a:solidFill>
                  <a:srgbClr val="A020F0"/>
                </a:solidFill>
                <a:latin typeface="Courier New"/>
              </a:rPr>
              <a:t>'fill</a:t>
            </a:r>
            <a:r>
              <a:rPr lang="en-US" sz="2000" dirty="0">
                <a:solidFill>
                  <a:srgbClr val="A020F0"/>
                </a:solidFill>
                <a:latin typeface="Courier New"/>
              </a:rPr>
              <a:t>'</a:t>
            </a:r>
            <a:r>
              <a:rPr lang="en-US" sz="2000" dirty="0">
                <a:solidFill>
                  <a:srgbClr val="000000"/>
                </a:solidFill>
                <a:latin typeface="Courier New"/>
              </a:rPr>
              <a:t>);</a:t>
            </a:r>
          </a:p>
          <a:p>
            <a:r>
              <a:rPr lang="en-US" sz="2000" dirty="0">
                <a:solidFill>
                  <a:srgbClr val="000000"/>
                </a:solidFill>
                <a:latin typeface="Courier New"/>
              </a:rPr>
              <a:t>title(</a:t>
            </a:r>
            <a:r>
              <a:rPr lang="en-US" sz="2000" dirty="0">
                <a:solidFill>
                  <a:srgbClr val="A020F0"/>
                </a:solidFill>
                <a:latin typeface="Courier New"/>
              </a:rPr>
              <a:t>'Tree Trunk Example'</a:t>
            </a:r>
            <a:r>
              <a:rPr lang="en-US" sz="2000" dirty="0">
                <a:solidFill>
                  <a:srgbClr val="000000"/>
                </a:solidFill>
                <a:latin typeface="Courier New"/>
              </a:rPr>
              <a:t>);</a:t>
            </a:r>
          </a:p>
          <a:p>
            <a:r>
              <a:rPr lang="da-DK" sz="2000" dirty="0">
                <a:solidFill>
                  <a:srgbClr val="000000"/>
                </a:solidFill>
                <a:latin typeface="Courier New"/>
              </a:rPr>
              <a:t>set(gca, </a:t>
            </a:r>
            <a:r>
              <a:rPr lang="da-DK" sz="2000" dirty="0">
                <a:solidFill>
                  <a:srgbClr val="A020F0"/>
                </a:solidFill>
                <a:latin typeface="Courier New"/>
              </a:rPr>
              <a:t>'XLim'</a:t>
            </a:r>
            <a:r>
              <a:rPr lang="da-DK" sz="2000" dirty="0">
                <a:solidFill>
                  <a:srgbClr val="000000"/>
                </a:solidFill>
                <a:latin typeface="Courier New"/>
              </a:rPr>
              <a:t>, [30 70]);set(gca, </a:t>
            </a:r>
            <a:r>
              <a:rPr lang="da-DK" sz="2000" dirty="0">
                <a:solidFill>
                  <a:srgbClr val="A020F0"/>
                </a:solidFill>
                <a:latin typeface="Courier New"/>
              </a:rPr>
              <a:t>'YLim'</a:t>
            </a:r>
            <a:r>
              <a:rPr lang="da-DK" sz="2000" dirty="0">
                <a:solidFill>
                  <a:srgbClr val="000000"/>
                </a:solidFill>
                <a:latin typeface="Courier New"/>
              </a:rPr>
              <a:t>, [0 15]);</a:t>
            </a:r>
          </a:p>
          <a:p>
            <a:r>
              <a:rPr lang="en-US" sz="2000" dirty="0" err="1">
                <a:solidFill>
                  <a:srgbClr val="000000"/>
                </a:solidFill>
                <a:latin typeface="Courier New"/>
              </a:rPr>
              <a:t>fprintf</a:t>
            </a:r>
            <a:r>
              <a:rPr lang="en-US" sz="2000" dirty="0">
                <a:solidFill>
                  <a:srgbClr val="000000"/>
                </a:solidFill>
                <a:latin typeface="Courier New"/>
              </a:rPr>
              <a:t>(</a:t>
            </a:r>
            <a:r>
              <a:rPr lang="en-US" sz="2000" dirty="0">
                <a:solidFill>
                  <a:srgbClr val="A020F0"/>
                </a:solidFill>
                <a:latin typeface="Courier New"/>
              </a:rPr>
              <a:t>'Correlation </a:t>
            </a:r>
            <a:r>
              <a:rPr lang="en-US" sz="2000" dirty="0" smtClean="0">
                <a:solidFill>
                  <a:srgbClr val="A020F0"/>
                </a:solidFill>
                <a:latin typeface="Courier New"/>
              </a:rPr>
              <a:t>Coefficient: </a:t>
            </a:r>
            <a:r>
              <a:rPr lang="en-US" sz="2000" dirty="0">
                <a:solidFill>
                  <a:srgbClr val="A020F0"/>
                </a:solidFill>
                <a:latin typeface="Courier New"/>
              </a:rPr>
              <a:t>%f'</a:t>
            </a:r>
            <a:r>
              <a:rPr lang="en-US" sz="2000" dirty="0">
                <a:solidFill>
                  <a:srgbClr val="000000"/>
                </a:solidFill>
                <a:latin typeface="Courier New"/>
              </a:rPr>
              <a:t>,</a:t>
            </a:r>
            <a:r>
              <a:rPr lang="en-US" sz="2000" dirty="0" err="1">
                <a:solidFill>
                  <a:srgbClr val="000000"/>
                </a:solidFill>
                <a:latin typeface="Courier New"/>
              </a:rPr>
              <a:t>corr</a:t>
            </a:r>
            <a:r>
              <a:rPr lang="en-US" sz="2000" dirty="0">
                <a:solidFill>
                  <a:srgbClr val="000000"/>
                </a:solidFill>
                <a:latin typeface="Courier New"/>
              </a:rPr>
              <a:t>(</a:t>
            </a:r>
            <a:r>
              <a:rPr lang="en-US" sz="2000" dirty="0" err="1">
                <a:solidFill>
                  <a:srgbClr val="000000"/>
                </a:solidFill>
                <a:latin typeface="Courier New"/>
              </a:rPr>
              <a:t>x,y</a:t>
            </a:r>
            <a:r>
              <a:rPr lang="en-US" sz="2000" dirty="0" smtClean="0">
                <a:solidFill>
                  <a:srgbClr val="000000"/>
                </a:solidFill>
                <a:latin typeface="Courier New"/>
              </a:rPr>
              <a:t>));</a:t>
            </a:r>
            <a:endParaRPr lang="en-US" sz="2000" dirty="0">
              <a:solidFill>
                <a:srgbClr val="000000"/>
              </a:solidFill>
              <a:latin typeface="Courier New"/>
            </a:endParaRPr>
          </a:p>
        </p:txBody>
      </p:sp>
      <p:sp>
        <p:nvSpPr>
          <p:cNvPr id="7" name="Footer Placeholder 3"/>
          <p:cNvSpPr>
            <a:spLocks noGrp="1"/>
          </p:cNvSpPr>
          <p:nvPr>
            <p:ph type="ftr" sz="quarter" idx="10"/>
          </p:nvPr>
        </p:nvSpPr>
        <p:spPr>
          <a:xfrm>
            <a:off x="152400" y="6477000"/>
            <a:ext cx="3962400" cy="381000"/>
          </a:xfrm>
        </p:spPr>
        <p:txBody>
          <a:bodyPr/>
          <a:lstStyle/>
          <a:p>
            <a:pPr>
              <a:defRPr/>
            </a:pPr>
            <a:r>
              <a:rPr lang="en-US" dirty="0" smtClean="0"/>
              <a:t>ENSC 180 – Introduction to Engineering Analysis Tools </a:t>
            </a:r>
            <a:endParaRPr lang="en-US" dirty="0"/>
          </a:p>
        </p:txBody>
      </p:sp>
    </p:spTree>
    <p:extLst>
      <p:ext uri="{BB962C8B-B14F-4D97-AF65-F5344CB8AC3E}">
        <p14:creationId xmlns:p14="http://schemas.microsoft.com/office/powerpoint/2010/main" val="406244019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contenuto 1"/>
          <p:cNvSpPr>
            <a:spLocks noGrp="1"/>
          </p:cNvSpPr>
          <p:nvPr>
            <p:ph idx="1"/>
          </p:nvPr>
        </p:nvSpPr>
        <p:spPr>
          <a:xfrm>
            <a:off x="0" y="1112520"/>
            <a:ext cx="8778240" cy="4822825"/>
          </a:xfrm>
        </p:spPr>
        <p:txBody>
          <a:bodyPr/>
          <a:lstStyle/>
          <a:p>
            <a:pPr>
              <a:buFont typeface="Arial" panose="020B0604020202020204" pitchFamily="34" charset="0"/>
              <a:buChar char="•"/>
            </a:pPr>
            <a:r>
              <a:rPr lang="en-CA" sz="1600" noProof="0" dirty="0" smtClean="0"/>
              <a:t>In the theory of probability, a </a:t>
            </a:r>
            <a:r>
              <a:rPr lang="en-CA" sz="1600" b="1" noProof="0" dirty="0" smtClean="0"/>
              <a:t>Bernoulli trial</a:t>
            </a:r>
            <a:r>
              <a:rPr lang="en-CA" sz="1600" noProof="0" dirty="0" smtClean="0"/>
              <a:t> (or </a:t>
            </a:r>
            <a:r>
              <a:rPr lang="en-CA" sz="1600" b="1" noProof="0" dirty="0" smtClean="0"/>
              <a:t>binomial trial</a:t>
            </a:r>
            <a:r>
              <a:rPr lang="en-CA" sz="1600" noProof="0" dirty="0" smtClean="0"/>
              <a:t>) is a random experiment with exactly two possible outcomes, "success" and "failure", o more generally A or B where </a:t>
            </a:r>
          </a:p>
          <a:p>
            <a:pPr lvl="2">
              <a:buFont typeface="Arial" panose="020B0604020202020204" pitchFamily="34" charset="0"/>
              <a:buChar char="•"/>
            </a:pPr>
            <a:r>
              <a:rPr lang="en-CA" sz="1600" noProof="0" dirty="0" smtClean="0"/>
              <a:t>A, B are mutually exclusive</a:t>
            </a:r>
          </a:p>
          <a:p>
            <a:pPr lvl="2">
              <a:buFont typeface="Arial" panose="020B0604020202020204" pitchFamily="34" charset="0"/>
              <a:buChar char="•"/>
            </a:pPr>
            <a:r>
              <a:rPr lang="en-CA" sz="1600" noProof="0" dirty="0" smtClean="0"/>
              <a:t>The probability of success is the same every time the experiment is conducted. </a:t>
            </a:r>
          </a:p>
          <a:p>
            <a:pPr>
              <a:buFont typeface="Arial" panose="020B0604020202020204" pitchFamily="34" charset="0"/>
              <a:buChar char="•"/>
            </a:pPr>
            <a:r>
              <a:rPr lang="en-CA" sz="1600" noProof="0" dirty="0" smtClean="0"/>
              <a:t>The mathematical formalization of the Bernoulli trial is known as the Bernoulli process. </a:t>
            </a:r>
          </a:p>
          <a:p>
            <a:pPr>
              <a:buFont typeface="Arial" panose="020B0604020202020204" pitchFamily="34" charset="0"/>
              <a:buChar char="•"/>
            </a:pPr>
            <a:endParaRPr lang="en-CA" sz="1600" noProof="0" dirty="0" smtClean="0"/>
          </a:p>
          <a:p>
            <a:pPr>
              <a:buFont typeface="Arial" panose="020B0604020202020204" pitchFamily="34" charset="0"/>
              <a:buChar char="•"/>
            </a:pPr>
            <a:r>
              <a:rPr lang="en-CA" sz="1600" noProof="0" dirty="0" smtClean="0"/>
              <a:t>Examples:</a:t>
            </a:r>
          </a:p>
          <a:p>
            <a:pPr lvl="2">
              <a:buFont typeface="Arial" panose="020B0604020202020204" pitchFamily="34" charset="0"/>
              <a:buChar char="•"/>
            </a:pPr>
            <a:r>
              <a:rPr lang="en-CA" sz="1600" noProof="0" dirty="0" smtClean="0"/>
              <a:t>Did the coin land heads?</a:t>
            </a:r>
          </a:p>
          <a:p>
            <a:pPr lvl="2">
              <a:buFont typeface="Arial" panose="020B0604020202020204" pitchFamily="34" charset="0"/>
              <a:buChar char="•"/>
            </a:pPr>
            <a:r>
              <a:rPr lang="en-CA" sz="1600" noProof="0" dirty="0" smtClean="0"/>
              <a:t>Was the newborn child a girl?</a:t>
            </a:r>
          </a:p>
          <a:p>
            <a:pPr lvl="2">
              <a:buFont typeface="Arial" panose="020B0604020202020204" pitchFamily="34" charset="0"/>
              <a:buChar char="•"/>
            </a:pPr>
            <a:r>
              <a:rPr lang="en-CA" sz="1600" noProof="0" dirty="0" smtClean="0"/>
              <a:t>Will I pass ensc180 ? </a:t>
            </a:r>
          </a:p>
          <a:p>
            <a:pPr lvl="1">
              <a:buFont typeface="Arial" panose="020B0604020202020204" pitchFamily="34" charset="0"/>
              <a:buChar char="•"/>
            </a:pPr>
            <a:endParaRPr lang="en-CA" sz="1600" noProof="0" dirty="0" smtClean="0"/>
          </a:p>
          <a:p>
            <a:pPr>
              <a:buFont typeface="Arial" panose="020B0604020202020204" pitchFamily="34" charset="0"/>
              <a:buChar char="•"/>
            </a:pPr>
            <a:endParaRPr lang="en-CA" sz="1600" noProof="0" dirty="0"/>
          </a:p>
        </p:txBody>
      </p:sp>
      <p:sp>
        <p:nvSpPr>
          <p:cNvPr id="3" name="Titolo 2"/>
          <p:cNvSpPr>
            <a:spLocks noGrp="1"/>
          </p:cNvSpPr>
          <p:nvPr>
            <p:ph type="title"/>
          </p:nvPr>
        </p:nvSpPr>
        <p:spPr/>
        <p:txBody>
          <a:bodyPr/>
          <a:lstStyle/>
          <a:p>
            <a:r>
              <a:rPr lang="en-CA" noProof="0" dirty="0" smtClean="0"/>
              <a:t>Bernoulli Trials</a:t>
            </a:r>
            <a:endParaRPr lang="en-CA" noProof="0" dirty="0"/>
          </a:p>
        </p:txBody>
      </p:sp>
      <p:sp>
        <p:nvSpPr>
          <p:cNvPr id="6" name="Footer Placeholder 3"/>
          <p:cNvSpPr>
            <a:spLocks noGrp="1"/>
          </p:cNvSpPr>
          <p:nvPr>
            <p:ph type="ftr" sz="quarter" idx="10"/>
          </p:nvPr>
        </p:nvSpPr>
        <p:spPr>
          <a:xfrm>
            <a:off x="152400" y="6477000"/>
            <a:ext cx="4117975" cy="304800"/>
          </a:xfrm>
        </p:spPr>
        <p:txBody>
          <a:bodyPr/>
          <a:lstStyle/>
          <a:p>
            <a:pPr>
              <a:defRPr/>
            </a:pPr>
            <a:r>
              <a:rPr lang="en-US" dirty="0" smtClean="0"/>
              <a:t>ENSC 180 – Introduction to Engineering Analysis Tools </a:t>
            </a:r>
            <a:endParaRPr lang="en-US" dirty="0"/>
          </a:p>
        </p:txBody>
      </p:sp>
    </p:spTree>
    <p:extLst>
      <p:ext uri="{BB962C8B-B14F-4D97-AF65-F5344CB8AC3E}">
        <p14:creationId xmlns:p14="http://schemas.microsoft.com/office/powerpoint/2010/main" val="308281129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Segnaposto contenuto 1"/>
              <p:cNvSpPr>
                <a:spLocks noGrp="1"/>
              </p:cNvSpPr>
              <p:nvPr>
                <p:ph idx="1"/>
              </p:nvPr>
            </p:nvSpPr>
            <p:spPr>
              <a:xfrm>
                <a:off x="0" y="929640"/>
                <a:ext cx="8778240" cy="4822825"/>
              </a:xfrm>
            </p:spPr>
            <p:txBody>
              <a:bodyPr/>
              <a:lstStyle/>
              <a:p>
                <a:pPr>
                  <a:buFont typeface="Arial" panose="020B0604020202020204" pitchFamily="34" charset="0"/>
                  <a:buChar char="•"/>
                </a:pPr>
                <a:r>
                  <a:rPr lang="en-CA" sz="1600" noProof="0" dirty="0" smtClean="0"/>
                  <a:t>For a single Bernoulli trial, given P the probability of event A, the probability of event B is </a:t>
                </a:r>
              </a:p>
              <a:p>
                <a:pPr marL="2286000" lvl="5" indent="0">
                  <a:buNone/>
                </a:pPr>
                <a:r>
                  <a:rPr lang="en-CA" sz="1600" noProof="0" dirty="0" smtClean="0"/>
                  <a:t>		</a:t>
                </a:r>
                <a:r>
                  <a:rPr lang="en-CA" sz="1600" b="1" i="1" noProof="0" dirty="0" smtClean="0"/>
                  <a:t>Q=(1-P)</a:t>
                </a:r>
                <a:endParaRPr lang="en-CA" sz="1600" noProof="0" dirty="0"/>
              </a:p>
              <a:p>
                <a:pPr>
                  <a:buFont typeface="Arial" panose="020B0604020202020204" pitchFamily="34" charset="0"/>
                  <a:buChar char="•"/>
                </a:pPr>
                <a:r>
                  <a:rPr lang="en-CA" sz="1600" noProof="0" dirty="0" smtClean="0"/>
                  <a:t>For N statically independent Bernoulli trials (n tosses of the coin, n unrelated exams), the probability </a:t>
                </a:r>
                <a:r>
                  <a:rPr lang="en-CA" sz="1600" noProof="0" dirty="0"/>
                  <a:t>of exactly </a:t>
                </a:r>
                <a:r>
                  <a:rPr lang="en-CA" sz="1600" i="1" noProof="0" dirty="0" smtClean="0"/>
                  <a:t>K</a:t>
                </a:r>
                <a:r>
                  <a:rPr lang="en-CA" sz="1600" noProof="0" dirty="0" smtClean="0"/>
                  <a:t> successes </a:t>
                </a:r>
                <a:r>
                  <a:rPr lang="en-CA" sz="1600" noProof="0" dirty="0"/>
                  <a:t>in </a:t>
                </a:r>
                <a:r>
                  <a:rPr lang="en-CA" sz="1600" i="1" noProof="0" dirty="0"/>
                  <a:t>N</a:t>
                </a:r>
                <a:r>
                  <a:rPr lang="en-CA" sz="1600" noProof="0" dirty="0" smtClean="0"/>
                  <a:t> experiments with single probability P </a:t>
                </a:r>
                <a:r>
                  <a:rPr lang="en-CA" sz="1600" noProof="0" dirty="0"/>
                  <a:t>is given by</a:t>
                </a:r>
                <a:r>
                  <a:rPr lang="en-CA" sz="1600" noProof="0" dirty="0" smtClean="0"/>
                  <a:t>: </a:t>
                </a:r>
              </a:p>
              <a:p>
                <a:pPr marL="0" indent="0"/>
                <a:endParaRPr lang="en-CA" sz="1600" noProof="0" dirty="0" smtClean="0"/>
              </a:p>
              <a:p>
                <a:pPr marL="0" indent="0"/>
                <a:r>
                  <a:rPr lang="en-CA" sz="1600" noProof="0" dirty="0" smtClean="0"/>
                  <a:t>			</a:t>
                </a:r>
                <a14:m>
                  <m:oMath xmlns:m="http://schemas.openxmlformats.org/officeDocument/2006/math">
                    <m:r>
                      <a:rPr lang="en-CA" sz="2400" b="0" i="1" noProof="0" smtClean="0">
                        <a:latin typeface="Cambria Math"/>
                      </a:rPr>
                      <m:t>𝑃</m:t>
                    </m:r>
                    <m:d>
                      <m:dPr>
                        <m:ctrlPr>
                          <a:rPr lang="en-CA" sz="2400" b="0" i="1" noProof="0" smtClean="0">
                            <a:latin typeface="Cambria Math" panose="02040503050406030204" pitchFamily="18" charset="0"/>
                          </a:rPr>
                        </m:ctrlPr>
                      </m:dPr>
                      <m:e>
                        <m:r>
                          <a:rPr lang="en-CA" sz="2400" b="0" i="1" noProof="0" smtClean="0">
                            <a:latin typeface="Cambria Math"/>
                          </a:rPr>
                          <m:t>𝑘</m:t>
                        </m:r>
                      </m:e>
                    </m:d>
                    <m:r>
                      <a:rPr lang="en-CA" sz="2400" b="0" i="1" noProof="0" smtClean="0">
                        <a:latin typeface="Cambria Math"/>
                      </a:rPr>
                      <m:t>=</m:t>
                    </m:r>
                    <m:d>
                      <m:dPr>
                        <m:ctrlPr>
                          <a:rPr lang="en-CA" sz="2400" b="0" i="1" noProof="0" smtClean="0">
                            <a:latin typeface="Cambria Math" panose="02040503050406030204" pitchFamily="18" charset="0"/>
                          </a:rPr>
                        </m:ctrlPr>
                      </m:dPr>
                      <m:e>
                        <m:f>
                          <m:fPr>
                            <m:type m:val="noBar"/>
                            <m:ctrlPr>
                              <a:rPr lang="en-CA" sz="2400" b="0" i="1" noProof="0" smtClean="0">
                                <a:latin typeface="Cambria Math" panose="02040503050406030204" pitchFamily="18" charset="0"/>
                              </a:rPr>
                            </m:ctrlPr>
                          </m:fPr>
                          <m:num>
                            <m:r>
                              <a:rPr lang="en-CA" sz="2400" b="0" i="1" noProof="0" smtClean="0">
                                <a:latin typeface="Cambria Math"/>
                              </a:rPr>
                              <m:t>𝑛</m:t>
                            </m:r>
                          </m:num>
                          <m:den>
                            <m:r>
                              <a:rPr lang="en-CA" sz="2400" b="0" i="1" noProof="0" smtClean="0">
                                <a:latin typeface="Cambria Math"/>
                              </a:rPr>
                              <m:t>𝑘</m:t>
                            </m:r>
                          </m:den>
                        </m:f>
                      </m:e>
                    </m:d>
                    <m:r>
                      <a:rPr lang="en-CA" sz="2400" b="0" i="1" noProof="0" smtClean="0">
                        <a:latin typeface="Cambria Math"/>
                      </a:rPr>
                      <m:t>(</m:t>
                    </m:r>
                    <m:sSup>
                      <m:sSupPr>
                        <m:ctrlPr>
                          <a:rPr lang="en-CA" sz="2400" b="0" i="1" noProof="0" smtClean="0">
                            <a:latin typeface="Cambria Math" panose="02040503050406030204" pitchFamily="18" charset="0"/>
                          </a:rPr>
                        </m:ctrlPr>
                      </m:sSupPr>
                      <m:e>
                        <m:r>
                          <a:rPr lang="en-CA" sz="2400" b="0" i="1" noProof="0" smtClean="0">
                            <a:latin typeface="Cambria Math"/>
                          </a:rPr>
                          <m:t>𝑝</m:t>
                        </m:r>
                      </m:e>
                      <m:sup>
                        <m:r>
                          <a:rPr lang="en-CA" sz="2400" b="0" i="1" noProof="0" smtClean="0">
                            <a:latin typeface="Cambria Math"/>
                          </a:rPr>
                          <m:t>𝑘</m:t>
                        </m:r>
                      </m:sup>
                    </m:sSup>
                    <m:sSup>
                      <m:sSupPr>
                        <m:ctrlPr>
                          <a:rPr lang="en-CA" sz="2400" b="0" i="1" noProof="0" smtClean="0">
                            <a:latin typeface="Cambria Math" panose="02040503050406030204" pitchFamily="18" charset="0"/>
                          </a:rPr>
                        </m:ctrlPr>
                      </m:sSupPr>
                      <m:e>
                        <m:r>
                          <a:rPr lang="en-CA" sz="2400" b="0" i="1" noProof="0" smtClean="0">
                            <a:latin typeface="Cambria Math"/>
                          </a:rPr>
                          <m:t>𝑞</m:t>
                        </m:r>
                      </m:e>
                      <m:sup>
                        <m:r>
                          <a:rPr lang="en-CA" sz="2400" b="0" i="1" noProof="0" smtClean="0">
                            <a:latin typeface="Cambria Math"/>
                          </a:rPr>
                          <m:t>𝑛</m:t>
                        </m:r>
                        <m:r>
                          <a:rPr lang="en-CA" sz="2400" b="0" i="1" noProof="0" smtClean="0">
                            <a:latin typeface="Cambria Math"/>
                          </a:rPr>
                          <m:t>−</m:t>
                        </m:r>
                        <m:r>
                          <a:rPr lang="en-CA" sz="2400" b="0" i="1" noProof="0" smtClean="0">
                            <a:latin typeface="Cambria Math"/>
                          </a:rPr>
                          <m:t>𝑘</m:t>
                        </m:r>
                      </m:sup>
                    </m:sSup>
                    <m:r>
                      <a:rPr lang="en-CA" sz="2400" b="0" i="1" noProof="0" smtClean="0">
                        <a:latin typeface="Cambria Math"/>
                      </a:rPr>
                      <m:t>)</m:t>
                    </m:r>
                  </m:oMath>
                </a14:m>
                <a:endParaRPr lang="en-CA" sz="2400" noProof="0" dirty="0"/>
              </a:p>
              <a:p>
                <a:pPr marL="0" indent="0"/>
                <a:endParaRPr lang="en-CA" sz="1600" noProof="0" dirty="0" smtClean="0"/>
              </a:p>
              <a:p>
                <a:pPr marL="285750" indent="-285750">
                  <a:buFont typeface="Arial" panose="020B0604020202020204" pitchFamily="34" charset="0"/>
                  <a:buChar char="•"/>
                </a:pPr>
                <a:r>
                  <a:rPr lang="en-CA" sz="1600" dirty="0" smtClean="0"/>
                  <a:t>The operator </a:t>
                </a:r>
                <a14:m>
                  <m:oMath xmlns:m="http://schemas.openxmlformats.org/officeDocument/2006/math">
                    <m:d>
                      <m:dPr>
                        <m:ctrlPr>
                          <a:rPr lang="en-CA" sz="1600" i="1">
                            <a:latin typeface="Cambria Math" panose="02040503050406030204" pitchFamily="18" charset="0"/>
                          </a:rPr>
                        </m:ctrlPr>
                      </m:dPr>
                      <m:e>
                        <m:f>
                          <m:fPr>
                            <m:type m:val="noBar"/>
                            <m:ctrlPr>
                              <a:rPr lang="en-CA" sz="1600" i="1">
                                <a:latin typeface="Cambria Math" panose="02040503050406030204" pitchFamily="18" charset="0"/>
                              </a:rPr>
                            </m:ctrlPr>
                          </m:fPr>
                          <m:num>
                            <m:r>
                              <a:rPr lang="en-CA" sz="1600" i="1">
                                <a:latin typeface="Cambria Math"/>
                              </a:rPr>
                              <m:t>𝑛</m:t>
                            </m:r>
                          </m:num>
                          <m:den>
                            <m:r>
                              <a:rPr lang="en-CA" sz="1600" i="1">
                                <a:latin typeface="Cambria Math"/>
                              </a:rPr>
                              <m:t>𝑘</m:t>
                            </m:r>
                          </m:den>
                        </m:f>
                      </m:e>
                    </m:d>
                    <m:r>
                      <a:rPr lang="en-US" sz="1600" b="0" i="1" smtClean="0">
                        <a:latin typeface="Cambria Math"/>
                      </a:rPr>
                      <m:t> </m:t>
                    </m:r>
                  </m:oMath>
                </a14:m>
                <a:r>
                  <a:rPr lang="en-CA" sz="1600" dirty="0" smtClean="0"/>
                  <a:t>was introduced in unit 6 and is expressed in MATLAB with the command </a:t>
                </a:r>
                <a:r>
                  <a:rPr lang="en-CA" sz="1600" b="1" dirty="0" err="1" smtClean="0"/>
                  <a:t>nchoosek</a:t>
                </a:r>
                <a:r>
                  <a:rPr lang="en-CA" sz="1600" b="1" dirty="0" smtClean="0"/>
                  <a:t>(</a:t>
                </a:r>
                <a:r>
                  <a:rPr lang="en-CA" sz="1600" b="1" dirty="0" err="1" smtClean="0"/>
                  <a:t>n,k</a:t>
                </a:r>
                <a:r>
                  <a:rPr lang="en-CA" sz="1600" b="1" dirty="0" smtClean="0"/>
                  <a:t>)</a:t>
                </a:r>
                <a:endParaRPr lang="en-CA" sz="1600" b="1" dirty="0"/>
              </a:p>
              <a:p>
                <a:pPr marL="0" indent="0"/>
                <a:endParaRPr lang="en-CA" sz="1600" dirty="0"/>
              </a:p>
              <a:p>
                <a:pPr>
                  <a:buFont typeface="Arial" panose="020B0604020202020204" pitchFamily="34" charset="0"/>
                  <a:buChar char="•"/>
                </a:pPr>
                <a:r>
                  <a:rPr lang="en-CA" sz="1600" noProof="0" dirty="0" smtClean="0"/>
                  <a:t>Example: The probability </a:t>
                </a:r>
                <a:r>
                  <a:rPr lang="en-CA" sz="1600" dirty="0" smtClean="0"/>
                  <a:t>of </a:t>
                </a:r>
                <a:r>
                  <a:rPr lang="en-CA" sz="1600" noProof="0" dirty="0" smtClean="0"/>
                  <a:t>failing an exam is 1%. What is </a:t>
                </a:r>
                <a:r>
                  <a:rPr lang="en-CA" sz="1600" dirty="0" smtClean="0"/>
                  <a:t>the</a:t>
                </a:r>
                <a:r>
                  <a:rPr lang="en-CA" sz="1600" noProof="0" dirty="0" smtClean="0"/>
                  <a:t> probability of failing 3 exams out of 30? </a:t>
                </a:r>
              </a:p>
              <a:p>
                <a:pPr>
                  <a:buFont typeface="Arial" panose="020B0604020202020204" pitchFamily="34" charset="0"/>
                  <a:buChar char="•"/>
                </a:pPr>
                <a:endParaRPr lang="en-CA" sz="1600" noProof="0" dirty="0" smtClean="0"/>
              </a:p>
              <a:p>
                <a:pPr>
                  <a:buFont typeface="Arial" panose="020B0604020202020204" pitchFamily="34" charset="0"/>
                  <a:buChar char="•"/>
                </a:pPr>
                <a:endParaRPr lang="en-CA" sz="1600" noProof="0" dirty="0" smtClean="0"/>
              </a:p>
              <a:p>
                <a:pPr>
                  <a:buFont typeface="Arial" panose="020B0604020202020204" pitchFamily="34" charset="0"/>
                  <a:buChar char="•"/>
                </a:pPr>
                <a:endParaRPr lang="en-CA" sz="1600" noProof="0" dirty="0"/>
              </a:p>
            </p:txBody>
          </p:sp>
        </mc:Choice>
        <mc:Fallback xmlns="">
          <p:sp>
            <p:nvSpPr>
              <p:cNvPr id="2" name="Segnaposto contenuto 1"/>
              <p:cNvSpPr>
                <a:spLocks noGrp="1" noRot="1" noChangeAspect="1" noMove="1" noResize="1" noEditPoints="1" noAdjustHandles="1" noChangeArrowheads="1" noChangeShapeType="1" noTextEdit="1"/>
              </p:cNvSpPr>
              <p:nvPr>
                <p:ph idx="1"/>
              </p:nvPr>
            </p:nvSpPr>
            <p:spPr>
              <a:xfrm>
                <a:off x="0" y="929640"/>
                <a:ext cx="8778240" cy="4822825"/>
              </a:xfrm>
              <a:blipFill rotWithShape="1">
                <a:blip r:embed="rId2"/>
                <a:stretch>
                  <a:fillRect l="-208" t="-506" r="-278"/>
                </a:stretch>
              </a:blipFill>
            </p:spPr>
            <p:txBody>
              <a:bodyPr/>
              <a:lstStyle/>
              <a:p>
                <a:r>
                  <a:rPr lang="en-US">
                    <a:noFill/>
                  </a:rPr>
                  <a:t> </a:t>
                </a:r>
              </a:p>
            </p:txBody>
          </p:sp>
        </mc:Fallback>
      </mc:AlternateContent>
      <p:sp>
        <p:nvSpPr>
          <p:cNvPr id="3" name="Titolo 2"/>
          <p:cNvSpPr>
            <a:spLocks noGrp="1"/>
          </p:cNvSpPr>
          <p:nvPr>
            <p:ph type="title"/>
          </p:nvPr>
        </p:nvSpPr>
        <p:spPr/>
        <p:txBody>
          <a:bodyPr/>
          <a:lstStyle/>
          <a:p>
            <a:r>
              <a:rPr lang="en-CA" noProof="0" dirty="0" smtClean="0"/>
              <a:t>Bernoulli Trials</a:t>
            </a:r>
            <a:endParaRPr lang="en-CA" noProof="0" dirty="0"/>
          </a:p>
        </p:txBody>
      </p:sp>
      <p:sp>
        <p:nvSpPr>
          <p:cNvPr id="6" name="Rettangolo 5"/>
          <p:cNvSpPr/>
          <p:nvPr/>
        </p:nvSpPr>
        <p:spPr>
          <a:xfrm>
            <a:off x="1335024" y="4897380"/>
            <a:ext cx="5775960" cy="1077218"/>
          </a:xfrm>
          <a:prstGeom prst="rect">
            <a:avLst/>
          </a:prstGeom>
          <a:ln>
            <a:solidFill>
              <a:schemeClr val="accent1"/>
            </a:solidFill>
          </a:ln>
        </p:spPr>
        <p:txBody>
          <a:bodyPr wrap="square">
            <a:spAutoFit/>
          </a:bodyPr>
          <a:lstStyle/>
          <a:p>
            <a:r>
              <a:rPr lang="pt-BR" sz="1600" dirty="0">
                <a:latin typeface="Courier New" pitchFamily="49" charset="0"/>
                <a:ea typeface="+mn-ea"/>
                <a:cs typeface="Courier New" pitchFamily="49" charset="0"/>
              </a:rPr>
              <a:t>&gt;&gt; p=0.01;n=30;k=3;</a:t>
            </a:r>
          </a:p>
          <a:p>
            <a:r>
              <a:rPr lang="pt-BR" sz="1600" dirty="0">
                <a:latin typeface="Courier New" pitchFamily="49" charset="0"/>
                <a:ea typeface="+mn-ea"/>
                <a:cs typeface="Courier New" pitchFamily="49" charset="0"/>
              </a:rPr>
              <a:t>prob=nchoosek(n,k)*(p^k)*((1-p)^(n-k))</a:t>
            </a:r>
          </a:p>
          <a:p>
            <a:endParaRPr lang="pt-BR" sz="1600" dirty="0">
              <a:latin typeface="Courier New" pitchFamily="49" charset="0"/>
              <a:ea typeface="+mn-ea"/>
              <a:cs typeface="Courier New" pitchFamily="49" charset="0"/>
            </a:endParaRPr>
          </a:p>
          <a:p>
            <a:r>
              <a:rPr lang="pt-BR" sz="1600" dirty="0">
                <a:latin typeface="Courier New" pitchFamily="49" charset="0"/>
                <a:ea typeface="+mn-ea"/>
                <a:cs typeface="Courier New" pitchFamily="49" charset="0"/>
              </a:rPr>
              <a:t>prob </a:t>
            </a:r>
            <a:r>
              <a:rPr lang="pt-BR" sz="1600" dirty="0" smtClean="0">
                <a:latin typeface="Courier New" pitchFamily="49" charset="0"/>
                <a:ea typeface="+mn-ea"/>
                <a:cs typeface="Courier New" pitchFamily="49" charset="0"/>
              </a:rPr>
              <a:t>= 0.0031 = 0.3%</a:t>
            </a:r>
            <a:endParaRPr lang="pt-BR" sz="1600" dirty="0">
              <a:latin typeface="Courier New" pitchFamily="49" charset="0"/>
              <a:ea typeface="+mn-ea"/>
              <a:cs typeface="Courier New" pitchFamily="49" charset="0"/>
            </a:endParaRPr>
          </a:p>
        </p:txBody>
      </p:sp>
      <p:sp>
        <p:nvSpPr>
          <p:cNvPr id="8" name="Footer Placeholder 3"/>
          <p:cNvSpPr>
            <a:spLocks noGrp="1"/>
          </p:cNvSpPr>
          <p:nvPr>
            <p:ph type="ftr" sz="quarter" idx="10"/>
          </p:nvPr>
        </p:nvSpPr>
        <p:spPr>
          <a:xfrm>
            <a:off x="152400" y="6477000"/>
            <a:ext cx="4117975" cy="304800"/>
          </a:xfrm>
        </p:spPr>
        <p:txBody>
          <a:bodyPr/>
          <a:lstStyle/>
          <a:p>
            <a:pPr>
              <a:defRPr/>
            </a:pPr>
            <a:r>
              <a:rPr lang="en-US" dirty="0" smtClean="0"/>
              <a:t>ENSC 180 – Introduction to Engineering Analysis Tools </a:t>
            </a:r>
            <a:endParaRPr lang="en-US" dirty="0"/>
          </a:p>
        </p:txBody>
      </p:sp>
    </p:spTree>
    <p:extLst>
      <p:ext uri="{BB962C8B-B14F-4D97-AF65-F5344CB8AC3E}">
        <p14:creationId xmlns:p14="http://schemas.microsoft.com/office/powerpoint/2010/main" val="290948828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7" name="Content Placeholder 1"/>
          <p:cNvSpPr>
            <a:spLocks noGrp="1"/>
          </p:cNvSpPr>
          <p:nvPr>
            <p:ph idx="1"/>
          </p:nvPr>
        </p:nvSpPr>
        <p:spPr>
          <a:xfrm>
            <a:off x="0" y="1051561"/>
            <a:ext cx="8488680" cy="2545080"/>
          </a:xfrm>
        </p:spPr>
        <p:txBody>
          <a:bodyPr/>
          <a:lstStyle/>
          <a:p>
            <a:pPr>
              <a:buFont typeface="Wingdings" pitchFamily="2" charset="2"/>
              <a:buChar char="§"/>
            </a:pPr>
            <a:r>
              <a:rPr lang="en-CA" altLang="en-US" sz="1600" noProof="0" dirty="0" smtClean="0"/>
              <a:t> We have 5 people at the bus stop, and you have 8 snowballs. You are pretty good throwers, with a 60% accuracy on a single ball (PS: Don’t experiment that, it is unkind and inappropriate, let MATLAB simulate that for you)</a:t>
            </a:r>
          </a:p>
          <a:p>
            <a:pPr>
              <a:buFont typeface="Wingdings" pitchFamily="2" charset="2"/>
              <a:buChar char="§"/>
            </a:pPr>
            <a:r>
              <a:rPr lang="en-CA" altLang="en-US" sz="1600" noProof="0" dirty="0" smtClean="0"/>
              <a:t>What is the probability of getting five hits out of your 8 snowballs, and get in real trouble with Campus security ?</a:t>
            </a:r>
          </a:p>
          <a:p>
            <a:pPr lvl="2"/>
            <a:r>
              <a:rPr lang="en-CA" altLang="en-US" sz="1600" noProof="0" dirty="0" smtClean="0"/>
              <a:t>Number of trials: 8</a:t>
            </a:r>
          </a:p>
          <a:p>
            <a:pPr lvl="2"/>
            <a:r>
              <a:rPr lang="en-CA" altLang="en-US" sz="1600" noProof="0" dirty="0" smtClean="0"/>
              <a:t>Number of successes: 5</a:t>
            </a:r>
          </a:p>
          <a:p>
            <a:pPr lvl="2"/>
            <a:r>
              <a:rPr lang="en-CA" altLang="en-US" sz="1600" noProof="0" dirty="0" smtClean="0"/>
              <a:t>Probability of success: 0.6</a:t>
            </a:r>
          </a:p>
          <a:p>
            <a:pPr lvl="2"/>
            <a:endParaRPr lang="en-CA" altLang="en-US" sz="1600" noProof="0" dirty="0" smtClean="0"/>
          </a:p>
          <a:p>
            <a:pPr algn="ctr"/>
            <a:endParaRPr lang="en-CA" altLang="en-US" sz="1600" noProof="0" dirty="0" smtClean="0"/>
          </a:p>
          <a:p>
            <a:pPr marL="0" indent="0"/>
            <a:r>
              <a:rPr lang="en-CA" altLang="en-US" sz="1600" noProof="0" dirty="0" smtClean="0"/>
              <a:t>		</a:t>
            </a:r>
            <a:endParaRPr lang="en-CA" altLang="en-US" sz="1600" b="0" noProof="0" dirty="0" smtClean="0"/>
          </a:p>
          <a:p>
            <a:pPr marL="1085850" lvl="2">
              <a:buFont typeface="Arial" panose="020B0604020202020204" pitchFamily="34" charset="0"/>
              <a:buChar char="•"/>
            </a:pPr>
            <a:endParaRPr lang="en-CA" altLang="en-US" sz="1600" noProof="0" dirty="0" smtClean="0"/>
          </a:p>
          <a:p>
            <a:pPr marL="1085850" lvl="2">
              <a:buFont typeface="Arial" panose="020B0604020202020204" pitchFamily="34" charset="0"/>
              <a:buChar char="•"/>
            </a:pPr>
            <a:endParaRPr lang="en-CA" altLang="en-US" sz="1600" noProof="0" dirty="0" smtClean="0"/>
          </a:p>
          <a:p>
            <a:pPr marL="1085850" lvl="2">
              <a:buFont typeface="Arial" panose="020B0604020202020204" pitchFamily="34" charset="0"/>
              <a:buChar char="•"/>
            </a:pPr>
            <a:endParaRPr lang="en-CA" altLang="en-US" sz="1600" noProof="0" dirty="0" smtClean="0"/>
          </a:p>
          <a:p>
            <a:pPr marL="1085850" lvl="2">
              <a:buFont typeface="Arial" panose="020B0604020202020204" pitchFamily="34" charset="0"/>
              <a:buChar char="•"/>
            </a:pPr>
            <a:endParaRPr lang="en-CA" altLang="en-US" sz="1600" noProof="0" dirty="0" smtClean="0"/>
          </a:p>
          <a:p>
            <a:pPr marL="1085850" lvl="2">
              <a:buFont typeface="Arial" panose="020B0604020202020204" pitchFamily="34" charset="0"/>
              <a:buChar char="•"/>
            </a:pPr>
            <a:endParaRPr lang="en-CA" altLang="en-US" sz="1600" noProof="0" dirty="0" smtClean="0"/>
          </a:p>
          <a:p>
            <a:pPr algn="ctr"/>
            <a:endParaRPr lang="en-CA" altLang="en-US" sz="1600" noProof="0" dirty="0" smtClean="0"/>
          </a:p>
          <a:p>
            <a:pPr algn="ctr"/>
            <a:endParaRPr lang="en-CA" altLang="en-US" sz="1600" noProof="0" dirty="0" smtClean="0"/>
          </a:p>
          <a:p>
            <a:pPr algn="ctr"/>
            <a:endParaRPr lang="en-CA" altLang="en-US" sz="1600" noProof="0" dirty="0" smtClean="0"/>
          </a:p>
          <a:p>
            <a:pPr algn="ctr"/>
            <a:endParaRPr lang="en-CA" altLang="en-US" sz="1600" noProof="0" dirty="0" smtClean="0"/>
          </a:p>
          <a:p>
            <a:pPr algn="ctr"/>
            <a:endParaRPr lang="en-CA" altLang="en-US" sz="1600" noProof="0" dirty="0" smtClean="0"/>
          </a:p>
          <a:p>
            <a:pPr algn="ctr"/>
            <a:endParaRPr lang="en-CA" altLang="en-US" sz="1600" noProof="0" dirty="0" smtClean="0"/>
          </a:p>
          <a:p>
            <a:pPr algn="ctr"/>
            <a:endParaRPr lang="en-CA" altLang="en-US" sz="1600" noProof="0" dirty="0" smtClean="0"/>
          </a:p>
          <a:p>
            <a:pPr algn="ctr"/>
            <a:endParaRPr lang="en-CA" altLang="en-US" sz="1600" noProof="0" dirty="0" smtClean="0"/>
          </a:p>
          <a:p>
            <a:pPr algn="ctr"/>
            <a:endParaRPr lang="en-CA" altLang="en-US" sz="1600" noProof="0" dirty="0" smtClean="0"/>
          </a:p>
          <a:p>
            <a:pPr algn="ctr"/>
            <a:endParaRPr lang="en-CA" altLang="en-US" sz="1600" noProof="0" dirty="0" smtClean="0"/>
          </a:p>
          <a:p>
            <a:pPr algn="ctr"/>
            <a:endParaRPr lang="en-CA" altLang="en-US" sz="1600" noProof="0" dirty="0" smtClean="0"/>
          </a:p>
        </p:txBody>
      </p:sp>
      <p:sp>
        <p:nvSpPr>
          <p:cNvPr id="1028" name="Title 2"/>
          <p:cNvSpPr>
            <a:spLocks noGrp="1"/>
          </p:cNvSpPr>
          <p:nvPr>
            <p:ph type="title"/>
          </p:nvPr>
        </p:nvSpPr>
        <p:spPr/>
        <p:txBody>
          <a:bodyPr/>
          <a:lstStyle/>
          <a:p>
            <a:pPr algn="ctr"/>
            <a:r>
              <a:rPr lang="en-CA" altLang="en-US" noProof="0" dirty="0" err="1" smtClean="0"/>
              <a:t>Bernouilli</a:t>
            </a:r>
            <a:r>
              <a:rPr lang="en-CA" altLang="en-US" noProof="0" dirty="0" smtClean="0"/>
              <a:t> Trials (2)</a:t>
            </a:r>
          </a:p>
        </p:txBody>
      </p:sp>
      <p:sp>
        <p:nvSpPr>
          <p:cNvPr id="1029" name="Rectangle 2"/>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sz="2400">
                <a:solidFill>
                  <a:schemeClr val="tx1"/>
                </a:solidFill>
                <a:latin typeface="Arial" pitchFamily="34" charset="0"/>
                <a:ea typeface="ＭＳ Ｐゴシック" pitchFamily="34" charset="-128"/>
              </a:defRPr>
            </a:lvl1pPr>
            <a:lvl2pPr marL="742950" indent="-285750">
              <a:defRPr sz="2400">
                <a:solidFill>
                  <a:schemeClr val="tx1"/>
                </a:solidFill>
                <a:latin typeface="Arial" pitchFamily="34" charset="0"/>
                <a:ea typeface="ＭＳ Ｐゴシック" pitchFamily="34" charset="-128"/>
              </a:defRPr>
            </a:lvl2pPr>
            <a:lvl3pPr marL="1143000" indent="-228600">
              <a:defRPr sz="2400">
                <a:solidFill>
                  <a:schemeClr val="tx1"/>
                </a:solidFill>
                <a:latin typeface="Arial" pitchFamily="34" charset="0"/>
                <a:ea typeface="ＭＳ Ｐゴシック" pitchFamily="34" charset="-128"/>
              </a:defRPr>
            </a:lvl3pPr>
            <a:lvl4pPr marL="1600200" indent="-228600">
              <a:defRPr sz="2400">
                <a:solidFill>
                  <a:schemeClr val="tx1"/>
                </a:solidFill>
                <a:latin typeface="Arial" pitchFamily="34" charset="0"/>
                <a:ea typeface="ＭＳ Ｐゴシック" pitchFamily="34" charset="-128"/>
              </a:defRPr>
            </a:lvl4pPr>
            <a:lvl5pPr marL="2057400" indent="-22860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endParaRPr lang="en-CA" altLang="en-US"/>
          </a:p>
        </p:txBody>
      </p:sp>
      <p:sp>
        <p:nvSpPr>
          <p:cNvPr id="1030" name="Rectangle 4"/>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sz="2400">
                <a:solidFill>
                  <a:schemeClr val="tx1"/>
                </a:solidFill>
                <a:latin typeface="Arial" pitchFamily="34" charset="0"/>
                <a:ea typeface="ＭＳ Ｐゴシック" pitchFamily="34" charset="-128"/>
              </a:defRPr>
            </a:lvl1pPr>
            <a:lvl2pPr marL="742950" indent="-285750">
              <a:defRPr sz="2400">
                <a:solidFill>
                  <a:schemeClr val="tx1"/>
                </a:solidFill>
                <a:latin typeface="Arial" pitchFamily="34" charset="0"/>
                <a:ea typeface="ＭＳ Ｐゴシック" pitchFamily="34" charset="-128"/>
              </a:defRPr>
            </a:lvl2pPr>
            <a:lvl3pPr marL="1143000" indent="-228600">
              <a:defRPr sz="2400">
                <a:solidFill>
                  <a:schemeClr val="tx1"/>
                </a:solidFill>
                <a:latin typeface="Arial" pitchFamily="34" charset="0"/>
                <a:ea typeface="ＭＳ Ｐゴシック" pitchFamily="34" charset="-128"/>
              </a:defRPr>
            </a:lvl3pPr>
            <a:lvl4pPr marL="1600200" indent="-228600">
              <a:defRPr sz="2400">
                <a:solidFill>
                  <a:schemeClr val="tx1"/>
                </a:solidFill>
                <a:latin typeface="Arial" pitchFamily="34" charset="0"/>
                <a:ea typeface="ＭＳ Ｐゴシック" pitchFamily="34" charset="-128"/>
              </a:defRPr>
            </a:lvl4pPr>
            <a:lvl5pPr marL="2057400" indent="-22860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endParaRPr lang="en-CA" altLang="en-US"/>
          </a:p>
        </p:txBody>
      </p:sp>
      <p:sp>
        <p:nvSpPr>
          <p:cNvPr id="1031" name="Rectangle 6"/>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sz="2400">
                <a:solidFill>
                  <a:schemeClr val="tx1"/>
                </a:solidFill>
                <a:latin typeface="Arial" pitchFamily="34" charset="0"/>
                <a:ea typeface="ＭＳ Ｐゴシック" pitchFamily="34" charset="-128"/>
              </a:defRPr>
            </a:lvl1pPr>
            <a:lvl2pPr marL="742950" indent="-285750">
              <a:defRPr sz="2400">
                <a:solidFill>
                  <a:schemeClr val="tx1"/>
                </a:solidFill>
                <a:latin typeface="Arial" pitchFamily="34" charset="0"/>
                <a:ea typeface="ＭＳ Ｐゴシック" pitchFamily="34" charset="-128"/>
              </a:defRPr>
            </a:lvl2pPr>
            <a:lvl3pPr marL="1143000" indent="-228600">
              <a:defRPr sz="2400">
                <a:solidFill>
                  <a:schemeClr val="tx1"/>
                </a:solidFill>
                <a:latin typeface="Arial" pitchFamily="34" charset="0"/>
                <a:ea typeface="ＭＳ Ｐゴシック" pitchFamily="34" charset="-128"/>
              </a:defRPr>
            </a:lvl3pPr>
            <a:lvl4pPr marL="1600200" indent="-228600">
              <a:defRPr sz="2400">
                <a:solidFill>
                  <a:schemeClr val="tx1"/>
                </a:solidFill>
                <a:latin typeface="Arial" pitchFamily="34" charset="0"/>
                <a:ea typeface="ＭＳ Ｐゴシック" pitchFamily="34" charset="-128"/>
              </a:defRPr>
            </a:lvl4pPr>
            <a:lvl5pPr marL="2057400" indent="-22860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endParaRPr lang="en-CA" altLang="en-US"/>
          </a:p>
        </p:txBody>
      </p:sp>
      <p:sp>
        <p:nvSpPr>
          <p:cNvPr id="1032" name="Rectangle 8"/>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sz="2400">
                <a:solidFill>
                  <a:schemeClr val="tx1"/>
                </a:solidFill>
                <a:latin typeface="Arial" pitchFamily="34" charset="0"/>
                <a:ea typeface="ＭＳ Ｐゴシック" pitchFamily="34" charset="-128"/>
              </a:defRPr>
            </a:lvl1pPr>
            <a:lvl2pPr marL="742950" indent="-285750">
              <a:defRPr sz="2400">
                <a:solidFill>
                  <a:schemeClr val="tx1"/>
                </a:solidFill>
                <a:latin typeface="Arial" pitchFamily="34" charset="0"/>
                <a:ea typeface="ＭＳ Ｐゴシック" pitchFamily="34" charset="-128"/>
              </a:defRPr>
            </a:lvl2pPr>
            <a:lvl3pPr marL="1143000" indent="-228600">
              <a:defRPr sz="2400">
                <a:solidFill>
                  <a:schemeClr val="tx1"/>
                </a:solidFill>
                <a:latin typeface="Arial" pitchFamily="34" charset="0"/>
                <a:ea typeface="ＭＳ Ｐゴシック" pitchFamily="34" charset="-128"/>
              </a:defRPr>
            </a:lvl3pPr>
            <a:lvl4pPr marL="1600200" indent="-228600">
              <a:defRPr sz="2400">
                <a:solidFill>
                  <a:schemeClr val="tx1"/>
                </a:solidFill>
                <a:latin typeface="Arial" pitchFamily="34" charset="0"/>
                <a:ea typeface="ＭＳ Ｐゴシック" pitchFamily="34" charset="-128"/>
              </a:defRPr>
            </a:lvl4pPr>
            <a:lvl5pPr marL="2057400" indent="-22860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endParaRPr lang="en-CA" altLang="en-US"/>
          </a:p>
        </p:txBody>
      </p:sp>
      <p:sp>
        <p:nvSpPr>
          <p:cNvPr id="1033" name="Rectangle 10"/>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sz="2400">
                <a:solidFill>
                  <a:schemeClr val="tx1"/>
                </a:solidFill>
                <a:latin typeface="Arial" pitchFamily="34" charset="0"/>
                <a:ea typeface="ＭＳ Ｐゴシック" pitchFamily="34" charset="-128"/>
              </a:defRPr>
            </a:lvl1pPr>
            <a:lvl2pPr marL="742950" indent="-285750">
              <a:defRPr sz="2400">
                <a:solidFill>
                  <a:schemeClr val="tx1"/>
                </a:solidFill>
                <a:latin typeface="Arial" pitchFamily="34" charset="0"/>
                <a:ea typeface="ＭＳ Ｐゴシック" pitchFamily="34" charset="-128"/>
              </a:defRPr>
            </a:lvl2pPr>
            <a:lvl3pPr marL="1143000" indent="-228600">
              <a:defRPr sz="2400">
                <a:solidFill>
                  <a:schemeClr val="tx1"/>
                </a:solidFill>
                <a:latin typeface="Arial" pitchFamily="34" charset="0"/>
                <a:ea typeface="ＭＳ Ｐゴシック" pitchFamily="34" charset="-128"/>
              </a:defRPr>
            </a:lvl3pPr>
            <a:lvl4pPr marL="1600200" indent="-228600">
              <a:defRPr sz="2400">
                <a:solidFill>
                  <a:schemeClr val="tx1"/>
                </a:solidFill>
                <a:latin typeface="Arial" pitchFamily="34" charset="0"/>
                <a:ea typeface="ＭＳ Ｐゴシック" pitchFamily="34" charset="-128"/>
              </a:defRPr>
            </a:lvl4pPr>
            <a:lvl5pPr marL="2057400" indent="-22860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endParaRPr lang="en-CA" altLang="en-US"/>
          </a:p>
        </p:txBody>
      </p:sp>
      <p:sp>
        <p:nvSpPr>
          <p:cNvPr id="1034" name="Rectangle 12"/>
          <p:cNvSpPr>
            <a:spLocks noChangeArrowheads="1"/>
          </p:cNvSpPr>
          <p:nvPr/>
        </p:nvSpPr>
        <p:spPr bwMode="auto">
          <a:xfrm>
            <a:off x="0" y="0"/>
            <a:ext cx="9144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sz="2400">
                <a:solidFill>
                  <a:schemeClr val="tx1"/>
                </a:solidFill>
                <a:latin typeface="Arial" pitchFamily="34" charset="0"/>
                <a:ea typeface="ＭＳ Ｐゴシック" pitchFamily="34" charset="-128"/>
              </a:defRPr>
            </a:lvl1pPr>
            <a:lvl2pPr marL="742950" indent="-285750">
              <a:defRPr sz="2400">
                <a:solidFill>
                  <a:schemeClr val="tx1"/>
                </a:solidFill>
                <a:latin typeface="Arial" pitchFamily="34" charset="0"/>
                <a:ea typeface="ＭＳ Ｐゴシック" pitchFamily="34" charset="-128"/>
              </a:defRPr>
            </a:lvl2pPr>
            <a:lvl3pPr marL="1143000" indent="-228600">
              <a:defRPr sz="2400">
                <a:solidFill>
                  <a:schemeClr val="tx1"/>
                </a:solidFill>
                <a:latin typeface="Arial" pitchFamily="34" charset="0"/>
                <a:ea typeface="ＭＳ Ｐゴシック" pitchFamily="34" charset="-128"/>
              </a:defRPr>
            </a:lvl3pPr>
            <a:lvl4pPr marL="1600200" indent="-228600">
              <a:defRPr sz="2400">
                <a:solidFill>
                  <a:schemeClr val="tx1"/>
                </a:solidFill>
                <a:latin typeface="Arial" pitchFamily="34" charset="0"/>
                <a:ea typeface="ＭＳ Ｐゴシック" pitchFamily="34" charset="-128"/>
              </a:defRPr>
            </a:lvl4pPr>
            <a:lvl5pPr marL="2057400" indent="-22860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endParaRPr lang="en-CA" altLang="en-US"/>
          </a:p>
        </p:txBody>
      </p:sp>
      <p:sp>
        <p:nvSpPr>
          <p:cNvPr id="1035" name="Rectangle 14"/>
          <p:cNvSpPr>
            <a:spLocks noChangeArrowheads="1"/>
          </p:cNvSpPr>
          <p:nvPr/>
        </p:nvSpPr>
        <p:spPr bwMode="auto">
          <a:xfrm>
            <a:off x="0" y="0"/>
            <a:ext cx="9144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sz="2400">
                <a:solidFill>
                  <a:schemeClr val="tx1"/>
                </a:solidFill>
                <a:latin typeface="Arial" pitchFamily="34" charset="0"/>
                <a:ea typeface="ＭＳ Ｐゴシック" pitchFamily="34" charset="-128"/>
              </a:defRPr>
            </a:lvl1pPr>
            <a:lvl2pPr marL="742950" indent="-285750">
              <a:defRPr sz="2400">
                <a:solidFill>
                  <a:schemeClr val="tx1"/>
                </a:solidFill>
                <a:latin typeface="Arial" pitchFamily="34" charset="0"/>
                <a:ea typeface="ＭＳ Ｐゴシック" pitchFamily="34" charset="-128"/>
              </a:defRPr>
            </a:lvl2pPr>
            <a:lvl3pPr marL="1143000" indent="-228600">
              <a:defRPr sz="2400">
                <a:solidFill>
                  <a:schemeClr val="tx1"/>
                </a:solidFill>
                <a:latin typeface="Arial" pitchFamily="34" charset="0"/>
                <a:ea typeface="ＭＳ Ｐゴシック" pitchFamily="34" charset="-128"/>
              </a:defRPr>
            </a:lvl3pPr>
            <a:lvl4pPr marL="1600200" indent="-228600">
              <a:defRPr sz="2400">
                <a:solidFill>
                  <a:schemeClr val="tx1"/>
                </a:solidFill>
                <a:latin typeface="Arial" pitchFamily="34" charset="0"/>
                <a:ea typeface="ＭＳ Ｐゴシック" pitchFamily="34" charset="-128"/>
              </a:defRPr>
            </a:lvl4pPr>
            <a:lvl5pPr marL="2057400" indent="-22860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endParaRPr lang="en-CA" altLang="en-US"/>
          </a:p>
        </p:txBody>
      </p:sp>
      <p:sp>
        <p:nvSpPr>
          <p:cNvPr id="1036" name="Rectangle 16"/>
          <p:cNvSpPr>
            <a:spLocks noChangeArrowheads="1"/>
          </p:cNvSpPr>
          <p:nvPr/>
        </p:nvSpPr>
        <p:spPr bwMode="auto">
          <a:xfrm>
            <a:off x="0" y="0"/>
            <a:ext cx="9144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sz="2400">
                <a:solidFill>
                  <a:schemeClr val="tx1"/>
                </a:solidFill>
                <a:latin typeface="Arial" pitchFamily="34" charset="0"/>
                <a:ea typeface="ＭＳ Ｐゴシック" pitchFamily="34" charset="-128"/>
              </a:defRPr>
            </a:lvl1pPr>
            <a:lvl2pPr marL="742950" indent="-285750">
              <a:defRPr sz="2400">
                <a:solidFill>
                  <a:schemeClr val="tx1"/>
                </a:solidFill>
                <a:latin typeface="Arial" pitchFamily="34" charset="0"/>
                <a:ea typeface="ＭＳ Ｐゴシック" pitchFamily="34" charset="-128"/>
              </a:defRPr>
            </a:lvl2pPr>
            <a:lvl3pPr marL="1143000" indent="-228600">
              <a:defRPr sz="2400">
                <a:solidFill>
                  <a:schemeClr val="tx1"/>
                </a:solidFill>
                <a:latin typeface="Arial" pitchFamily="34" charset="0"/>
                <a:ea typeface="ＭＳ Ｐゴシック" pitchFamily="34" charset="-128"/>
              </a:defRPr>
            </a:lvl3pPr>
            <a:lvl4pPr marL="1600200" indent="-228600">
              <a:defRPr sz="2400">
                <a:solidFill>
                  <a:schemeClr val="tx1"/>
                </a:solidFill>
                <a:latin typeface="Arial" pitchFamily="34" charset="0"/>
                <a:ea typeface="ＭＳ Ｐゴシック" pitchFamily="34" charset="-128"/>
              </a:defRPr>
            </a:lvl4pPr>
            <a:lvl5pPr marL="2057400" indent="-22860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endParaRPr lang="en-CA" altLang="en-US"/>
          </a:p>
        </p:txBody>
      </p:sp>
      <p:sp>
        <p:nvSpPr>
          <p:cNvPr id="29" name="Footer Placeholder 3"/>
          <p:cNvSpPr>
            <a:spLocks noGrp="1"/>
          </p:cNvSpPr>
          <p:nvPr>
            <p:ph type="ftr" sz="quarter" idx="10"/>
          </p:nvPr>
        </p:nvSpPr>
        <p:spPr>
          <a:xfrm>
            <a:off x="152400" y="6477000"/>
            <a:ext cx="4117975" cy="304800"/>
          </a:xfrm>
        </p:spPr>
        <p:txBody>
          <a:bodyPr/>
          <a:lstStyle/>
          <a:p>
            <a:pPr>
              <a:defRPr/>
            </a:pPr>
            <a:r>
              <a:rPr lang="en-US" dirty="0" smtClean="0"/>
              <a:t>ENSC 180 – Introduction to Engineering Analysis Tools </a:t>
            </a:r>
            <a:endParaRPr lang="en-US" dirty="0"/>
          </a:p>
        </p:txBody>
      </p:sp>
      <p:sp>
        <p:nvSpPr>
          <p:cNvPr id="2" name="Rettangolo 1"/>
          <p:cNvSpPr/>
          <p:nvPr/>
        </p:nvSpPr>
        <p:spPr>
          <a:xfrm>
            <a:off x="3840480" y="2256026"/>
            <a:ext cx="5013960" cy="1077218"/>
          </a:xfrm>
          <a:prstGeom prst="rect">
            <a:avLst/>
          </a:prstGeom>
          <a:ln>
            <a:solidFill>
              <a:schemeClr val="accent1"/>
            </a:solidFill>
          </a:ln>
        </p:spPr>
        <p:txBody>
          <a:bodyPr wrap="square">
            <a:spAutoFit/>
          </a:bodyPr>
          <a:lstStyle/>
          <a:p>
            <a:r>
              <a:rPr lang="pt-BR" sz="1600" dirty="0">
                <a:latin typeface="Courier New" pitchFamily="49" charset="0"/>
                <a:ea typeface="+mn-ea"/>
                <a:cs typeface="Courier New" pitchFamily="49" charset="0"/>
              </a:rPr>
              <a:t>&gt;&gt; p=0.6;n=8;k=5;</a:t>
            </a:r>
          </a:p>
          <a:p>
            <a:r>
              <a:rPr lang="pt-BR" sz="1600" dirty="0" smtClean="0">
                <a:latin typeface="Courier New" pitchFamily="49" charset="0"/>
                <a:ea typeface="+mn-ea"/>
                <a:cs typeface="Courier New" pitchFamily="49" charset="0"/>
              </a:rPr>
              <a:t>prob=nchoosek(n,k</a:t>
            </a:r>
            <a:r>
              <a:rPr lang="pt-BR" sz="1600" dirty="0">
                <a:latin typeface="Courier New" pitchFamily="49" charset="0"/>
                <a:ea typeface="+mn-ea"/>
                <a:cs typeface="Courier New" pitchFamily="49" charset="0"/>
              </a:rPr>
              <a:t>)*(p^k)*((1-p)^(n-k))</a:t>
            </a:r>
          </a:p>
          <a:p>
            <a:endParaRPr lang="pt-BR" sz="1600" dirty="0">
              <a:latin typeface="Courier New" pitchFamily="49" charset="0"/>
              <a:ea typeface="+mn-ea"/>
              <a:cs typeface="Courier New" pitchFamily="49" charset="0"/>
            </a:endParaRPr>
          </a:p>
          <a:p>
            <a:r>
              <a:rPr lang="pt-BR" sz="1600" dirty="0">
                <a:latin typeface="Courier New" pitchFamily="49" charset="0"/>
                <a:ea typeface="+mn-ea"/>
                <a:cs typeface="Courier New" pitchFamily="49" charset="0"/>
              </a:rPr>
              <a:t>prob = 0.2787</a:t>
            </a:r>
            <a:endParaRPr lang="en-US" sz="1600" dirty="0">
              <a:latin typeface="Courier New" pitchFamily="49" charset="0"/>
              <a:ea typeface="+mn-ea"/>
              <a:cs typeface="Courier New" pitchFamily="49" charset="0"/>
            </a:endParaRPr>
          </a:p>
        </p:txBody>
      </p:sp>
      <mc:AlternateContent xmlns:mc="http://schemas.openxmlformats.org/markup-compatibility/2006" xmlns:a14="http://schemas.microsoft.com/office/drawing/2010/main">
        <mc:Choice Requires="a14">
          <p:sp>
            <p:nvSpPr>
              <p:cNvPr id="3" name="Rettangolo 2"/>
              <p:cNvSpPr/>
              <p:nvPr/>
            </p:nvSpPr>
            <p:spPr>
              <a:xfrm>
                <a:off x="1812412" y="3788553"/>
                <a:ext cx="3172215" cy="646780"/>
              </a:xfrm>
              <a:prstGeom prst="rect">
                <a:avLst/>
              </a:prstGeom>
            </p:spPr>
            <p:txBody>
              <a:bodyPr wrap="none">
                <a:spAutoFit/>
              </a:bodyPr>
              <a:lstStyle/>
              <a:p>
                <a:pPr marL="0" indent="0"/>
                <a14:m>
                  <m:oMath xmlns:m="http://schemas.openxmlformats.org/officeDocument/2006/math">
                    <m:r>
                      <a:rPr lang="en-US" altLang="en-US" i="1">
                        <a:latin typeface="Cambria Math"/>
                      </a:rPr>
                      <m:t>𝑃</m:t>
                    </m:r>
                    <m:r>
                      <a:rPr lang="en-US" altLang="en-US" i="1">
                        <a:latin typeface="Cambria Math"/>
                      </a:rPr>
                      <m:t>=</m:t>
                    </m:r>
                    <m:d>
                      <m:dPr>
                        <m:ctrlPr>
                          <a:rPr lang="en-US" altLang="en-US" i="1">
                            <a:latin typeface="Cambria Math" panose="02040503050406030204" pitchFamily="18" charset="0"/>
                          </a:rPr>
                        </m:ctrlPr>
                      </m:dPr>
                      <m:e>
                        <m:eqArr>
                          <m:eqArrPr>
                            <m:ctrlPr>
                              <a:rPr lang="en-US" altLang="en-US" i="1">
                                <a:latin typeface="Cambria Math" panose="02040503050406030204" pitchFamily="18" charset="0"/>
                              </a:rPr>
                            </m:ctrlPr>
                          </m:eqArrPr>
                          <m:e>
                            <m:r>
                              <a:rPr lang="it-IT" altLang="en-US" i="1">
                                <a:latin typeface="Cambria Math"/>
                              </a:rPr>
                              <m:t>𝑛</m:t>
                            </m:r>
                          </m:e>
                          <m:e>
                            <m:r>
                              <a:rPr lang="it-IT" altLang="en-US" i="1">
                                <a:latin typeface="Cambria Math"/>
                              </a:rPr>
                              <m:t>𝑘</m:t>
                            </m:r>
                          </m:e>
                        </m:eqArr>
                      </m:e>
                    </m:d>
                    <m:sSup>
                      <m:sSupPr>
                        <m:ctrlPr>
                          <a:rPr lang="en-US" altLang="en-US" i="1">
                            <a:latin typeface="Cambria Math" panose="02040503050406030204" pitchFamily="18" charset="0"/>
                          </a:rPr>
                        </m:ctrlPr>
                      </m:sSupPr>
                      <m:e>
                        <m:r>
                          <a:rPr lang="en-US" altLang="en-US" i="1">
                            <a:latin typeface="Cambria Math"/>
                          </a:rPr>
                          <m:t>𝑝</m:t>
                        </m:r>
                      </m:e>
                      <m:sup>
                        <m:r>
                          <a:rPr lang="it-IT" altLang="en-US" i="1">
                            <a:latin typeface="Cambria Math"/>
                          </a:rPr>
                          <m:t>𝑘</m:t>
                        </m:r>
                      </m:sup>
                    </m:sSup>
                    <m:sSup>
                      <m:sSupPr>
                        <m:ctrlPr>
                          <a:rPr lang="en-US" altLang="en-US" i="1">
                            <a:latin typeface="Cambria Math" panose="02040503050406030204" pitchFamily="18" charset="0"/>
                          </a:rPr>
                        </m:ctrlPr>
                      </m:sSupPr>
                      <m:e>
                        <m:d>
                          <m:dPr>
                            <m:ctrlPr>
                              <a:rPr lang="en-US" altLang="en-US" i="1">
                                <a:latin typeface="Cambria Math" panose="02040503050406030204" pitchFamily="18" charset="0"/>
                              </a:rPr>
                            </m:ctrlPr>
                          </m:dPr>
                          <m:e>
                            <m:r>
                              <a:rPr lang="en-US" altLang="en-US" i="1">
                                <a:latin typeface="Cambria Math"/>
                              </a:rPr>
                              <m:t>1−</m:t>
                            </m:r>
                            <m:r>
                              <a:rPr lang="en-US" altLang="en-US" i="1">
                                <a:latin typeface="Cambria Math"/>
                              </a:rPr>
                              <m:t>𝑝</m:t>
                            </m:r>
                          </m:e>
                        </m:d>
                      </m:e>
                      <m:sup>
                        <m:r>
                          <a:rPr lang="it-IT" altLang="en-US" i="1">
                            <a:latin typeface="Cambria Math"/>
                          </a:rPr>
                          <m:t>𝑛</m:t>
                        </m:r>
                        <m:r>
                          <a:rPr lang="en-US" altLang="en-US" i="1">
                            <a:latin typeface="Cambria Math"/>
                          </a:rPr>
                          <m:t>−</m:t>
                        </m:r>
                        <m:r>
                          <a:rPr lang="it-IT" altLang="en-US" i="1">
                            <a:latin typeface="Cambria Math"/>
                          </a:rPr>
                          <m:t>𝑘</m:t>
                        </m:r>
                      </m:sup>
                    </m:sSup>
                  </m:oMath>
                </a14:m>
                <a:r>
                  <a:rPr lang="it-IT" altLang="en-US" dirty="0"/>
                  <a:t> </a:t>
                </a:r>
              </a:p>
            </p:txBody>
          </p:sp>
        </mc:Choice>
        <mc:Fallback xmlns="">
          <p:sp>
            <p:nvSpPr>
              <p:cNvPr id="3" name="Rettangolo 2"/>
              <p:cNvSpPr>
                <a:spLocks noRot="1" noChangeAspect="1" noMove="1" noResize="1" noEditPoints="1" noAdjustHandles="1" noChangeArrowheads="1" noChangeShapeType="1" noTextEdit="1"/>
              </p:cNvSpPr>
              <p:nvPr/>
            </p:nvSpPr>
            <p:spPr>
              <a:xfrm>
                <a:off x="1812412" y="3788553"/>
                <a:ext cx="3172215" cy="646780"/>
              </a:xfrm>
              <a:prstGeom prst="rect">
                <a:avLst/>
              </a:prstGeom>
              <a:blipFill rotWithShape="1">
                <a:blip r:embed="rId4"/>
                <a:stretch>
                  <a:fillRect/>
                </a:stretch>
              </a:blipFill>
            </p:spPr>
            <p:txBody>
              <a:bodyPr/>
              <a:lstStyle/>
              <a:p>
                <a:r>
                  <a:rPr lang="en-US">
                    <a:noFill/>
                  </a:rPr>
                  <a:t> </a:t>
                </a:r>
              </a:p>
            </p:txBody>
          </p:sp>
        </mc:Fallback>
      </mc:AlternateContent>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7" name="Content Placeholder 1"/>
          <p:cNvSpPr>
            <a:spLocks noGrp="1"/>
          </p:cNvSpPr>
          <p:nvPr>
            <p:ph idx="1"/>
          </p:nvPr>
        </p:nvSpPr>
        <p:spPr>
          <a:xfrm>
            <a:off x="274320" y="1051561"/>
            <a:ext cx="8488680" cy="1508759"/>
          </a:xfrm>
        </p:spPr>
        <p:txBody>
          <a:bodyPr/>
          <a:lstStyle/>
          <a:p>
            <a:pPr>
              <a:buFont typeface="Wingdings" pitchFamily="2" charset="2"/>
              <a:buChar char="§"/>
            </a:pPr>
            <a:r>
              <a:rPr lang="en-CA" altLang="en-US" sz="1600" noProof="0" dirty="0" smtClean="0"/>
              <a:t> What is the probability that in five rolls of a fair dice, a number 1 appears twice?</a:t>
            </a:r>
          </a:p>
          <a:p>
            <a:pPr lvl="2"/>
            <a:r>
              <a:rPr lang="en-CA" altLang="en-US" sz="1600" noProof="0" dirty="0" smtClean="0"/>
              <a:t>Number of trials: 5</a:t>
            </a:r>
          </a:p>
          <a:p>
            <a:pPr lvl="2"/>
            <a:r>
              <a:rPr lang="en-CA" altLang="en-US" sz="1600" noProof="0" dirty="0" smtClean="0"/>
              <a:t>Exact number of successes: 2</a:t>
            </a:r>
          </a:p>
          <a:p>
            <a:pPr lvl="2"/>
            <a:r>
              <a:rPr lang="en-CA" altLang="en-US" sz="1600" noProof="0" dirty="0" smtClean="0"/>
              <a:t>Probability of success: 1/6</a:t>
            </a:r>
          </a:p>
          <a:p>
            <a:pPr algn="ctr"/>
            <a:endParaRPr lang="en-CA" altLang="en-US" sz="1600" noProof="0" dirty="0" smtClean="0"/>
          </a:p>
          <a:p>
            <a:pPr algn="ctr"/>
            <a:endParaRPr lang="en-CA" altLang="en-US" sz="1600" noProof="0" dirty="0" smtClean="0"/>
          </a:p>
        </p:txBody>
      </p:sp>
      <p:sp>
        <p:nvSpPr>
          <p:cNvPr id="1028" name="Title 2"/>
          <p:cNvSpPr>
            <a:spLocks noGrp="1"/>
          </p:cNvSpPr>
          <p:nvPr>
            <p:ph type="title"/>
          </p:nvPr>
        </p:nvSpPr>
        <p:spPr/>
        <p:txBody>
          <a:bodyPr/>
          <a:lstStyle/>
          <a:p>
            <a:pPr algn="ctr"/>
            <a:r>
              <a:rPr lang="en-CA" altLang="en-US" noProof="0" dirty="0" err="1" smtClean="0"/>
              <a:t>Bernouilli</a:t>
            </a:r>
            <a:r>
              <a:rPr lang="en-CA" altLang="en-US" noProof="0" dirty="0" smtClean="0"/>
              <a:t> Trials (3)</a:t>
            </a:r>
          </a:p>
        </p:txBody>
      </p:sp>
      <p:sp>
        <p:nvSpPr>
          <p:cNvPr id="1029" name="Rectangle 2"/>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sz="2400">
                <a:solidFill>
                  <a:schemeClr val="tx1"/>
                </a:solidFill>
                <a:latin typeface="Arial" pitchFamily="34" charset="0"/>
                <a:ea typeface="ＭＳ Ｐゴシック" pitchFamily="34" charset="-128"/>
              </a:defRPr>
            </a:lvl1pPr>
            <a:lvl2pPr marL="742950" indent="-285750">
              <a:defRPr sz="2400">
                <a:solidFill>
                  <a:schemeClr val="tx1"/>
                </a:solidFill>
                <a:latin typeface="Arial" pitchFamily="34" charset="0"/>
                <a:ea typeface="ＭＳ Ｐゴシック" pitchFamily="34" charset="-128"/>
              </a:defRPr>
            </a:lvl2pPr>
            <a:lvl3pPr marL="1143000" indent="-228600">
              <a:defRPr sz="2400">
                <a:solidFill>
                  <a:schemeClr val="tx1"/>
                </a:solidFill>
                <a:latin typeface="Arial" pitchFamily="34" charset="0"/>
                <a:ea typeface="ＭＳ Ｐゴシック" pitchFamily="34" charset="-128"/>
              </a:defRPr>
            </a:lvl3pPr>
            <a:lvl4pPr marL="1600200" indent="-228600">
              <a:defRPr sz="2400">
                <a:solidFill>
                  <a:schemeClr val="tx1"/>
                </a:solidFill>
                <a:latin typeface="Arial" pitchFamily="34" charset="0"/>
                <a:ea typeface="ＭＳ Ｐゴシック" pitchFamily="34" charset="-128"/>
              </a:defRPr>
            </a:lvl4pPr>
            <a:lvl5pPr marL="2057400" indent="-22860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endParaRPr lang="en-CA" altLang="en-US"/>
          </a:p>
        </p:txBody>
      </p:sp>
      <p:sp>
        <p:nvSpPr>
          <p:cNvPr id="1030" name="Rectangle 4"/>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sz="2400">
                <a:solidFill>
                  <a:schemeClr val="tx1"/>
                </a:solidFill>
                <a:latin typeface="Arial" pitchFamily="34" charset="0"/>
                <a:ea typeface="ＭＳ Ｐゴシック" pitchFamily="34" charset="-128"/>
              </a:defRPr>
            </a:lvl1pPr>
            <a:lvl2pPr marL="742950" indent="-285750">
              <a:defRPr sz="2400">
                <a:solidFill>
                  <a:schemeClr val="tx1"/>
                </a:solidFill>
                <a:latin typeface="Arial" pitchFamily="34" charset="0"/>
                <a:ea typeface="ＭＳ Ｐゴシック" pitchFamily="34" charset="-128"/>
              </a:defRPr>
            </a:lvl2pPr>
            <a:lvl3pPr marL="1143000" indent="-228600">
              <a:defRPr sz="2400">
                <a:solidFill>
                  <a:schemeClr val="tx1"/>
                </a:solidFill>
                <a:latin typeface="Arial" pitchFamily="34" charset="0"/>
                <a:ea typeface="ＭＳ Ｐゴシック" pitchFamily="34" charset="-128"/>
              </a:defRPr>
            </a:lvl3pPr>
            <a:lvl4pPr marL="1600200" indent="-228600">
              <a:defRPr sz="2400">
                <a:solidFill>
                  <a:schemeClr val="tx1"/>
                </a:solidFill>
                <a:latin typeface="Arial" pitchFamily="34" charset="0"/>
                <a:ea typeface="ＭＳ Ｐゴシック" pitchFamily="34" charset="-128"/>
              </a:defRPr>
            </a:lvl4pPr>
            <a:lvl5pPr marL="2057400" indent="-22860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endParaRPr lang="en-CA" altLang="en-US"/>
          </a:p>
        </p:txBody>
      </p:sp>
      <p:sp>
        <p:nvSpPr>
          <p:cNvPr id="1031" name="Rectangle 6"/>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sz="2400">
                <a:solidFill>
                  <a:schemeClr val="tx1"/>
                </a:solidFill>
                <a:latin typeface="Arial" pitchFamily="34" charset="0"/>
                <a:ea typeface="ＭＳ Ｐゴシック" pitchFamily="34" charset="-128"/>
              </a:defRPr>
            </a:lvl1pPr>
            <a:lvl2pPr marL="742950" indent="-285750">
              <a:defRPr sz="2400">
                <a:solidFill>
                  <a:schemeClr val="tx1"/>
                </a:solidFill>
                <a:latin typeface="Arial" pitchFamily="34" charset="0"/>
                <a:ea typeface="ＭＳ Ｐゴシック" pitchFamily="34" charset="-128"/>
              </a:defRPr>
            </a:lvl2pPr>
            <a:lvl3pPr marL="1143000" indent="-228600">
              <a:defRPr sz="2400">
                <a:solidFill>
                  <a:schemeClr val="tx1"/>
                </a:solidFill>
                <a:latin typeface="Arial" pitchFamily="34" charset="0"/>
                <a:ea typeface="ＭＳ Ｐゴシック" pitchFamily="34" charset="-128"/>
              </a:defRPr>
            </a:lvl3pPr>
            <a:lvl4pPr marL="1600200" indent="-228600">
              <a:defRPr sz="2400">
                <a:solidFill>
                  <a:schemeClr val="tx1"/>
                </a:solidFill>
                <a:latin typeface="Arial" pitchFamily="34" charset="0"/>
                <a:ea typeface="ＭＳ Ｐゴシック" pitchFamily="34" charset="-128"/>
              </a:defRPr>
            </a:lvl4pPr>
            <a:lvl5pPr marL="2057400" indent="-22860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endParaRPr lang="en-CA" altLang="en-US"/>
          </a:p>
        </p:txBody>
      </p:sp>
      <p:sp>
        <p:nvSpPr>
          <p:cNvPr id="1032" name="Rectangle 8"/>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sz="2400">
                <a:solidFill>
                  <a:schemeClr val="tx1"/>
                </a:solidFill>
                <a:latin typeface="Arial" pitchFamily="34" charset="0"/>
                <a:ea typeface="ＭＳ Ｐゴシック" pitchFamily="34" charset="-128"/>
              </a:defRPr>
            </a:lvl1pPr>
            <a:lvl2pPr marL="742950" indent="-285750">
              <a:defRPr sz="2400">
                <a:solidFill>
                  <a:schemeClr val="tx1"/>
                </a:solidFill>
                <a:latin typeface="Arial" pitchFamily="34" charset="0"/>
                <a:ea typeface="ＭＳ Ｐゴシック" pitchFamily="34" charset="-128"/>
              </a:defRPr>
            </a:lvl2pPr>
            <a:lvl3pPr marL="1143000" indent="-228600">
              <a:defRPr sz="2400">
                <a:solidFill>
                  <a:schemeClr val="tx1"/>
                </a:solidFill>
                <a:latin typeface="Arial" pitchFamily="34" charset="0"/>
                <a:ea typeface="ＭＳ Ｐゴシック" pitchFamily="34" charset="-128"/>
              </a:defRPr>
            </a:lvl3pPr>
            <a:lvl4pPr marL="1600200" indent="-228600">
              <a:defRPr sz="2400">
                <a:solidFill>
                  <a:schemeClr val="tx1"/>
                </a:solidFill>
                <a:latin typeface="Arial" pitchFamily="34" charset="0"/>
                <a:ea typeface="ＭＳ Ｐゴシック" pitchFamily="34" charset="-128"/>
              </a:defRPr>
            </a:lvl4pPr>
            <a:lvl5pPr marL="2057400" indent="-22860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endParaRPr lang="en-CA" altLang="en-US"/>
          </a:p>
        </p:txBody>
      </p:sp>
      <p:sp>
        <p:nvSpPr>
          <p:cNvPr id="1033" name="Rectangle 10"/>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sz="2400">
                <a:solidFill>
                  <a:schemeClr val="tx1"/>
                </a:solidFill>
                <a:latin typeface="Arial" pitchFamily="34" charset="0"/>
                <a:ea typeface="ＭＳ Ｐゴシック" pitchFamily="34" charset="-128"/>
              </a:defRPr>
            </a:lvl1pPr>
            <a:lvl2pPr marL="742950" indent="-285750">
              <a:defRPr sz="2400">
                <a:solidFill>
                  <a:schemeClr val="tx1"/>
                </a:solidFill>
                <a:latin typeface="Arial" pitchFamily="34" charset="0"/>
                <a:ea typeface="ＭＳ Ｐゴシック" pitchFamily="34" charset="-128"/>
              </a:defRPr>
            </a:lvl2pPr>
            <a:lvl3pPr marL="1143000" indent="-228600">
              <a:defRPr sz="2400">
                <a:solidFill>
                  <a:schemeClr val="tx1"/>
                </a:solidFill>
                <a:latin typeface="Arial" pitchFamily="34" charset="0"/>
                <a:ea typeface="ＭＳ Ｐゴシック" pitchFamily="34" charset="-128"/>
              </a:defRPr>
            </a:lvl3pPr>
            <a:lvl4pPr marL="1600200" indent="-228600">
              <a:defRPr sz="2400">
                <a:solidFill>
                  <a:schemeClr val="tx1"/>
                </a:solidFill>
                <a:latin typeface="Arial" pitchFamily="34" charset="0"/>
                <a:ea typeface="ＭＳ Ｐゴシック" pitchFamily="34" charset="-128"/>
              </a:defRPr>
            </a:lvl4pPr>
            <a:lvl5pPr marL="2057400" indent="-22860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endParaRPr lang="en-CA" altLang="en-US"/>
          </a:p>
        </p:txBody>
      </p:sp>
      <p:sp>
        <p:nvSpPr>
          <p:cNvPr id="1034" name="Rectangle 12"/>
          <p:cNvSpPr>
            <a:spLocks noChangeArrowheads="1"/>
          </p:cNvSpPr>
          <p:nvPr/>
        </p:nvSpPr>
        <p:spPr bwMode="auto">
          <a:xfrm>
            <a:off x="0" y="0"/>
            <a:ext cx="9144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sz="2400">
                <a:solidFill>
                  <a:schemeClr val="tx1"/>
                </a:solidFill>
                <a:latin typeface="Arial" pitchFamily="34" charset="0"/>
                <a:ea typeface="ＭＳ Ｐゴシック" pitchFamily="34" charset="-128"/>
              </a:defRPr>
            </a:lvl1pPr>
            <a:lvl2pPr marL="742950" indent="-285750">
              <a:defRPr sz="2400">
                <a:solidFill>
                  <a:schemeClr val="tx1"/>
                </a:solidFill>
                <a:latin typeface="Arial" pitchFamily="34" charset="0"/>
                <a:ea typeface="ＭＳ Ｐゴシック" pitchFamily="34" charset="-128"/>
              </a:defRPr>
            </a:lvl2pPr>
            <a:lvl3pPr marL="1143000" indent="-228600">
              <a:defRPr sz="2400">
                <a:solidFill>
                  <a:schemeClr val="tx1"/>
                </a:solidFill>
                <a:latin typeface="Arial" pitchFamily="34" charset="0"/>
                <a:ea typeface="ＭＳ Ｐゴシック" pitchFamily="34" charset="-128"/>
              </a:defRPr>
            </a:lvl3pPr>
            <a:lvl4pPr marL="1600200" indent="-228600">
              <a:defRPr sz="2400">
                <a:solidFill>
                  <a:schemeClr val="tx1"/>
                </a:solidFill>
                <a:latin typeface="Arial" pitchFamily="34" charset="0"/>
                <a:ea typeface="ＭＳ Ｐゴシック" pitchFamily="34" charset="-128"/>
              </a:defRPr>
            </a:lvl4pPr>
            <a:lvl5pPr marL="2057400" indent="-22860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endParaRPr lang="en-CA" altLang="en-US"/>
          </a:p>
        </p:txBody>
      </p:sp>
      <p:sp>
        <p:nvSpPr>
          <p:cNvPr id="1035" name="Rectangle 14"/>
          <p:cNvSpPr>
            <a:spLocks noChangeArrowheads="1"/>
          </p:cNvSpPr>
          <p:nvPr/>
        </p:nvSpPr>
        <p:spPr bwMode="auto">
          <a:xfrm>
            <a:off x="0" y="0"/>
            <a:ext cx="9144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sz="2400">
                <a:solidFill>
                  <a:schemeClr val="tx1"/>
                </a:solidFill>
                <a:latin typeface="Arial" pitchFamily="34" charset="0"/>
                <a:ea typeface="ＭＳ Ｐゴシック" pitchFamily="34" charset="-128"/>
              </a:defRPr>
            </a:lvl1pPr>
            <a:lvl2pPr marL="742950" indent="-285750">
              <a:defRPr sz="2400">
                <a:solidFill>
                  <a:schemeClr val="tx1"/>
                </a:solidFill>
                <a:latin typeface="Arial" pitchFamily="34" charset="0"/>
                <a:ea typeface="ＭＳ Ｐゴシック" pitchFamily="34" charset="-128"/>
              </a:defRPr>
            </a:lvl2pPr>
            <a:lvl3pPr marL="1143000" indent="-228600">
              <a:defRPr sz="2400">
                <a:solidFill>
                  <a:schemeClr val="tx1"/>
                </a:solidFill>
                <a:latin typeface="Arial" pitchFamily="34" charset="0"/>
                <a:ea typeface="ＭＳ Ｐゴシック" pitchFamily="34" charset="-128"/>
              </a:defRPr>
            </a:lvl3pPr>
            <a:lvl4pPr marL="1600200" indent="-228600">
              <a:defRPr sz="2400">
                <a:solidFill>
                  <a:schemeClr val="tx1"/>
                </a:solidFill>
                <a:latin typeface="Arial" pitchFamily="34" charset="0"/>
                <a:ea typeface="ＭＳ Ｐゴシック" pitchFamily="34" charset="-128"/>
              </a:defRPr>
            </a:lvl4pPr>
            <a:lvl5pPr marL="2057400" indent="-22860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endParaRPr lang="en-CA" altLang="en-US"/>
          </a:p>
        </p:txBody>
      </p:sp>
      <p:sp>
        <p:nvSpPr>
          <p:cNvPr id="1036" name="Rectangle 16"/>
          <p:cNvSpPr>
            <a:spLocks noChangeArrowheads="1"/>
          </p:cNvSpPr>
          <p:nvPr/>
        </p:nvSpPr>
        <p:spPr bwMode="auto">
          <a:xfrm>
            <a:off x="0" y="0"/>
            <a:ext cx="9144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sz="2400">
                <a:solidFill>
                  <a:schemeClr val="tx1"/>
                </a:solidFill>
                <a:latin typeface="Arial" pitchFamily="34" charset="0"/>
                <a:ea typeface="ＭＳ Ｐゴシック" pitchFamily="34" charset="-128"/>
              </a:defRPr>
            </a:lvl1pPr>
            <a:lvl2pPr marL="742950" indent="-285750">
              <a:defRPr sz="2400">
                <a:solidFill>
                  <a:schemeClr val="tx1"/>
                </a:solidFill>
                <a:latin typeface="Arial" pitchFamily="34" charset="0"/>
                <a:ea typeface="ＭＳ Ｐゴシック" pitchFamily="34" charset="-128"/>
              </a:defRPr>
            </a:lvl2pPr>
            <a:lvl3pPr marL="1143000" indent="-228600">
              <a:defRPr sz="2400">
                <a:solidFill>
                  <a:schemeClr val="tx1"/>
                </a:solidFill>
                <a:latin typeface="Arial" pitchFamily="34" charset="0"/>
                <a:ea typeface="ＭＳ Ｐゴシック" pitchFamily="34" charset="-128"/>
              </a:defRPr>
            </a:lvl3pPr>
            <a:lvl4pPr marL="1600200" indent="-228600">
              <a:defRPr sz="2400">
                <a:solidFill>
                  <a:schemeClr val="tx1"/>
                </a:solidFill>
                <a:latin typeface="Arial" pitchFamily="34" charset="0"/>
                <a:ea typeface="ＭＳ Ｐゴシック" pitchFamily="34" charset="-128"/>
              </a:defRPr>
            </a:lvl4pPr>
            <a:lvl5pPr marL="2057400" indent="-22860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endParaRPr lang="en-CA" altLang="en-US"/>
          </a:p>
        </p:txBody>
      </p:sp>
      <p:sp>
        <p:nvSpPr>
          <p:cNvPr id="29" name="Footer Placeholder 3"/>
          <p:cNvSpPr>
            <a:spLocks noGrp="1"/>
          </p:cNvSpPr>
          <p:nvPr>
            <p:ph type="ftr" sz="quarter" idx="10"/>
          </p:nvPr>
        </p:nvSpPr>
        <p:spPr>
          <a:xfrm>
            <a:off x="152400" y="6477000"/>
            <a:ext cx="4117975" cy="304800"/>
          </a:xfrm>
        </p:spPr>
        <p:txBody>
          <a:bodyPr/>
          <a:lstStyle/>
          <a:p>
            <a:pPr>
              <a:defRPr/>
            </a:pPr>
            <a:r>
              <a:rPr lang="en-US" dirty="0" smtClean="0"/>
              <a:t>ENSC 180 – Introduction to Engineering Analysis Tools </a:t>
            </a:r>
            <a:endParaRPr lang="en-US" dirty="0"/>
          </a:p>
        </p:txBody>
      </p:sp>
      <p:pic>
        <p:nvPicPr>
          <p:cNvPr id="1331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936933" y="1923098"/>
            <a:ext cx="2390775" cy="19145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mc:AlternateContent xmlns:mc="http://schemas.openxmlformats.org/markup-compatibility/2006" xmlns:a14="http://schemas.microsoft.com/office/drawing/2010/main">
        <mc:Choice Requires="a14">
          <p:sp>
            <p:nvSpPr>
              <p:cNvPr id="4" name="Rettangolo 3"/>
              <p:cNvSpPr/>
              <p:nvPr/>
            </p:nvSpPr>
            <p:spPr>
              <a:xfrm>
                <a:off x="1392924" y="2556970"/>
                <a:ext cx="3279039" cy="1982209"/>
              </a:xfrm>
              <a:prstGeom prst="rect">
                <a:avLst/>
              </a:prstGeom>
            </p:spPr>
            <p:txBody>
              <a:bodyPr wrap="none">
                <a:spAutoFit/>
              </a:bodyPr>
              <a:lstStyle/>
              <a:p>
                <a:pPr marL="457200" indent="-457200">
                  <a:buFont typeface="+mj-lt"/>
                  <a:buAutoNum type="alphaUcPeriod"/>
                </a:pPr>
                <a14:m>
                  <m:oMath xmlns:m="http://schemas.openxmlformats.org/officeDocument/2006/math">
                    <m:r>
                      <a:rPr lang="en-US" altLang="en-US" i="1" smtClean="0">
                        <a:latin typeface="Cambria Math"/>
                      </a:rPr>
                      <m:t>𝑃</m:t>
                    </m:r>
                    <m:r>
                      <a:rPr lang="en-US" altLang="en-US" i="1" smtClean="0">
                        <a:latin typeface="Cambria Math"/>
                      </a:rPr>
                      <m:t>=</m:t>
                    </m:r>
                    <m:d>
                      <m:dPr>
                        <m:ctrlPr>
                          <a:rPr lang="en-US" altLang="en-US" i="1">
                            <a:latin typeface="Cambria Math" panose="02040503050406030204" pitchFamily="18" charset="0"/>
                          </a:rPr>
                        </m:ctrlPr>
                      </m:dPr>
                      <m:e>
                        <m:eqArr>
                          <m:eqArrPr>
                            <m:ctrlPr>
                              <a:rPr lang="en-US" altLang="en-US" i="1">
                                <a:latin typeface="Cambria Math" panose="02040503050406030204" pitchFamily="18" charset="0"/>
                              </a:rPr>
                            </m:ctrlPr>
                          </m:eqArrPr>
                          <m:e>
                            <m:r>
                              <a:rPr lang="it-IT" altLang="en-US" b="0" i="1" smtClean="0">
                                <a:latin typeface="Cambria Math"/>
                              </a:rPr>
                              <m:t>5</m:t>
                            </m:r>
                          </m:e>
                          <m:e>
                            <m:r>
                              <a:rPr lang="it-IT" altLang="en-US" b="0" i="1" smtClean="0">
                                <a:latin typeface="Cambria Math"/>
                              </a:rPr>
                              <m:t>2</m:t>
                            </m:r>
                          </m:e>
                        </m:eqArr>
                      </m:e>
                    </m:d>
                    <m:sSup>
                      <m:sSupPr>
                        <m:ctrlPr>
                          <a:rPr lang="en-US" altLang="en-US" i="1">
                            <a:latin typeface="Cambria Math" panose="02040503050406030204" pitchFamily="18" charset="0"/>
                          </a:rPr>
                        </m:ctrlPr>
                      </m:sSupPr>
                      <m:e>
                        <m:r>
                          <a:rPr lang="it-IT" altLang="en-US" b="0" i="1" smtClean="0">
                            <a:latin typeface="Cambria Math"/>
                          </a:rPr>
                          <m:t>.33</m:t>
                        </m:r>
                      </m:e>
                      <m:sup>
                        <m:r>
                          <a:rPr lang="it-IT" altLang="en-US" b="0" i="1" smtClean="0">
                            <a:latin typeface="Cambria Math"/>
                          </a:rPr>
                          <m:t>6</m:t>
                        </m:r>
                      </m:sup>
                    </m:sSup>
                    <m:sSup>
                      <m:sSupPr>
                        <m:ctrlPr>
                          <a:rPr lang="en-US" altLang="en-US" i="1">
                            <a:latin typeface="Cambria Math" panose="02040503050406030204" pitchFamily="18" charset="0"/>
                          </a:rPr>
                        </m:ctrlPr>
                      </m:sSupPr>
                      <m:e>
                        <m:d>
                          <m:dPr>
                            <m:ctrlPr>
                              <a:rPr lang="en-US" altLang="en-US" i="1">
                                <a:latin typeface="Cambria Math" panose="02040503050406030204" pitchFamily="18" charset="0"/>
                              </a:rPr>
                            </m:ctrlPr>
                          </m:dPr>
                          <m:e>
                            <m:r>
                              <a:rPr lang="it-IT" altLang="en-US" b="0" i="1" smtClean="0">
                                <a:latin typeface="Cambria Math"/>
                              </a:rPr>
                              <m:t>.66</m:t>
                            </m:r>
                          </m:e>
                        </m:d>
                      </m:e>
                      <m:sup>
                        <m:r>
                          <a:rPr lang="it-IT" altLang="en-US" b="0" i="1" smtClean="0">
                            <a:latin typeface="Cambria Math"/>
                          </a:rPr>
                          <m:t>5</m:t>
                        </m:r>
                      </m:sup>
                    </m:sSup>
                  </m:oMath>
                </a14:m>
                <a:endParaRPr lang="it-IT" altLang="en-US" dirty="0" smtClean="0"/>
              </a:p>
              <a:p>
                <a:pPr marL="457200" indent="-457200">
                  <a:buFont typeface="+mj-lt"/>
                  <a:buAutoNum type="alphaUcPeriod"/>
                </a:pPr>
                <a14:m>
                  <m:oMath xmlns:m="http://schemas.openxmlformats.org/officeDocument/2006/math">
                    <m:r>
                      <a:rPr lang="en-US" altLang="en-US" i="1">
                        <a:latin typeface="Cambria Math"/>
                      </a:rPr>
                      <m:t>𝑃</m:t>
                    </m:r>
                    <m:r>
                      <a:rPr lang="en-US" altLang="en-US" i="1">
                        <a:latin typeface="Cambria Math"/>
                      </a:rPr>
                      <m:t>=</m:t>
                    </m:r>
                    <m:d>
                      <m:dPr>
                        <m:ctrlPr>
                          <a:rPr lang="en-US" altLang="en-US" i="1">
                            <a:latin typeface="Cambria Math" panose="02040503050406030204" pitchFamily="18" charset="0"/>
                          </a:rPr>
                        </m:ctrlPr>
                      </m:dPr>
                      <m:e>
                        <m:eqArr>
                          <m:eqArrPr>
                            <m:ctrlPr>
                              <a:rPr lang="en-US" altLang="en-US" i="1">
                                <a:latin typeface="Cambria Math" panose="02040503050406030204" pitchFamily="18" charset="0"/>
                              </a:rPr>
                            </m:ctrlPr>
                          </m:eqArrPr>
                          <m:e>
                            <m:r>
                              <a:rPr lang="it-IT" altLang="en-US" b="0" i="1" smtClean="0">
                                <a:latin typeface="Cambria Math"/>
                              </a:rPr>
                              <m:t>6</m:t>
                            </m:r>
                          </m:e>
                          <m:e>
                            <m:r>
                              <a:rPr lang="it-IT" altLang="en-US" b="0" i="1" smtClean="0">
                                <a:latin typeface="Cambria Math"/>
                              </a:rPr>
                              <m:t>5</m:t>
                            </m:r>
                          </m:e>
                        </m:eqArr>
                      </m:e>
                    </m:d>
                    <m:sSup>
                      <m:sSupPr>
                        <m:ctrlPr>
                          <a:rPr lang="en-US" altLang="en-US" i="1">
                            <a:latin typeface="Cambria Math" panose="02040503050406030204" pitchFamily="18" charset="0"/>
                          </a:rPr>
                        </m:ctrlPr>
                      </m:sSupPr>
                      <m:e>
                        <m:r>
                          <a:rPr lang="it-IT" altLang="en-US" b="0" i="1" smtClean="0">
                            <a:latin typeface="Cambria Math"/>
                          </a:rPr>
                          <m:t>.16</m:t>
                        </m:r>
                      </m:e>
                      <m:sup>
                        <m:r>
                          <a:rPr lang="it-IT" altLang="en-US" b="0" i="1" smtClean="0">
                            <a:latin typeface="Cambria Math"/>
                          </a:rPr>
                          <m:t>5</m:t>
                        </m:r>
                      </m:sup>
                    </m:sSup>
                    <m:sSup>
                      <m:sSupPr>
                        <m:ctrlPr>
                          <a:rPr lang="en-US" altLang="en-US" i="1">
                            <a:latin typeface="Cambria Math" panose="02040503050406030204" pitchFamily="18" charset="0"/>
                          </a:rPr>
                        </m:ctrlPr>
                      </m:sSupPr>
                      <m:e>
                        <m:r>
                          <a:rPr lang="it-IT" altLang="en-US" b="0" i="1" smtClean="0">
                            <a:latin typeface="Cambria Math"/>
                          </a:rPr>
                          <m:t>(.84)</m:t>
                        </m:r>
                      </m:e>
                      <m:sup>
                        <m:r>
                          <a:rPr lang="it-IT" altLang="en-US" b="0" i="1" smtClean="0">
                            <a:latin typeface="Cambria Math"/>
                          </a:rPr>
                          <m:t>2</m:t>
                        </m:r>
                      </m:sup>
                    </m:sSup>
                  </m:oMath>
                </a14:m>
                <a:endParaRPr lang="en-US" dirty="0" smtClean="0"/>
              </a:p>
              <a:p>
                <a:pPr marL="457200" indent="-457200">
                  <a:buFont typeface="+mj-lt"/>
                  <a:buAutoNum type="alphaUcPeriod"/>
                </a:pPr>
                <a14:m>
                  <m:oMath xmlns:m="http://schemas.openxmlformats.org/officeDocument/2006/math">
                    <m:r>
                      <a:rPr lang="en-US" altLang="en-US" i="1">
                        <a:latin typeface="Cambria Math"/>
                      </a:rPr>
                      <m:t>𝑃</m:t>
                    </m:r>
                    <m:r>
                      <a:rPr lang="en-US" altLang="en-US" i="1">
                        <a:latin typeface="Cambria Math"/>
                      </a:rPr>
                      <m:t>=</m:t>
                    </m:r>
                    <m:d>
                      <m:dPr>
                        <m:ctrlPr>
                          <a:rPr lang="en-US" altLang="en-US" i="1">
                            <a:latin typeface="Cambria Math" panose="02040503050406030204" pitchFamily="18" charset="0"/>
                          </a:rPr>
                        </m:ctrlPr>
                      </m:dPr>
                      <m:e>
                        <m:eqArr>
                          <m:eqArrPr>
                            <m:ctrlPr>
                              <a:rPr lang="en-US" altLang="en-US" i="1">
                                <a:latin typeface="Cambria Math" panose="02040503050406030204" pitchFamily="18" charset="0"/>
                              </a:rPr>
                            </m:ctrlPr>
                          </m:eqArrPr>
                          <m:e>
                            <m:r>
                              <a:rPr lang="it-IT" altLang="en-US" b="0" i="1" smtClean="0">
                                <a:latin typeface="Cambria Math"/>
                              </a:rPr>
                              <m:t>5</m:t>
                            </m:r>
                          </m:e>
                          <m:e>
                            <m:r>
                              <a:rPr lang="it-IT" altLang="en-US" b="0" i="1" smtClean="0">
                                <a:latin typeface="Cambria Math"/>
                              </a:rPr>
                              <m:t>2</m:t>
                            </m:r>
                          </m:e>
                        </m:eqArr>
                      </m:e>
                    </m:d>
                    <m:sSup>
                      <m:sSupPr>
                        <m:ctrlPr>
                          <a:rPr lang="en-US" altLang="en-US" i="1">
                            <a:latin typeface="Cambria Math" panose="02040503050406030204" pitchFamily="18" charset="0"/>
                          </a:rPr>
                        </m:ctrlPr>
                      </m:sSupPr>
                      <m:e>
                        <m:r>
                          <a:rPr lang="it-IT" altLang="en-US" b="0" i="1" smtClean="0">
                            <a:latin typeface="Cambria Math"/>
                          </a:rPr>
                          <m:t>.16</m:t>
                        </m:r>
                      </m:e>
                      <m:sup>
                        <m:r>
                          <a:rPr lang="it-IT" altLang="en-US" b="0" i="1" smtClean="0">
                            <a:latin typeface="Cambria Math"/>
                          </a:rPr>
                          <m:t>2</m:t>
                        </m:r>
                      </m:sup>
                    </m:sSup>
                    <m:sSup>
                      <m:sSupPr>
                        <m:ctrlPr>
                          <a:rPr lang="en-US" altLang="en-US" i="1">
                            <a:latin typeface="Cambria Math" panose="02040503050406030204" pitchFamily="18" charset="0"/>
                          </a:rPr>
                        </m:ctrlPr>
                      </m:sSupPr>
                      <m:e>
                        <m:d>
                          <m:dPr>
                            <m:ctrlPr>
                              <a:rPr lang="en-US" altLang="en-US" i="1">
                                <a:latin typeface="Cambria Math" panose="02040503050406030204" pitchFamily="18" charset="0"/>
                              </a:rPr>
                            </m:ctrlPr>
                          </m:dPr>
                          <m:e>
                            <m:r>
                              <a:rPr lang="it-IT" altLang="en-US" b="0" i="1" smtClean="0">
                                <a:latin typeface="Cambria Math"/>
                              </a:rPr>
                              <m:t>.84</m:t>
                            </m:r>
                          </m:e>
                        </m:d>
                      </m:e>
                      <m:sup>
                        <m:r>
                          <a:rPr lang="it-IT" altLang="en-US" b="0" i="1" smtClean="0">
                            <a:latin typeface="Cambria Math"/>
                          </a:rPr>
                          <m:t>3</m:t>
                        </m:r>
                      </m:sup>
                    </m:sSup>
                  </m:oMath>
                </a14:m>
                <a:endParaRPr lang="en-US" dirty="0"/>
              </a:p>
            </p:txBody>
          </p:sp>
        </mc:Choice>
        <mc:Fallback xmlns="">
          <p:sp>
            <p:nvSpPr>
              <p:cNvPr id="4" name="Rettangolo 3"/>
              <p:cNvSpPr>
                <a:spLocks noRot="1" noChangeAspect="1" noMove="1" noResize="1" noEditPoints="1" noAdjustHandles="1" noChangeArrowheads="1" noChangeShapeType="1" noTextEdit="1"/>
              </p:cNvSpPr>
              <p:nvPr/>
            </p:nvSpPr>
            <p:spPr>
              <a:xfrm>
                <a:off x="1392924" y="2556970"/>
                <a:ext cx="3279039" cy="1982209"/>
              </a:xfrm>
              <a:prstGeom prst="rect">
                <a:avLst/>
              </a:prstGeom>
              <a:blipFill rotWithShape="1">
                <a:blip r:embed="rId3"/>
                <a:stretch>
                  <a:fillRect/>
                </a:stretch>
              </a:blipFill>
            </p:spPr>
            <p:txBody>
              <a:bodyPr/>
              <a:lstStyle/>
              <a:p>
                <a:r>
                  <a:rPr lang="en-US">
                    <a:noFill/>
                  </a:rPr>
                  <a:t> </a:t>
                </a:r>
              </a:p>
            </p:txBody>
          </p:sp>
        </mc:Fallback>
      </mc:AlternateContent>
    </p:spTree>
    <p:extLst>
      <p:ext uri="{BB962C8B-B14F-4D97-AF65-F5344CB8AC3E}">
        <p14:creationId xmlns:p14="http://schemas.microsoft.com/office/powerpoint/2010/main" val="28019886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27">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027">
                                            <p:txEl>
                                              <p:pRg st="2" end="2"/>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027">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7" name="Content Placeholder 1"/>
          <p:cNvSpPr>
            <a:spLocks noGrp="1"/>
          </p:cNvSpPr>
          <p:nvPr>
            <p:ph idx="1"/>
          </p:nvPr>
        </p:nvSpPr>
        <p:spPr>
          <a:xfrm>
            <a:off x="274320" y="1051561"/>
            <a:ext cx="8488680" cy="1508759"/>
          </a:xfrm>
        </p:spPr>
        <p:txBody>
          <a:bodyPr/>
          <a:lstStyle/>
          <a:p>
            <a:pPr>
              <a:buFont typeface="Wingdings" pitchFamily="2" charset="2"/>
              <a:buChar char="§"/>
            </a:pPr>
            <a:r>
              <a:rPr lang="en-CA" altLang="en-US" sz="1600" noProof="0" dirty="0" smtClean="0"/>
              <a:t> What is the probability that in five rolls of a fair dice, a number 1 appears twice?</a:t>
            </a:r>
          </a:p>
          <a:p>
            <a:pPr lvl="2"/>
            <a:r>
              <a:rPr lang="en-CA" altLang="en-US" sz="1600" noProof="0" dirty="0" smtClean="0"/>
              <a:t>Number of trials: 5</a:t>
            </a:r>
          </a:p>
          <a:p>
            <a:pPr lvl="2"/>
            <a:r>
              <a:rPr lang="en-CA" altLang="en-US" sz="1600" noProof="0" dirty="0" smtClean="0"/>
              <a:t>Exact number of successes: 2</a:t>
            </a:r>
          </a:p>
          <a:p>
            <a:pPr lvl="2"/>
            <a:r>
              <a:rPr lang="en-CA" altLang="en-US" sz="1600" noProof="0" dirty="0" smtClean="0"/>
              <a:t>Probability of success: 1/6</a:t>
            </a:r>
          </a:p>
          <a:p>
            <a:pPr algn="ctr"/>
            <a:endParaRPr lang="en-CA" altLang="en-US" sz="1600" noProof="0" dirty="0" smtClean="0"/>
          </a:p>
          <a:p>
            <a:pPr algn="ctr"/>
            <a:endParaRPr lang="en-CA" altLang="en-US" sz="1600" noProof="0" dirty="0" smtClean="0"/>
          </a:p>
        </p:txBody>
      </p:sp>
      <p:sp>
        <p:nvSpPr>
          <p:cNvPr id="1028" name="Title 2"/>
          <p:cNvSpPr>
            <a:spLocks noGrp="1"/>
          </p:cNvSpPr>
          <p:nvPr>
            <p:ph type="title"/>
          </p:nvPr>
        </p:nvSpPr>
        <p:spPr/>
        <p:txBody>
          <a:bodyPr/>
          <a:lstStyle/>
          <a:p>
            <a:pPr algn="ctr"/>
            <a:r>
              <a:rPr lang="en-CA" altLang="en-US" noProof="0" dirty="0" err="1" smtClean="0"/>
              <a:t>Bernouilli</a:t>
            </a:r>
            <a:r>
              <a:rPr lang="en-CA" altLang="en-US" noProof="0" dirty="0" smtClean="0"/>
              <a:t> Trials (3)</a:t>
            </a:r>
          </a:p>
        </p:txBody>
      </p:sp>
      <p:sp>
        <p:nvSpPr>
          <p:cNvPr id="1029" name="Rectangle 2"/>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sz="2400">
                <a:solidFill>
                  <a:schemeClr val="tx1"/>
                </a:solidFill>
                <a:latin typeface="Arial" pitchFamily="34" charset="0"/>
                <a:ea typeface="ＭＳ Ｐゴシック" pitchFamily="34" charset="-128"/>
              </a:defRPr>
            </a:lvl1pPr>
            <a:lvl2pPr marL="742950" indent="-285750">
              <a:defRPr sz="2400">
                <a:solidFill>
                  <a:schemeClr val="tx1"/>
                </a:solidFill>
                <a:latin typeface="Arial" pitchFamily="34" charset="0"/>
                <a:ea typeface="ＭＳ Ｐゴシック" pitchFamily="34" charset="-128"/>
              </a:defRPr>
            </a:lvl2pPr>
            <a:lvl3pPr marL="1143000" indent="-228600">
              <a:defRPr sz="2400">
                <a:solidFill>
                  <a:schemeClr val="tx1"/>
                </a:solidFill>
                <a:latin typeface="Arial" pitchFamily="34" charset="0"/>
                <a:ea typeface="ＭＳ Ｐゴシック" pitchFamily="34" charset="-128"/>
              </a:defRPr>
            </a:lvl3pPr>
            <a:lvl4pPr marL="1600200" indent="-228600">
              <a:defRPr sz="2400">
                <a:solidFill>
                  <a:schemeClr val="tx1"/>
                </a:solidFill>
                <a:latin typeface="Arial" pitchFamily="34" charset="0"/>
                <a:ea typeface="ＭＳ Ｐゴシック" pitchFamily="34" charset="-128"/>
              </a:defRPr>
            </a:lvl4pPr>
            <a:lvl5pPr marL="2057400" indent="-22860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endParaRPr lang="en-CA" altLang="en-US"/>
          </a:p>
        </p:txBody>
      </p:sp>
      <p:sp>
        <p:nvSpPr>
          <p:cNvPr id="1030" name="Rectangle 4"/>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sz="2400">
                <a:solidFill>
                  <a:schemeClr val="tx1"/>
                </a:solidFill>
                <a:latin typeface="Arial" pitchFamily="34" charset="0"/>
                <a:ea typeface="ＭＳ Ｐゴシック" pitchFamily="34" charset="-128"/>
              </a:defRPr>
            </a:lvl1pPr>
            <a:lvl2pPr marL="742950" indent="-285750">
              <a:defRPr sz="2400">
                <a:solidFill>
                  <a:schemeClr val="tx1"/>
                </a:solidFill>
                <a:latin typeface="Arial" pitchFamily="34" charset="0"/>
                <a:ea typeface="ＭＳ Ｐゴシック" pitchFamily="34" charset="-128"/>
              </a:defRPr>
            </a:lvl2pPr>
            <a:lvl3pPr marL="1143000" indent="-228600">
              <a:defRPr sz="2400">
                <a:solidFill>
                  <a:schemeClr val="tx1"/>
                </a:solidFill>
                <a:latin typeface="Arial" pitchFamily="34" charset="0"/>
                <a:ea typeface="ＭＳ Ｐゴシック" pitchFamily="34" charset="-128"/>
              </a:defRPr>
            </a:lvl3pPr>
            <a:lvl4pPr marL="1600200" indent="-228600">
              <a:defRPr sz="2400">
                <a:solidFill>
                  <a:schemeClr val="tx1"/>
                </a:solidFill>
                <a:latin typeface="Arial" pitchFamily="34" charset="0"/>
                <a:ea typeface="ＭＳ Ｐゴシック" pitchFamily="34" charset="-128"/>
              </a:defRPr>
            </a:lvl4pPr>
            <a:lvl5pPr marL="2057400" indent="-22860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endParaRPr lang="en-CA" altLang="en-US"/>
          </a:p>
        </p:txBody>
      </p:sp>
      <p:sp>
        <p:nvSpPr>
          <p:cNvPr id="1031" name="Rectangle 6"/>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sz="2400">
                <a:solidFill>
                  <a:schemeClr val="tx1"/>
                </a:solidFill>
                <a:latin typeface="Arial" pitchFamily="34" charset="0"/>
                <a:ea typeface="ＭＳ Ｐゴシック" pitchFamily="34" charset="-128"/>
              </a:defRPr>
            </a:lvl1pPr>
            <a:lvl2pPr marL="742950" indent="-285750">
              <a:defRPr sz="2400">
                <a:solidFill>
                  <a:schemeClr val="tx1"/>
                </a:solidFill>
                <a:latin typeface="Arial" pitchFamily="34" charset="0"/>
                <a:ea typeface="ＭＳ Ｐゴシック" pitchFamily="34" charset="-128"/>
              </a:defRPr>
            </a:lvl2pPr>
            <a:lvl3pPr marL="1143000" indent="-228600">
              <a:defRPr sz="2400">
                <a:solidFill>
                  <a:schemeClr val="tx1"/>
                </a:solidFill>
                <a:latin typeface="Arial" pitchFamily="34" charset="0"/>
                <a:ea typeface="ＭＳ Ｐゴシック" pitchFamily="34" charset="-128"/>
              </a:defRPr>
            </a:lvl3pPr>
            <a:lvl4pPr marL="1600200" indent="-228600">
              <a:defRPr sz="2400">
                <a:solidFill>
                  <a:schemeClr val="tx1"/>
                </a:solidFill>
                <a:latin typeface="Arial" pitchFamily="34" charset="0"/>
                <a:ea typeface="ＭＳ Ｐゴシック" pitchFamily="34" charset="-128"/>
              </a:defRPr>
            </a:lvl4pPr>
            <a:lvl5pPr marL="2057400" indent="-22860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endParaRPr lang="en-CA" altLang="en-US"/>
          </a:p>
        </p:txBody>
      </p:sp>
      <p:sp>
        <p:nvSpPr>
          <p:cNvPr id="1032" name="Rectangle 8"/>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sz="2400">
                <a:solidFill>
                  <a:schemeClr val="tx1"/>
                </a:solidFill>
                <a:latin typeface="Arial" pitchFamily="34" charset="0"/>
                <a:ea typeface="ＭＳ Ｐゴシック" pitchFamily="34" charset="-128"/>
              </a:defRPr>
            </a:lvl1pPr>
            <a:lvl2pPr marL="742950" indent="-285750">
              <a:defRPr sz="2400">
                <a:solidFill>
                  <a:schemeClr val="tx1"/>
                </a:solidFill>
                <a:latin typeface="Arial" pitchFamily="34" charset="0"/>
                <a:ea typeface="ＭＳ Ｐゴシック" pitchFamily="34" charset="-128"/>
              </a:defRPr>
            </a:lvl2pPr>
            <a:lvl3pPr marL="1143000" indent="-228600">
              <a:defRPr sz="2400">
                <a:solidFill>
                  <a:schemeClr val="tx1"/>
                </a:solidFill>
                <a:latin typeface="Arial" pitchFamily="34" charset="0"/>
                <a:ea typeface="ＭＳ Ｐゴシック" pitchFamily="34" charset="-128"/>
              </a:defRPr>
            </a:lvl3pPr>
            <a:lvl4pPr marL="1600200" indent="-228600">
              <a:defRPr sz="2400">
                <a:solidFill>
                  <a:schemeClr val="tx1"/>
                </a:solidFill>
                <a:latin typeface="Arial" pitchFamily="34" charset="0"/>
                <a:ea typeface="ＭＳ Ｐゴシック" pitchFamily="34" charset="-128"/>
              </a:defRPr>
            </a:lvl4pPr>
            <a:lvl5pPr marL="2057400" indent="-22860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endParaRPr lang="en-CA" altLang="en-US"/>
          </a:p>
        </p:txBody>
      </p:sp>
      <p:sp>
        <p:nvSpPr>
          <p:cNvPr id="1033" name="Rectangle 10"/>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sz="2400">
                <a:solidFill>
                  <a:schemeClr val="tx1"/>
                </a:solidFill>
                <a:latin typeface="Arial" pitchFamily="34" charset="0"/>
                <a:ea typeface="ＭＳ Ｐゴシック" pitchFamily="34" charset="-128"/>
              </a:defRPr>
            </a:lvl1pPr>
            <a:lvl2pPr marL="742950" indent="-285750">
              <a:defRPr sz="2400">
                <a:solidFill>
                  <a:schemeClr val="tx1"/>
                </a:solidFill>
                <a:latin typeface="Arial" pitchFamily="34" charset="0"/>
                <a:ea typeface="ＭＳ Ｐゴシック" pitchFamily="34" charset="-128"/>
              </a:defRPr>
            </a:lvl2pPr>
            <a:lvl3pPr marL="1143000" indent="-228600">
              <a:defRPr sz="2400">
                <a:solidFill>
                  <a:schemeClr val="tx1"/>
                </a:solidFill>
                <a:latin typeface="Arial" pitchFamily="34" charset="0"/>
                <a:ea typeface="ＭＳ Ｐゴシック" pitchFamily="34" charset="-128"/>
              </a:defRPr>
            </a:lvl3pPr>
            <a:lvl4pPr marL="1600200" indent="-228600">
              <a:defRPr sz="2400">
                <a:solidFill>
                  <a:schemeClr val="tx1"/>
                </a:solidFill>
                <a:latin typeface="Arial" pitchFamily="34" charset="0"/>
                <a:ea typeface="ＭＳ Ｐゴシック" pitchFamily="34" charset="-128"/>
              </a:defRPr>
            </a:lvl4pPr>
            <a:lvl5pPr marL="2057400" indent="-22860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endParaRPr lang="en-CA" altLang="en-US"/>
          </a:p>
        </p:txBody>
      </p:sp>
      <p:sp>
        <p:nvSpPr>
          <p:cNvPr id="1034" name="Rectangle 12"/>
          <p:cNvSpPr>
            <a:spLocks noChangeArrowheads="1"/>
          </p:cNvSpPr>
          <p:nvPr/>
        </p:nvSpPr>
        <p:spPr bwMode="auto">
          <a:xfrm>
            <a:off x="0" y="0"/>
            <a:ext cx="9144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sz="2400">
                <a:solidFill>
                  <a:schemeClr val="tx1"/>
                </a:solidFill>
                <a:latin typeface="Arial" pitchFamily="34" charset="0"/>
                <a:ea typeface="ＭＳ Ｐゴシック" pitchFamily="34" charset="-128"/>
              </a:defRPr>
            </a:lvl1pPr>
            <a:lvl2pPr marL="742950" indent="-285750">
              <a:defRPr sz="2400">
                <a:solidFill>
                  <a:schemeClr val="tx1"/>
                </a:solidFill>
                <a:latin typeface="Arial" pitchFamily="34" charset="0"/>
                <a:ea typeface="ＭＳ Ｐゴシック" pitchFamily="34" charset="-128"/>
              </a:defRPr>
            </a:lvl2pPr>
            <a:lvl3pPr marL="1143000" indent="-228600">
              <a:defRPr sz="2400">
                <a:solidFill>
                  <a:schemeClr val="tx1"/>
                </a:solidFill>
                <a:latin typeface="Arial" pitchFamily="34" charset="0"/>
                <a:ea typeface="ＭＳ Ｐゴシック" pitchFamily="34" charset="-128"/>
              </a:defRPr>
            </a:lvl3pPr>
            <a:lvl4pPr marL="1600200" indent="-228600">
              <a:defRPr sz="2400">
                <a:solidFill>
                  <a:schemeClr val="tx1"/>
                </a:solidFill>
                <a:latin typeface="Arial" pitchFamily="34" charset="0"/>
                <a:ea typeface="ＭＳ Ｐゴシック" pitchFamily="34" charset="-128"/>
              </a:defRPr>
            </a:lvl4pPr>
            <a:lvl5pPr marL="2057400" indent="-22860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endParaRPr lang="en-CA" altLang="en-US"/>
          </a:p>
        </p:txBody>
      </p:sp>
      <p:sp>
        <p:nvSpPr>
          <p:cNvPr id="1035" name="Rectangle 14"/>
          <p:cNvSpPr>
            <a:spLocks noChangeArrowheads="1"/>
          </p:cNvSpPr>
          <p:nvPr/>
        </p:nvSpPr>
        <p:spPr bwMode="auto">
          <a:xfrm>
            <a:off x="0" y="0"/>
            <a:ext cx="9144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sz="2400">
                <a:solidFill>
                  <a:schemeClr val="tx1"/>
                </a:solidFill>
                <a:latin typeface="Arial" pitchFamily="34" charset="0"/>
                <a:ea typeface="ＭＳ Ｐゴシック" pitchFamily="34" charset="-128"/>
              </a:defRPr>
            </a:lvl1pPr>
            <a:lvl2pPr marL="742950" indent="-285750">
              <a:defRPr sz="2400">
                <a:solidFill>
                  <a:schemeClr val="tx1"/>
                </a:solidFill>
                <a:latin typeface="Arial" pitchFamily="34" charset="0"/>
                <a:ea typeface="ＭＳ Ｐゴシック" pitchFamily="34" charset="-128"/>
              </a:defRPr>
            </a:lvl2pPr>
            <a:lvl3pPr marL="1143000" indent="-228600">
              <a:defRPr sz="2400">
                <a:solidFill>
                  <a:schemeClr val="tx1"/>
                </a:solidFill>
                <a:latin typeface="Arial" pitchFamily="34" charset="0"/>
                <a:ea typeface="ＭＳ Ｐゴシック" pitchFamily="34" charset="-128"/>
              </a:defRPr>
            </a:lvl3pPr>
            <a:lvl4pPr marL="1600200" indent="-228600">
              <a:defRPr sz="2400">
                <a:solidFill>
                  <a:schemeClr val="tx1"/>
                </a:solidFill>
                <a:latin typeface="Arial" pitchFamily="34" charset="0"/>
                <a:ea typeface="ＭＳ Ｐゴシック" pitchFamily="34" charset="-128"/>
              </a:defRPr>
            </a:lvl4pPr>
            <a:lvl5pPr marL="2057400" indent="-22860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endParaRPr lang="en-CA" altLang="en-US"/>
          </a:p>
        </p:txBody>
      </p:sp>
      <p:sp>
        <p:nvSpPr>
          <p:cNvPr id="1036" name="Rectangle 16"/>
          <p:cNvSpPr>
            <a:spLocks noChangeArrowheads="1"/>
          </p:cNvSpPr>
          <p:nvPr/>
        </p:nvSpPr>
        <p:spPr bwMode="auto">
          <a:xfrm>
            <a:off x="0" y="0"/>
            <a:ext cx="9144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sz="2400">
                <a:solidFill>
                  <a:schemeClr val="tx1"/>
                </a:solidFill>
                <a:latin typeface="Arial" pitchFamily="34" charset="0"/>
                <a:ea typeface="ＭＳ Ｐゴシック" pitchFamily="34" charset="-128"/>
              </a:defRPr>
            </a:lvl1pPr>
            <a:lvl2pPr marL="742950" indent="-285750">
              <a:defRPr sz="2400">
                <a:solidFill>
                  <a:schemeClr val="tx1"/>
                </a:solidFill>
                <a:latin typeface="Arial" pitchFamily="34" charset="0"/>
                <a:ea typeface="ＭＳ Ｐゴシック" pitchFamily="34" charset="-128"/>
              </a:defRPr>
            </a:lvl2pPr>
            <a:lvl3pPr marL="1143000" indent="-228600">
              <a:defRPr sz="2400">
                <a:solidFill>
                  <a:schemeClr val="tx1"/>
                </a:solidFill>
                <a:latin typeface="Arial" pitchFamily="34" charset="0"/>
                <a:ea typeface="ＭＳ Ｐゴシック" pitchFamily="34" charset="-128"/>
              </a:defRPr>
            </a:lvl3pPr>
            <a:lvl4pPr marL="1600200" indent="-228600">
              <a:defRPr sz="2400">
                <a:solidFill>
                  <a:schemeClr val="tx1"/>
                </a:solidFill>
                <a:latin typeface="Arial" pitchFamily="34" charset="0"/>
                <a:ea typeface="ＭＳ Ｐゴシック" pitchFamily="34" charset="-128"/>
              </a:defRPr>
            </a:lvl4pPr>
            <a:lvl5pPr marL="2057400" indent="-22860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endParaRPr lang="en-CA" altLang="en-US"/>
          </a:p>
        </p:txBody>
      </p:sp>
      <p:sp>
        <p:nvSpPr>
          <p:cNvPr id="29" name="Footer Placeholder 3"/>
          <p:cNvSpPr>
            <a:spLocks noGrp="1"/>
          </p:cNvSpPr>
          <p:nvPr>
            <p:ph type="ftr" sz="quarter" idx="10"/>
          </p:nvPr>
        </p:nvSpPr>
        <p:spPr>
          <a:xfrm>
            <a:off x="152400" y="6477000"/>
            <a:ext cx="4117975" cy="304800"/>
          </a:xfrm>
        </p:spPr>
        <p:txBody>
          <a:bodyPr/>
          <a:lstStyle/>
          <a:p>
            <a:pPr>
              <a:defRPr/>
            </a:pPr>
            <a:r>
              <a:rPr lang="en-US" dirty="0" smtClean="0"/>
              <a:t>ENSC 180 – Introduction to Engineering Analysis Tools </a:t>
            </a:r>
            <a:endParaRPr lang="en-US" dirty="0"/>
          </a:p>
        </p:txBody>
      </p:sp>
      <p:sp>
        <p:nvSpPr>
          <p:cNvPr id="2" name="Rettangolo 1"/>
          <p:cNvSpPr/>
          <p:nvPr/>
        </p:nvSpPr>
        <p:spPr>
          <a:xfrm>
            <a:off x="853440" y="4808011"/>
            <a:ext cx="6583680" cy="1323439"/>
          </a:xfrm>
          <a:prstGeom prst="rect">
            <a:avLst/>
          </a:prstGeom>
          <a:ln>
            <a:solidFill>
              <a:schemeClr val="accent1"/>
            </a:solidFill>
          </a:ln>
        </p:spPr>
        <p:txBody>
          <a:bodyPr wrap="square">
            <a:spAutoFit/>
          </a:bodyPr>
          <a:lstStyle/>
          <a:p>
            <a:r>
              <a:rPr lang="pt-BR" sz="2000" dirty="0">
                <a:latin typeface="Courier New" pitchFamily="49" charset="0"/>
                <a:ea typeface="+mn-ea"/>
                <a:cs typeface="Courier New" pitchFamily="49" charset="0"/>
              </a:rPr>
              <a:t>&gt;&gt; p=1/6;n=5;k=2;</a:t>
            </a:r>
          </a:p>
          <a:p>
            <a:r>
              <a:rPr lang="pt-BR" sz="2000" dirty="0">
                <a:latin typeface="Courier New" pitchFamily="49" charset="0"/>
                <a:ea typeface="+mn-ea"/>
                <a:cs typeface="Courier New" pitchFamily="49" charset="0"/>
              </a:rPr>
              <a:t>&gt;&gt; prob=nchoosek(n,k)*(p^k)*((1-p)^(n-k))</a:t>
            </a:r>
          </a:p>
          <a:p>
            <a:endParaRPr lang="pt-BR" sz="2000" dirty="0">
              <a:latin typeface="Courier New" pitchFamily="49" charset="0"/>
              <a:ea typeface="+mn-ea"/>
              <a:cs typeface="Courier New" pitchFamily="49" charset="0"/>
            </a:endParaRPr>
          </a:p>
          <a:p>
            <a:r>
              <a:rPr lang="pt-BR" sz="2000" dirty="0">
                <a:latin typeface="Courier New" pitchFamily="49" charset="0"/>
                <a:ea typeface="+mn-ea"/>
                <a:cs typeface="Courier New" pitchFamily="49" charset="0"/>
              </a:rPr>
              <a:t>prob =    0.1608</a:t>
            </a:r>
            <a:endParaRPr lang="en-US" sz="2000" dirty="0">
              <a:latin typeface="Courier New" pitchFamily="49" charset="0"/>
              <a:ea typeface="+mn-ea"/>
              <a:cs typeface="Courier New" pitchFamily="49" charset="0"/>
            </a:endParaRPr>
          </a:p>
        </p:txBody>
      </p:sp>
      <p:pic>
        <p:nvPicPr>
          <p:cNvPr id="1331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936933" y="1923098"/>
            <a:ext cx="2390775" cy="19145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mc:AlternateContent xmlns:mc="http://schemas.openxmlformats.org/markup-compatibility/2006" xmlns:a14="http://schemas.microsoft.com/office/drawing/2010/main">
        <mc:Choice Requires="a14">
          <p:sp>
            <p:nvSpPr>
              <p:cNvPr id="4" name="Rettangolo 3"/>
              <p:cNvSpPr/>
              <p:nvPr/>
            </p:nvSpPr>
            <p:spPr>
              <a:xfrm>
                <a:off x="1392924" y="2556970"/>
                <a:ext cx="3362074" cy="1950021"/>
              </a:xfrm>
              <a:prstGeom prst="rect">
                <a:avLst/>
              </a:prstGeom>
            </p:spPr>
            <p:txBody>
              <a:bodyPr wrap="none">
                <a:spAutoFit/>
              </a:bodyPr>
              <a:lstStyle/>
              <a:p>
                <a:pPr marL="457200" indent="-457200">
                  <a:buFont typeface="+mj-lt"/>
                  <a:buAutoNum type="alphaUcPeriod"/>
                </a:pPr>
                <a14:m>
                  <m:oMath xmlns:m="http://schemas.openxmlformats.org/officeDocument/2006/math">
                    <m:r>
                      <a:rPr lang="en-US" altLang="en-US" i="1" smtClean="0">
                        <a:latin typeface="Cambria Math"/>
                      </a:rPr>
                      <m:t>𝑃</m:t>
                    </m:r>
                    <m:r>
                      <a:rPr lang="en-US" altLang="en-US" i="1" smtClean="0">
                        <a:latin typeface="Cambria Math"/>
                      </a:rPr>
                      <m:t>=</m:t>
                    </m:r>
                    <m:d>
                      <m:dPr>
                        <m:ctrlPr>
                          <a:rPr lang="en-US" altLang="en-US" i="1">
                            <a:latin typeface="Cambria Math" panose="02040503050406030204" pitchFamily="18" charset="0"/>
                          </a:rPr>
                        </m:ctrlPr>
                      </m:dPr>
                      <m:e>
                        <m:eqArr>
                          <m:eqArrPr>
                            <m:ctrlPr>
                              <a:rPr lang="en-US" altLang="en-US" i="1">
                                <a:latin typeface="Cambria Math" panose="02040503050406030204" pitchFamily="18" charset="0"/>
                              </a:rPr>
                            </m:ctrlPr>
                          </m:eqArrPr>
                          <m:e>
                            <m:r>
                              <a:rPr lang="it-IT" altLang="en-US" b="0" i="1" smtClean="0">
                                <a:latin typeface="Cambria Math"/>
                              </a:rPr>
                              <m:t>5</m:t>
                            </m:r>
                          </m:e>
                          <m:e>
                            <m:r>
                              <a:rPr lang="it-IT" altLang="en-US" b="0" i="1" smtClean="0">
                                <a:latin typeface="Cambria Math"/>
                              </a:rPr>
                              <m:t>2</m:t>
                            </m:r>
                          </m:e>
                        </m:eqArr>
                      </m:e>
                    </m:d>
                    <m:sSup>
                      <m:sSupPr>
                        <m:ctrlPr>
                          <a:rPr lang="en-US" altLang="en-US" i="1">
                            <a:latin typeface="Cambria Math" panose="02040503050406030204" pitchFamily="18" charset="0"/>
                          </a:rPr>
                        </m:ctrlPr>
                      </m:sSupPr>
                      <m:e>
                        <m:r>
                          <a:rPr lang="it-IT" altLang="en-US" b="0" i="1" smtClean="0">
                            <a:latin typeface="Cambria Math"/>
                          </a:rPr>
                          <m:t>.33</m:t>
                        </m:r>
                      </m:e>
                      <m:sup>
                        <m:r>
                          <a:rPr lang="it-IT" altLang="en-US" b="0" i="1" smtClean="0">
                            <a:latin typeface="Cambria Math"/>
                          </a:rPr>
                          <m:t>6</m:t>
                        </m:r>
                      </m:sup>
                    </m:sSup>
                    <m:sSup>
                      <m:sSupPr>
                        <m:ctrlPr>
                          <a:rPr lang="en-US" altLang="en-US" i="1">
                            <a:latin typeface="Cambria Math" panose="02040503050406030204" pitchFamily="18" charset="0"/>
                          </a:rPr>
                        </m:ctrlPr>
                      </m:sSupPr>
                      <m:e>
                        <m:d>
                          <m:dPr>
                            <m:ctrlPr>
                              <a:rPr lang="en-US" altLang="en-US" i="1">
                                <a:latin typeface="Cambria Math" panose="02040503050406030204" pitchFamily="18" charset="0"/>
                              </a:rPr>
                            </m:ctrlPr>
                          </m:dPr>
                          <m:e>
                            <m:r>
                              <a:rPr lang="it-IT" altLang="en-US" b="0" i="1" smtClean="0">
                                <a:latin typeface="Cambria Math"/>
                              </a:rPr>
                              <m:t>.66</m:t>
                            </m:r>
                          </m:e>
                        </m:d>
                      </m:e>
                      <m:sup>
                        <m:r>
                          <a:rPr lang="it-IT" altLang="en-US" b="0" i="1" smtClean="0">
                            <a:latin typeface="Cambria Math"/>
                          </a:rPr>
                          <m:t>5</m:t>
                        </m:r>
                      </m:sup>
                    </m:sSup>
                  </m:oMath>
                </a14:m>
                <a:endParaRPr lang="it-IT" altLang="en-US" dirty="0" smtClean="0"/>
              </a:p>
              <a:p>
                <a:pPr marL="457200" indent="-457200">
                  <a:buFont typeface="+mj-lt"/>
                  <a:buAutoNum type="alphaUcPeriod"/>
                </a:pPr>
                <a14:m>
                  <m:oMath xmlns:m="http://schemas.openxmlformats.org/officeDocument/2006/math">
                    <m:r>
                      <a:rPr lang="en-US" altLang="en-US" i="1">
                        <a:latin typeface="Cambria Math"/>
                      </a:rPr>
                      <m:t>𝑃</m:t>
                    </m:r>
                    <m:r>
                      <a:rPr lang="en-US" altLang="en-US" i="1">
                        <a:latin typeface="Cambria Math"/>
                      </a:rPr>
                      <m:t>=</m:t>
                    </m:r>
                    <m:d>
                      <m:dPr>
                        <m:ctrlPr>
                          <a:rPr lang="en-US" altLang="en-US" i="1">
                            <a:latin typeface="Cambria Math" panose="02040503050406030204" pitchFamily="18" charset="0"/>
                          </a:rPr>
                        </m:ctrlPr>
                      </m:dPr>
                      <m:e>
                        <m:eqArr>
                          <m:eqArrPr>
                            <m:ctrlPr>
                              <a:rPr lang="en-US" altLang="en-US" i="1">
                                <a:latin typeface="Cambria Math" panose="02040503050406030204" pitchFamily="18" charset="0"/>
                              </a:rPr>
                            </m:ctrlPr>
                          </m:eqArrPr>
                          <m:e>
                            <m:r>
                              <a:rPr lang="it-IT" altLang="en-US" b="0" i="1" smtClean="0">
                                <a:latin typeface="Cambria Math"/>
                              </a:rPr>
                              <m:t>6</m:t>
                            </m:r>
                          </m:e>
                          <m:e>
                            <m:r>
                              <a:rPr lang="it-IT" altLang="en-US" b="0" i="1" smtClean="0">
                                <a:latin typeface="Cambria Math"/>
                              </a:rPr>
                              <m:t>5</m:t>
                            </m:r>
                          </m:e>
                        </m:eqArr>
                      </m:e>
                    </m:d>
                    <m:sSup>
                      <m:sSupPr>
                        <m:ctrlPr>
                          <a:rPr lang="en-US" altLang="en-US" i="1">
                            <a:latin typeface="Cambria Math" panose="02040503050406030204" pitchFamily="18" charset="0"/>
                          </a:rPr>
                        </m:ctrlPr>
                      </m:sSupPr>
                      <m:e>
                        <m:r>
                          <a:rPr lang="it-IT" altLang="en-US" b="0" i="1" smtClean="0">
                            <a:latin typeface="Cambria Math"/>
                          </a:rPr>
                          <m:t>.16</m:t>
                        </m:r>
                      </m:e>
                      <m:sup>
                        <m:r>
                          <a:rPr lang="it-IT" altLang="en-US" b="0" i="1" smtClean="0">
                            <a:latin typeface="Cambria Math"/>
                          </a:rPr>
                          <m:t>5</m:t>
                        </m:r>
                      </m:sup>
                    </m:sSup>
                    <m:sSup>
                      <m:sSupPr>
                        <m:ctrlPr>
                          <a:rPr lang="en-US" altLang="en-US" i="1">
                            <a:latin typeface="Cambria Math" panose="02040503050406030204" pitchFamily="18" charset="0"/>
                          </a:rPr>
                        </m:ctrlPr>
                      </m:sSupPr>
                      <m:e>
                        <m:r>
                          <a:rPr lang="it-IT" altLang="en-US" b="0" i="1" smtClean="0">
                            <a:latin typeface="Cambria Math"/>
                          </a:rPr>
                          <m:t>(.84)</m:t>
                        </m:r>
                      </m:e>
                      <m:sup>
                        <m:r>
                          <a:rPr lang="it-IT" altLang="en-US" b="0" i="1" smtClean="0">
                            <a:latin typeface="Cambria Math"/>
                          </a:rPr>
                          <m:t>2</m:t>
                        </m:r>
                      </m:sup>
                    </m:sSup>
                  </m:oMath>
                </a14:m>
                <a:endParaRPr lang="en-US" dirty="0" smtClean="0"/>
              </a:p>
              <a:p>
                <a:pPr marL="457200" indent="-457200">
                  <a:buFont typeface="+mj-lt"/>
                  <a:buAutoNum type="alphaUcPeriod"/>
                </a:pPr>
                <a14:m>
                  <m:oMath xmlns:m="http://schemas.openxmlformats.org/officeDocument/2006/math">
                    <m:r>
                      <a:rPr lang="en-US" altLang="en-US" b="1" i="1" smtClean="0">
                        <a:solidFill>
                          <a:srgbClr val="FF0000"/>
                        </a:solidFill>
                        <a:latin typeface="Cambria Math"/>
                      </a:rPr>
                      <m:t>𝑷</m:t>
                    </m:r>
                    <m:r>
                      <a:rPr lang="en-US" altLang="en-US" b="1" i="1" smtClean="0">
                        <a:solidFill>
                          <a:srgbClr val="FF0000"/>
                        </a:solidFill>
                        <a:latin typeface="Cambria Math"/>
                      </a:rPr>
                      <m:t>=</m:t>
                    </m:r>
                    <m:d>
                      <m:dPr>
                        <m:ctrlPr>
                          <a:rPr lang="en-US" altLang="en-US" b="1" i="1">
                            <a:solidFill>
                              <a:srgbClr val="FF0000"/>
                            </a:solidFill>
                            <a:latin typeface="Cambria Math" panose="02040503050406030204" pitchFamily="18" charset="0"/>
                          </a:rPr>
                        </m:ctrlPr>
                      </m:dPr>
                      <m:e>
                        <m:eqArr>
                          <m:eqArrPr>
                            <m:ctrlPr>
                              <a:rPr lang="en-US" altLang="en-US" b="1" i="1">
                                <a:solidFill>
                                  <a:srgbClr val="FF0000"/>
                                </a:solidFill>
                                <a:latin typeface="Cambria Math" panose="02040503050406030204" pitchFamily="18" charset="0"/>
                              </a:rPr>
                            </m:ctrlPr>
                          </m:eqArrPr>
                          <m:e>
                            <m:r>
                              <a:rPr lang="it-IT" altLang="en-US" b="1" i="1" smtClean="0">
                                <a:solidFill>
                                  <a:srgbClr val="FF0000"/>
                                </a:solidFill>
                                <a:latin typeface="Cambria Math"/>
                              </a:rPr>
                              <m:t>𝟓</m:t>
                            </m:r>
                          </m:e>
                          <m:e>
                            <m:r>
                              <a:rPr lang="it-IT" altLang="en-US" b="1" i="1" smtClean="0">
                                <a:solidFill>
                                  <a:srgbClr val="FF0000"/>
                                </a:solidFill>
                                <a:latin typeface="Cambria Math"/>
                              </a:rPr>
                              <m:t>𝟐</m:t>
                            </m:r>
                          </m:e>
                        </m:eqArr>
                      </m:e>
                    </m:d>
                    <m:sSup>
                      <m:sSupPr>
                        <m:ctrlPr>
                          <a:rPr lang="en-US" altLang="en-US" b="1" i="1">
                            <a:solidFill>
                              <a:srgbClr val="FF0000"/>
                            </a:solidFill>
                            <a:latin typeface="Cambria Math" panose="02040503050406030204" pitchFamily="18" charset="0"/>
                          </a:rPr>
                        </m:ctrlPr>
                      </m:sSupPr>
                      <m:e>
                        <m:r>
                          <a:rPr lang="it-IT" altLang="en-US" b="1" i="1" smtClean="0">
                            <a:solidFill>
                              <a:srgbClr val="FF0000"/>
                            </a:solidFill>
                            <a:latin typeface="Cambria Math"/>
                          </a:rPr>
                          <m:t>.</m:t>
                        </m:r>
                        <m:r>
                          <a:rPr lang="it-IT" altLang="en-US" b="1" i="1" smtClean="0">
                            <a:solidFill>
                              <a:srgbClr val="FF0000"/>
                            </a:solidFill>
                            <a:latin typeface="Cambria Math"/>
                          </a:rPr>
                          <m:t>𝟏𝟔</m:t>
                        </m:r>
                      </m:e>
                      <m:sup>
                        <m:r>
                          <a:rPr lang="it-IT" altLang="en-US" b="1" i="1" smtClean="0">
                            <a:solidFill>
                              <a:srgbClr val="FF0000"/>
                            </a:solidFill>
                            <a:latin typeface="Cambria Math"/>
                          </a:rPr>
                          <m:t>𝟐</m:t>
                        </m:r>
                      </m:sup>
                    </m:sSup>
                    <m:sSup>
                      <m:sSupPr>
                        <m:ctrlPr>
                          <a:rPr lang="en-US" altLang="en-US" b="1" i="1">
                            <a:solidFill>
                              <a:srgbClr val="FF0000"/>
                            </a:solidFill>
                            <a:latin typeface="Cambria Math" panose="02040503050406030204" pitchFamily="18" charset="0"/>
                          </a:rPr>
                        </m:ctrlPr>
                      </m:sSupPr>
                      <m:e>
                        <m:d>
                          <m:dPr>
                            <m:ctrlPr>
                              <a:rPr lang="en-US" altLang="en-US" b="1" i="1">
                                <a:solidFill>
                                  <a:srgbClr val="FF0000"/>
                                </a:solidFill>
                                <a:latin typeface="Cambria Math" panose="02040503050406030204" pitchFamily="18" charset="0"/>
                              </a:rPr>
                            </m:ctrlPr>
                          </m:dPr>
                          <m:e>
                            <m:r>
                              <a:rPr lang="it-IT" altLang="en-US" b="1" i="1" smtClean="0">
                                <a:solidFill>
                                  <a:srgbClr val="FF0000"/>
                                </a:solidFill>
                                <a:latin typeface="Cambria Math"/>
                              </a:rPr>
                              <m:t>.</m:t>
                            </m:r>
                            <m:r>
                              <a:rPr lang="it-IT" altLang="en-US" b="1" i="1" smtClean="0">
                                <a:solidFill>
                                  <a:srgbClr val="FF0000"/>
                                </a:solidFill>
                                <a:latin typeface="Cambria Math"/>
                              </a:rPr>
                              <m:t>𝟖𝟒</m:t>
                            </m:r>
                          </m:e>
                        </m:d>
                      </m:e>
                      <m:sup>
                        <m:r>
                          <a:rPr lang="it-IT" altLang="en-US" b="1" i="1" smtClean="0">
                            <a:solidFill>
                              <a:srgbClr val="FF0000"/>
                            </a:solidFill>
                            <a:latin typeface="Cambria Math"/>
                          </a:rPr>
                          <m:t>𝟑</m:t>
                        </m:r>
                      </m:sup>
                    </m:sSup>
                  </m:oMath>
                </a14:m>
                <a:endParaRPr lang="en-US" b="1" dirty="0">
                  <a:solidFill>
                    <a:srgbClr val="FF0000"/>
                  </a:solidFill>
                </a:endParaRPr>
              </a:p>
            </p:txBody>
          </p:sp>
        </mc:Choice>
        <mc:Fallback xmlns="">
          <p:sp>
            <p:nvSpPr>
              <p:cNvPr id="4" name="Rettangolo 3"/>
              <p:cNvSpPr>
                <a:spLocks noRot="1" noChangeAspect="1" noMove="1" noResize="1" noEditPoints="1" noAdjustHandles="1" noChangeArrowheads="1" noChangeShapeType="1" noTextEdit="1"/>
              </p:cNvSpPr>
              <p:nvPr/>
            </p:nvSpPr>
            <p:spPr>
              <a:xfrm>
                <a:off x="1392924" y="2556970"/>
                <a:ext cx="3362074" cy="1950021"/>
              </a:xfrm>
              <a:prstGeom prst="rect">
                <a:avLst/>
              </a:prstGeom>
              <a:blipFill rotWithShape="1">
                <a:blip r:embed="rId3"/>
                <a:stretch>
                  <a:fillRect/>
                </a:stretch>
              </a:blipFill>
            </p:spPr>
            <p:txBody>
              <a:bodyPr/>
              <a:lstStyle/>
              <a:p>
                <a:r>
                  <a:rPr lang="en-US">
                    <a:noFill/>
                  </a:rPr>
                  <a:t> </a:t>
                </a:r>
              </a:p>
            </p:txBody>
          </p:sp>
        </mc:Fallback>
      </mc:AlternateContent>
    </p:spTree>
    <p:extLst>
      <p:ext uri="{BB962C8B-B14F-4D97-AF65-F5344CB8AC3E}">
        <p14:creationId xmlns:p14="http://schemas.microsoft.com/office/powerpoint/2010/main" val="25035376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27">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027">
                                            <p:txEl>
                                              <p:pRg st="2" end="2"/>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027">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contenuto 1"/>
          <p:cNvSpPr>
            <a:spLocks noGrp="1"/>
          </p:cNvSpPr>
          <p:nvPr>
            <p:ph idx="1"/>
          </p:nvPr>
        </p:nvSpPr>
        <p:spPr>
          <a:xfrm>
            <a:off x="0" y="1368357"/>
            <a:ext cx="6574370" cy="1496764"/>
          </a:xfrm>
        </p:spPr>
        <p:txBody>
          <a:bodyPr/>
          <a:lstStyle/>
          <a:p>
            <a:r>
              <a:rPr lang="en-CA" sz="1600" noProof="0" dirty="0" smtClean="0"/>
              <a:t>In probability theory and statistics, the </a:t>
            </a:r>
            <a:r>
              <a:rPr lang="en-CA" sz="1600" b="1" noProof="0" dirty="0" smtClean="0"/>
              <a:t>Poisson distribution</a:t>
            </a:r>
            <a:r>
              <a:rPr lang="en-CA" sz="1600" noProof="0" dirty="0" smtClean="0"/>
              <a:t>, named after French mathematician </a:t>
            </a:r>
            <a:r>
              <a:rPr lang="en-CA" sz="1600" i="1" noProof="0" dirty="0" err="1" smtClean="0"/>
              <a:t>Siméon</a:t>
            </a:r>
            <a:r>
              <a:rPr lang="en-CA" sz="1600" i="1" noProof="0" dirty="0" smtClean="0"/>
              <a:t> Denis Poisson</a:t>
            </a:r>
            <a:r>
              <a:rPr lang="en-CA" sz="1600" noProof="0" dirty="0" smtClean="0"/>
              <a:t>, is a discrete probability distribution that expresses the probability of a given number of events if these events occur with a known average rate and independently.</a:t>
            </a:r>
          </a:p>
        </p:txBody>
      </p:sp>
      <p:sp>
        <p:nvSpPr>
          <p:cNvPr id="3" name="Titolo 2"/>
          <p:cNvSpPr>
            <a:spLocks noGrp="1"/>
          </p:cNvSpPr>
          <p:nvPr>
            <p:ph type="title"/>
          </p:nvPr>
        </p:nvSpPr>
        <p:spPr/>
        <p:txBody>
          <a:bodyPr/>
          <a:lstStyle/>
          <a:p>
            <a:r>
              <a:rPr lang="en-CA" noProof="0" dirty="0" smtClean="0"/>
              <a:t>Poisson Distribution</a:t>
            </a:r>
            <a:endParaRPr lang="en-CA" noProof="0" dirty="0"/>
          </a:p>
        </p:txBody>
      </p:sp>
      <p:sp>
        <p:nvSpPr>
          <p:cNvPr id="5" name="Footer Placeholder 3"/>
          <p:cNvSpPr>
            <a:spLocks noGrp="1"/>
          </p:cNvSpPr>
          <p:nvPr>
            <p:ph type="ftr" sz="quarter" idx="10"/>
          </p:nvPr>
        </p:nvSpPr>
        <p:spPr>
          <a:xfrm>
            <a:off x="152400" y="6477000"/>
            <a:ext cx="4117975" cy="304800"/>
          </a:xfrm>
        </p:spPr>
        <p:txBody>
          <a:bodyPr/>
          <a:lstStyle/>
          <a:p>
            <a:pPr>
              <a:defRPr/>
            </a:pPr>
            <a:r>
              <a:rPr lang="en-US" dirty="0" smtClean="0"/>
              <a:t>ENSC 180 – Introduction to Engineering Analysis Tools </a:t>
            </a:r>
            <a:endParaRPr lang="en-US" dirty="0"/>
          </a:p>
        </p:txBody>
      </p:sp>
      <mc:AlternateContent xmlns:mc="http://schemas.openxmlformats.org/markup-compatibility/2006" xmlns:a14="http://schemas.microsoft.com/office/drawing/2010/main">
        <mc:Choice Requires="a14">
          <p:sp>
            <p:nvSpPr>
              <p:cNvPr id="6" name="Rectangle 1"/>
              <p:cNvSpPr>
                <a:spLocks noChangeArrowheads="1"/>
              </p:cNvSpPr>
              <p:nvPr/>
            </p:nvSpPr>
            <p:spPr bwMode="auto">
              <a:xfrm>
                <a:off x="0" y="3701236"/>
                <a:ext cx="8815027" cy="2077685"/>
              </a:xfrm>
              <a:prstGeom prst="rect">
                <a:avLst/>
              </a:prstGeom>
              <a:noFill/>
              <a:ln>
                <a:noFill/>
              </a:ln>
              <a:effectLst/>
              <a:extLst>
                <a:ext uri="{909E8E84-426E-40DD-AFC4-6F175D3DCCD1}">
                  <a14:hiddenFill>
                    <a:solidFill>
                      <a:schemeClr val="accent1"/>
                    </a:solidFill>
                  </a14:hiddenFill>
                </a:ext>
                <a:ext uri="{91240B29-F687-4F45-9708-019B960494DF}">
                  <a14:hiddenLine w="9525">
                    <a:solidFill>
                      <a:schemeClr val="tx1"/>
                    </a:solidFill>
                    <a:miter lim="800000"/>
                    <a:headEnd/>
                    <a:tailEnd/>
                  </a14:hiddenLine>
                </a:ext>
                <a:ext uri="{AF507438-7753-43E0-B8FC-AC1667EBCBE1}">
                  <a14:hiddenEffects>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lang="en-US" altLang="en-US" sz="1600" dirty="0" smtClean="0">
                    <a:latin typeface="+mn-lt"/>
                    <a:ea typeface="+mn-ea"/>
                  </a:rPr>
                  <a:t>A discrete random variable X  is said to have a Poisson distribution with </a:t>
                </a:r>
              </a:p>
              <a:p>
                <a:pPr marL="0" marR="0" lvl="0" indent="0" algn="l" defTabSz="914400" rtl="0" eaLnBrk="0" fontAlgn="base" latinLnBrk="0" hangingPunct="0">
                  <a:lnSpc>
                    <a:spcPct val="100000"/>
                  </a:lnSpc>
                  <a:spcBef>
                    <a:spcPct val="0"/>
                  </a:spcBef>
                  <a:spcAft>
                    <a:spcPct val="0"/>
                  </a:spcAft>
                  <a:buClrTx/>
                  <a:buSzTx/>
                  <a:buFontTx/>
                  <a:buNone/>
                  <a:tabLst/>
                </a:pPr>
                <a:r>
                  <a:rPr lang="en-US" altLang="en-US" sz="1600" dirty="0" smtClean="0">
                    <a:latin typeface="+mn-lt"/>
                    <a:ea typeface="+mn-ea"/>
                  </a:rPr>
                  <a:t>parameter </a:t>
                </a:r>
                <a:r>
                  <a:rPr lang="en-US" altLang="en-US" sz="1600" dirty="0">
                    <a:latin typeface="+mn-lt"/>
                    <a:ea typeface="+mn-ea"/>
                  </a:rPr>
                  <a:t>λ &gt; 0, if, for k =0,1,2,…, the </a:t>
                </a:r>
                <a:r>
                  <a:rPr lang="en-US" altLang="en-US" sz="1600" dirty="0" smtClean="0">
                    <a:latin typeface="+mn-lt"/>
                    <a:ea typeface="+mn-ea"/>
                  </a:rPr>
                  <a:t>probability </a:t>
                </a:r>
                <a:r>
                  <a:rPr lang="en-US" altLang="en-US" sz="1600" dirty="0">
                    <a:latin typeface="+mn-lt"/>
                    <a:ea typeface="+mn-ea"/>
                  </a:rPr>
                  <a:t>function of X  is given by</a:t>
                </a:r>
                <a:r>
                  <a:rPr lang="en-US" altLang="en-US" sz="1600" dirty="0" smtClean="0">
                    <a:latin typeface="+mn-lt"/>
                    <a:ea typeface="+mn-ea"/>
                  </a:rPr>
                  <a:t>:</a:t>
                </a:r>
                <a:endParaRPr lang="it-IT" altLang="en-US" sz="1600" i="1" dirty="0">
                  <a:latin typeface="+mn-lt"/>
                  <a:ea typeface="+mn-ea"/>
                </a:endParaRPr>
              </a:p>
              <a:p>
                <a:pPr marL="0" marR="0" lvl="0" indent="0" algn="l" defTabSz="914400" rtl="0" eaLnBrk="0" fontAlgn="base" latinLnBrk="0" hangingPunct="0">
                  <a:lnSpc>
                    <a:spcPct val="100000"/>
                  </a:lnSpc>
                  <a:spcBef>
                    <a:spcPct val="0"/>
                  </a:spcBef>
                  <a:spcAft>
                    <a:spcPct val="0"/>
                  </a:spcAft>
                  <a:buClrTx/>
                  <a:buSzTx/>
                  <a:buFontTx/>
                  <a:buNone/>
                  <a:tabLst/>
                </a:pPr>
                <a:endParaRPr lang="en-US" altLang="en-US" sz="1600" b="0" i="1" dirty="0">
                  <a:latin typeface="+mn-lt"/>
                  <a:ea typeface="+mn-ea"/>
                </a:endParaRPr>
              </a:p>
              <a:p>
                <a:pPr marL="0" marR="0" lvl="0" indent="0" algn="l" defTabSz="914400" rtl="0" eaLnBrk="0" fontAlgn="base" latinLnBrk="0" hangingPunct="0">
                  <a:lnSpc>
                    <a:spcPct val="100000"/>
                  </a:lnSpc>
                  <a:spcBef>
                    <a:spcPct val="0"/>
                  </a:spcBef>
                  <a:spcAft>
                    <a:spcPct val="0"/>
                  </a:spcAft>
                  <a:buClrTx/>
                  <a:buSzTx/>
                  <a:buFontTx/>
                  <a:buNone/>
                  <a:tabLst/>
                </a:pPr>
                <a14:m>
                  <m:oMathPara xmlns:m="http://schemas.openxmlformats.org/officeDocument/2006/math">
                    <m:oMathParaPr>
                      <m:jc m:val="center"/>
                    </m:oMathParaPr>
                    <m:oMath xmlns:m="http://schemas.openxmlformats.org/officeDocument/2006/math">
                      <m:r>
                        <a:rPr lang="it-IT" altLang="en-US" sz="1800" b="0" i="1" smtClean="0">
                          <a:latin typeface="Cambria Math"/>
                          <a:ea typeface="+mn-ea"/>
                        </a:rPr>
                        <m:t>𝑓</m:t>
                      </m:r>
                      <m:d>
                        <m:dPr>
                          <m:ctrlPr>
                            <a:rPr lang="it-IT" altLang="en-US" sz="1800" b="0" i="1" smtClean="0">
                              <a:latin typeface="Cambria Math" panose="02040503050406030204" pitchFamily="18" charset="0"/>
                              <a:ea typeface="+mn-ea"/>
                            </a:rPr>
                          </m:ctrlPr>
                        </m:dPr>
                        <m:e>
                          <m:r>
                            <a:rPr lang="it-IT" altLang="en-US" sz="1800" b="0" i="1" smtClean="0">
                              <a:latin typeface="Cambria Math"/>
                              <a:ea typeface="+mn-ea"/>
                            </a:rPr>
                            <m:t>𝑘</m:t>
                          </m:r>
                          <m:r>
                            <a:rPr lang="it-IT" altLang="en-US" sz="1800" b="0" i="1" smtClean="0">
                              <a:latin typeface="Cambria Math"/>
                              <a:ea typeface="+mn-ea"/>
                            </a:rPr>
                            <m:t>,</m:t>
                          </m:r>
                          <m:r>
                            <m:rPr>
                              <m:sty m:val="p"/>
                            </m:rPr>
                            <a:rPr lang="el-GR" altLang="en-US" sz="1800" b="0" i="1" smtClean="0">
                              <a:latin typeface="Cambria Math"/>
                              <a:ea typeface="+mn-ea"/>
                            </a:rPr>
                            <m:t>λ</m:t>
                          </m:r>
                        </m:e>
                      </m:d>
                      <m:r>
                        <a:rPr lang="it-IT" altLang="en-US" sz="1800" b="0" i="1" smtClean="0">
                          <a:latin typeface="Cambria Math"/>
                          <a:ea typeface="+mn-ea"/>
                        </a:rPr>
                        <m:t>=</m:t>
                      </m:r>
                      <m:r>
                        <a:rPr lang="it-IT" altLang="en-US" sz="1800" b="0" i="1" smtClean="0">
                          <a:latin typeface="Cambria Math"/>
                          <a:ea typeface="+mn-ea"/>
                        </a:rPr>
                        <m:t>𝑃𝑟𝑜𝑏</m:t>
                      </m:r>
                      <m:d>
                        <m:dPr>
                          <m:ctrlPr>
                            <a:rPr lang="it-IT" altLang="en-US" sz="1800" b="0" i="1" smtClean="0">
                              <a:latin typeface="Cambria Math" panose="02040503050406030204" pitchFamily="18" charset="0"/>
                              <a:ea typeface="+mn-ea"/>
                            </a:rPr>
                          </m:ctrlPr>
                        </m:dPr>
                        <m:e>
                          <m:r>
                            <a:rPr lang="it-IT" altLang="en-US" sz="1800" b="0" i="1" smtClean="0">
                              <a:latin typeface="Cambria Math"/>
                              <a:ea typeface="+mn-ea"/>
                            </a:rPr>
                            <m:t>𝑋</m:t>
                          </m:r>
                          <m:r>
                            <a:rPr lang="it-IT" altLang="en-US" sz="1800" b="0" i="1" smtClean="0">
                              <a:latin typeface="Cambria Math"/>
                              <a:ea typeface="+mn-ea"/>
                            </a:rPr>
                            <m:t>=</m:t>
                          </m:r>
                          <m:r>
                            <a:rPr lang="it-IT" altLang="en-US" sz="1800" b="0" i="1" smtClean="0">
                              <a:latin typeface="Cambria Math"/>
                              <a:ea typeface="+mn-ea"/>
                            </a:rPr>
                            <m:t>𝑘</m:t>
                          </m:r>
                        </m:e>
                      </m:d>
                      <m:r>
                        <a:rPr lang="it-IT" altLang="en-US" sz="1800" b="0" i="1" smtClean="0">
                          <a:latin typeface="Cambria Math"/>
                          <a:ea typeface="+mn-ea"/>
                        </a:rPr>
                        <m:t>=</m:t>
                      </m:r>
                      <m:f>
                        <m:fPr>
                          <m:ctrlPr>
                            <a:rPr lang="it-IT" altLang="en-US" sz="1800" b="0" i="1" smtClean="0">
                              <a:latin typeface="Cambria Math" panose="02040503050406030204" pitchFamily="18" charset="0"/>
                              <a:ea typeface="+mn-ea"/>
                            </a:rPr>
                          </m:ctrlPr>
                        </m:fPr>
                        <m:num>
                          <m:sSup>
                            <m:sSupPr>
                              <m:ctrlPr>
                                <a:rPr lang="el-GR" altLang="en-US" sz="1800" i="1">
                                  <a:latin typeface="Cambria Math" panose="02040503050406030204" pitchFamily="18" charset="0"/>
                                </a:rPr>
                              </m:ctrlPr>
                            </m:sSupPr>
                            <m:e>
                              <m:r>
                                <a:rPr lang="it-IT" altLang="en-US" sz="1800" i="1">
                                  <a:latin typeface="Cambria Math"/>
                                </a:rPr>
                                <m:t>(</m:t>
                              </m:r>
                              <m:r>
                                <m:rPr>
                                  <m:sty m:val="p"/>
                                </m:rPr>
                                <a:rPr lang="el-GR" altLang="en-US" sz="1800" i="1">
                                  <a:latin typeface="Cambria Math"/>
                                </a:rPr>
                                <m:t>λ</m:t>
                              </m:r>
                            </m:e>
                            <m:sup>
                              <m:r>
                                <a:rPr lang="it-IT" altLang="en-US" sz="1800" i="1">
                                  <a:latin typeface="Cambria Math"/>
                                </a:rPr>
                                <m:t>𝑘</m:t>
                              </m:r>
                            </m:sup>
                          </m:sSup>
                          <m:r>
                            <a:rPr lang="it-IT" altLang="en-US" sz="1800" i="1">
                              <a:latin typeface="Cambria Math"/>
                            </a:rPr>
                            <m:t>∗</m:t>
                          </m:r>
                          <m:sSup>
                            <m:sSupPr>
                              <m:ctrlPr>
                                <a:rPr lang="it-IT" altLang="en-US" sz="1800" i="1">
                                  <a:latin typeface="Cambria Math" panose="02040503050406030204" pitchFamily="18" charset="0"/>
                                </a:rPr>
                              </m:ctrlPr>
                            </m:sSupPr>
                            <m:e>
                              <m:r>
                                <a:rPr lang="it-IT" altLang="en-US" sz="1800" i="1">
                                  <a:latin typeface="Cambria Math"/>
                                </a:rPr>
                                <m:t>𝑒</m:t>
                              </m:r>
                            </m:e>
                            <m:sup>
                              <m:r>
                                <a:rPr lang="it-IT" altLang="en-US" sz="1800" i="1">
                                  <a:latin typeface="Cambria Math"/>
                                </a:rPr>
                                <m:t>−</m:t>
                              </m:r>
                              <m:r>
                                <m:rPr>
                                  <m:sty m:val="p"/>
                                </m:rPr>
                                <a:rPr lang="el-GR" altLang="en-US" sz="1800" i="1">
                                  <a:latin typeface="Cambria Math"/>
                                </a:rPr>
                                <m:t>λ</m:t>
                              </m:r>
                            </m:sup>
                          </m:sSup>
                          <m:r>
                            <a:rPr lang="it-IT" altLang="en-US" sz="1800">
                              <a:latin typeface="Cambria Math"/>
                            </a:rPr>
                            <m:t>)</m:t>
                          </m:r>
                        </m:num>
                        <m:den>
                          <m:r>
                            <a:rPr lang="it-IT" altLang="en-US" sz="1800" b="0" i="1" smtClean="0">
                              <a:latin typeface="Cambria Math"/>
                              <a:ea typeface="+mn-ea"/>
                            </a:rPr>
                            <m:t>𝑘</m:t>
                          </m:r>
                          <m:r>
                            <a:rPr lang="it-IT" altLang="en-US" sz="1800" b="0" i="1" smtClean="0">
                              <a:latin typeface="Cambria Math"/>
                              <a:ea typeface="+mn-ea"/>
                            </a:rPr>
                            <m:t>!</m:t>
                          </m:r>
                        </m:den>
                      </m:f>
                    </m:oMath>
                  </m:oMathPara>
                </a14:m>
                <a:endParaRPr lang="en-US" altLang="en-US" sz="2000" dirty="0" smtClean="0">
                  <a:latin typeface="+mn-lt"/>
                  <a:ea typeface="+mn-ea"/>
                </a:endParaRPr>
              </a:p>
              <a:p>
                <a:pPr marL="0" marR="0" lvl="0" indent="0" algn="l" defTabSz="914400" rtl="0" eaLnBrk="0" fontAlgn="base" latinLnBrk="0" hangingPunct="0">
                  <a:lnSpc>
                    <a:spcPct val="100000"/>
                  </a:lnSpc>
                  <a:spcBef>
                    <a:spcPct val="0"/>
                  </a:spcBef>
                  <a:spcAft>
                    <a:spcPct val="0"/>
                  </a:spcAft>
                  <a:buClrTx/>
                  <a:buSzTx/>
                  <a:buFontTx/>
                  <a:buNone/>
                  <a:tabLst/>
                </a:pPr>
                <a:endParaRPr lang="it-IT" altLang="en-US" sz="2000" dirty="0">
                  <a:latin typeface="+mn-lt"/>
                  <a:ea typeface="+mn-ea"/>
                </a:endParaRPr>
              </a:p>
              <a:p>
                <a:pPr marL="0" marR="0" lvl="0" indent="0" algn="l" defTabSz="914400" rtl="0" eaLnBrk="0" fontAlgn="base" latinLnBrk="0" hangingPunct="0">
                  <a:lnSpc>
                    <a:spcPct val="100000"/>
                  </a:lnSpc>
                  <a:spcBef>
                    <a:spcPct val="0"/>
                  </a:spcBef>
                  <a:spcAft>
                    <a:spcPct val="0"/>
                  </a:spcAft>
                  <a:buClrTx/>
                  <a:buSzTx/>
                  <a:buFontTx/>
                  <a:buNone/>
                  <a:tabLst/>
                </a:pPr>
                <a:endParaRPr lang="en-US" altLang="en-US" sz="2000" dirty="0" smtClean="0">
                  <a:latin typeface="+mn-lt"/>
                  <a:ea typeface="+mn-ea"/>
                </a:endParaRPr>
              </a:p>
            </p:txBody>
          </p:sp>
        </mc:Choice>
        <mc:Fallback xmlns="">
          <p:sp>
            <p:nvSpPr>
              <p:cNvPr id="6" name="Rectangle 1"/>
              <p:cNvSpPr>
                <a:spLocks noRot="1" noChangeAspect="1" noMove="1" noResize="1" noEditPoints="1" noAdjustHandles="1" noChangeArrowheads="1" noChangeShapeType="1" noTextEdit="1"/>
              </p:cNvSpPr>
              <p:nvPr/>
            </p:nvSpPr>
            <p:spPr bwMode="auto">
              <a:xfrm>
                <a:off x="0" y="3701236"/>
                <a:ext cx="8815027" cy="2077685"/>
              </a:xfrm>
              <a:prstGeom prst="rect">
                <a:avLst/>
              </a:prstGeom>
              <a:blipFill rotWithShape="1">
                <a:blip r:embed="rId2"/>
                <a:stretch>
                  <a:fillRect l="-346"/>
                </a:stretch>
              </a:blip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r>
                  <a:rPr lang="en-US">
                    <a:noFill/>
                  </a:rPr>
                  <a:t> </a:t>
                </a:r>
              </a:p>
            </p:txBody>
          </p:sp>
        </mc:Fallback>
      </mc:AlternateContent>
      <p:sp>
        <p:nvSpPr>
          <p:cNvPr id="7" name="AutoShape 5" descr="data:image/jpeg;base64,/9j/4AAQSkZJRgABAQAAAQABAAD/2wCEAAkGBwgHBgkIBwgKCgkLDRYPDQwMDRsUFRAWIB0iIiAdHx8kKDQsJCYxJx8fLT0tMTU3Ojo6Iys/RD84QzQ5OjcBCgoKDQwNGg8PGjclHyU3Nzc3Nzc3Nzc3Nzc3Nzc3Nzc3Nzc3Nzc3Nzc3Nzc3Nzc3Nzc3Nzc3Nzc3Nzc3Nzc3N//AABEIAKAAgwMBIgACEQEDEQH/xAAcAAABBAMBAAAAAAAAAAAAAAAGAgQFBwABAwj/xAA4EAACAQMCBAMFBwQDAAMAAAABAgMABBEFIRIxQVEGE2EHFCJxgRUyQpGhscEj0eHwJFJiQ3Lx/8QAFAEBAAAAAAAAAAAAAAAAAAAAAP/EABQRAQAAAAAAAAAAAAAAAAAAAAD/2gAMAwEAAhEDEQA/ALpBAOQaSTvnvW8Ujfb0oN5rRrKSTvQYT2rWMisNCvjPxfb6BF5SFZLxhlY88vU0BLJIIxl2C9+I4qLl8SaPA8iyajbZj++BINqo7X9Wv769L3d07zOAWRHOFz+HH+86aLp14LSW8lISCPGWzz9P97UFvS+0LTHvTbwSgQj/AOZlJyc9v5qftNdsrjHBcwsW3HCa8828ommCNDI0aqQ/BzAz94fmKlBp93Z33u7sxi4WMbh+E4xzB6HrQehFlSVQwII6Gt8XUEiqFGo+IdM8xrbULoCM8L4kLKp9QeVG3s88S6xqjyLqEsNxAjcLMDiRD0JH/X1oLFznY8q3k8q5qQd+lLBBoN5PKtq2DSTWA0Dji+f51lJz8qyg6ZpOf3pR3pPWg1tSdvrSiaQTQMtZ1BNL0u6vZBlYYy2O56D868+ahfXV5fyahd/1GmmOS3LodvlkVcPtSkKeEplGR5kqKcds5/iqXmuw1k9qRgB+NGIxwnAG/wCVAQeELezmu727uwGeBA8agZ33JPzxgD1p5dJqPiOOLT9MsQkJcO//AFXfmzHGcdqFtJvrjTZZJUUlJF4HAO/cEGrN8EeJoL1IrSaJkuAAPunDev6UA9N4ek0DWrG0swJri5XCjnuOpHbBbNF7eFVmlslnwYbf4mc/jP8A1X0/tiie20uxguWvFgX3ll4fNYZYDtnpTnAbII2IwaAdXRLVL/zI0zxx8Emdw3bPqN6jtd8LLbI+o6Ihgvol5q2PMXG4NGQRV3A9KQ5HIjOenegrb2deIrldWnsdTnkYT7Rh8ngkHMem37VaA2O3bNVl43037J1iy1HTzHF5reW5cZUHof4+lWHpxuTbIbsJ5pHxeWxI/M0DzP5VmOVJDAAADYUocuX6UHQVlKxWUHQkcxSefSsJ7Uk4oN9aQxGKV8qQw2oAn2tLnw1GQ5XE426HIqppbWyms4DE7pckcLKCOH5kHcfSrs8be7z6b9nzo58/kyjJXHXHM/Sqh1fQ7vSlABScOceZwnYfXrQOdDsYoLmLjTibIx8OcDlVs6dbQrAhiVV22KqBVL2jSJqUFv5nC5YcW+BtuTVrQ+I9HsbJPPvYlVMAlWyM9qAmR8jArQfPWoa317Tbnh91v7WXiOMCUZqQF0hH3gfkeVA8LjhwK4uSdutNRqEC7mVB82Fd0dXUMCN/WgE/HcbyR2aYDRzSeUQeatzBH5YovtFeO3jjc5KqATQr4pXzbizQ5ALlgeYB2xn09aJ7ONo4I1zyAxg5xQPV79aVkmkA4AzSg+woO45VlJzWUC6QedLxSSaBOa0W71mwpDEGgGvGUDyLBMADhWB2z68vpUGllY3mmxi6biIfi4mULw+hA570Z63bJdaZMjMilRkM/IVVV9cMq3EMSGMoC2GLEnH15YFASnwjbXty19bFOMKVjX8OSMVDJ4Z1+FJrCxs9NMQBjl81OIyevy+nSiHwBq3v+nr3T4T86LmVc8eRxdcUFM6p7OdWsZBPCYpEEYkcw/CIyNyAP2ot8FWt8Yr5dSmlkMZCxEtkFSOnrRLrN28VpIIkySMGobwaksAvY5n8ws4cP9OX6UAV4g8Ha8L+aaGO4u7fZldZN2BOw+lTmiy3MFsmnzwanaTTZWC4eTzF4hj8hmrCjxwhmHx0skdg3zoBuzjmTU4fPxKRCqS4xz7/AJ0TIAOQwKi4Lcm+nnVsMHAz3GBtUoNyf0oFY6mlx9qSN9q2diMUHfirK1wj/t+tZQdTnma5E8zXTOBvSNgaBJ5VzbJ5dKW53xUdq2oRaZYT3c5+CNCxHU+lBXPtb15zPFpEEhVIxxz4PNjjAPy50J6Fq1xLKscipMsQBJO7MuQKi9T1A6nq09zORxTyEtgcqd6Yiabrhtp2CJcJ/Slc7cXQE9s/xQFPs7upLfXLu2iDeQ2WAb8Py/arPSYucDlyJqq/CUj6d4ueG6XhkkU5DdatSBlYnAA2oBj2h6lLp+j5ht5JA8iiWReSJkZHpnlUN4I13Slub0+a1rG5Ait2biJ57gmpfxE2oJcgT2pubB4iswR15+ik5xypOjR6Hp8bSW2kT28mzqzWpZnH/g70E5ZatHcn7sqI7EI8yFOMjnjPMU+mu4oI2dyFVQSSfSmKz+/uOKGZY1AdJJ0K7+md81H+LbaSayhsrc/1buQJvyRRux+WP3oJjTLhZbVHGA8o4yCdxncVII6n8W9D9g0UCBIB8KKFA7gDYn51MQSBjlv2oHynHL9OtKG+DiuCMO35V2zQdceprKUr4UCt0GN61xlfh5cu9Kdts9qgtf1210iBpbyULt8KA/E3yFA/nuuDJ4hj86qT2k+J/tCf7Ntn/pRNlsdW9Pzpp4h9ot9eyywWAFtbP8IY7vjlz6UISsWYkksSck53J6/zQIiR/PDgF+E8u396LdQ0mXV/D2Yk4riM8cX/AKGNxv8AtULYRcUQcplgwDBuWKNPDs8akRkNzyy7gCgDNC1fje3t9SVne2b+hKMB07irjt5LmBEvDi4gZAeNDvjuRVT+0HRvs7VPtC1HDbznJx0c9aLfZzrs2oQe5mYSOmRLFNyK8uIHp2NAYNENd03KyBeJsq3FjhPpSU0bW7eJFt9aJVABwtAm/wBaFb+31HwpqMjwpK2mSuJIn5hd91Y9+1SVr41eZhH7nMzv9wIMk9qAle4FsqxzS5YLxMzHaq58ZeKJFaR7biUzpwQMAR/Rz8TD/wCx2HoKLItG1DXr/wB41WNrTTVxw2x2knPTi7L6UCe1q4gl8SpHBID7tCsbIMcKHc4HbmKAj8OaykqvbF8zRqpHFsWUjIb9fzostLoODvuD671R0d7PbXNldwH4lt0GOhAGMVaujX3vFlDdRSFo5BsQdx3B+v7UBXFOOLGaeJJvk8jQ/BdIxKgcLfOpO2mZlHxDfkKCXDbVlclyQDkfrWUA74m8TxacGtrPhmu8YZQdo/n/AGqvb60ub2b3i8LOztnJbBwOY9OdF+o6TpGmMZnuU83OXSWUZbfpnem2pReWVjjXIcZzjc/Wgr3UPDySg+SjJKBkY3Ga6WmjG4sYrkAEk8Mqj8J5HP1o0ktI2BAQgKvrn5c6baTD5F5JasvBHKvmIAMcRGzY77YOPnQDn2HLDKUTOBjHP4h3+W9O9NR0uinxfCcBlH60WPEiqrhQxGwYbY6AVDzr7lYXd8QS6A+X8O/Fy/fFAO6nffaWpXdnI3HBnylHfG2fnmhi2ubzw3rMckRHnQt8OTtIp7+hpxp7PHc5kAIPpk5PMj/etTeqaZHqVl5kQ4rqFSVJ34gOn+9qCyvCfiODW4S2n3DLKuDNbyblf7j1FFiMx54z6LivNHh/W7nQtWhvLbKvGSHQ7cS/iUivRuk6lb6rYxXlo5aGVeIZ6eh9aB5jJ3JOaCfF/gHTtZ94vbSR4NTm34i2UkYADGOmw5ijOVhspxk+uKF/H895p2nprOmMRLbsBNGxykiHuvXBwc0FQ2lq4ubG3lXErNJA6MuMFTRJ4euxoN69lfvwWkrBonPJTtt/moO9kbFhqMoBfzFkkI656AfnRlr+nRX0L2xVDcpHxxg5HmADmP2NBPR3iO5ZGC5xuADmn8NwioOZ7cNVJo+uXujyGznQy2xGRH1Uen9vnR5pmsW+oJxW0sZ4d/LV/i+o79KA1W7UKBxLyrKHEu0VQJHcN1AwBWUE1qiRIxkgtI571xhHlAIi9cnkPlQdJe3epaPqK3cINxZM7JMqFRIFO+3MUewTRXcSOgBwfxKNjTXV4Y4bSWcgqqgswXG/f86CIsfKvdHinQqfMjUsRjtioPVLcoqXMWB7tICRGcYUbN+hpz4YnNjo97AR5w0+crvz4DupH0O1TosIZCzFSwkGWGfp+1AP3upWdhEbi7kCJth9/i7AdTQ3rz6hqtjiFWhgRwfIOfMYY6nlnltUjf2dit+fKhy9lmJTLksB/Axy/mte9MrskBOS+Cfwqeo670Fd3CNFdFX+BlbqDRL4fvJFh8oqroW2LAZPLao3XbG4jvXeUCQHfKjO3TNb01xHwHix6kYOKDh4z0kW8w1K2X+jO2HXP3X7/I1L+zDxcNGvxY3rgWV0wHEx2ifkD8u9Tiwpq+nz2knwiVcBzuFPMHPT/wDKr+aD3adra+iw0T4k4RgEg8s9uf6UHpCaIXAVhIQV3BWozU2keyu4JD/SdWQnAOxHOhv2feJYpW+yZZi8YH/DklYFyMZKMepG+D1Aqa8X3qWOiXT83lHlptn4m25fX9KCoNWITSIFBYheHBPKpvxHqF6mkaJqqn/kYLE4PXofSorXrGWR7azWJ1ld1SPtvtj6UQeO0iWKzs4hhIEAGeoxjH6CgjpIodds1v7BQLmI8TxhviHVlI7c8UpLaZr1JrAZWVEkOPvIc4LDHbbI670O6f8A0JTICVZD99Nmz6fKjK2hnl1PT7zz4xbMrcR2ViTgkEct/SgfwaxHHEEupEWZcq4zjcHesrVzpMc07yYb4j2rKA8jBsL8Q7GOVtlHSu+pwR3VnJDIcK2xJ6Um7j98tBPbyFWUZRuGskBu7BonYFnQqd+R70ABqsP2TNqllFKWibT43UnmSjYPzP8AijSxYNZxMOIHhHz71XPtDuJCNMkU+WzQvFNwjc8LLt+Yop0G+B0u0d5Mv5Sg4H+KBv45t/LgF7ZqovIvvEDZ1zyNCllrVpOvAqLBKVHwNnDHrjHM1ZdwsdzAY2TKsPiwOtD48HaWjtPLGJOIfi5L8sUEDJwTKFkBYbnBPry9ajZ7I5Vo+MDiAKLnI6japXVNNn0gmWPiltckk82iHr3FckvY5uCOJTM3Bu5GFx3z/A3+VBy0uRoWEbB8Kx3G5270z8a6YWEGpqSeI+XMAu3/AJb+N+9SgtZQQVkUuoyQNtu9ScdvFf2E9lLgmRWXmRgnr9DvQVr73JauskbCORMMhTYqRyNH+o+IodaFg6giNYvMdQfuycv0warzUrU2WoPaXhOYm4WI3JFP7W4hs4jJb5CuxZUY5IHrQFei/wDP8VWvJktlaU9s/dH0ya5eLyk+q8UmeEDAHLPyp17O4XKahqJBLyERxdyBuf3/AEqM1abzblySC2SMrvigi/dk4ic8BI2NT6yNYpppcqsUGVc9eIjO/wBAfzqGt28+YrEmVJC/CTufyqa1uFV0iJG4UxcIx4Tnrgn02NAQK0PAnE0WSoJ+Fuoz/wBqyhG51SSadnjJKnYYLdNu9boLQ8PST2rS6Veg8duAY3ztInQj0qTa3RGZ40xxbuByP0rjd2krmN+H/lWp4onztInUY9RTyCRbi2jkQllcA+vyoKh9qVu0OqwZB8p1MinGcHYH9v1qL0bUrh2srHA8pXG3Ttmi32tWzNDp8gXKKzrnHfBoL0FCmo2zEEITjcZxz/xQWrbuPLUp8ZzyOxHWlzSrKMLz4vTYVztVXygVOMc+vM96x+PbDAEAck5j60CHiQsdmK55Ejl8qCNdki0G4WW2QrFK/wAcQGydyvb5cqNpIXK/F93hz97rURqTII5BLErqRxcJXYigi7W+g1CAyLIoIG/CcYNNYbm5sbxVPGFO2R2z3oeu5p7HUmuLKJYCdjGF2P0og03VIdQUzXsaxyRqSoIJDeo/3rQc/H+k+faJqlsMlVCygc+Hofp3/tQfJPiIKirlQACVyflmrQhuPfLZoZoOCBl4cSbE/wCN6C7LQmXxLHZzkmKJ+Mvzyo3/AFoDfQ5B4e0az4YhJIseZI05kncn586YeK9Ohvbb7Y0plaT71xCNxw5+8B3zjIp5rM0ccRzwjhxgbcqh9Ce7tOM3ENxLZyHzI+Ers3PccwD/AJoN6Pp3k23m3EbcchJ4DtwqeX1/wK66wnDpVywZlLKGw3PYjepBVLE+aojL7hC5+Ec+m2ab6ksU9k0U7kB2AbB+7v8ArQM9F0uObS7eWSFmZ14siMnIJ2rdPvt6WICO0gCwIAqDgzgDat0H/9k="/>
          <p:cNvSpPr>
            <a:spLocks noChangeAspect="1" noChangeArrowheads="1"/>
          </p:cNvSpPr>
          <p:nvPr/>
        </p:nvSpPr>
        <p:spPr bwMode="auto">
          <a:xfrm>
            <a:off x="155575" y="-731838"/>
            <a:ext cx="1247775" cy="15240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14342"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645593" y="1219199"/>
            <a:ext cx="1766887" cy="215802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mc:AlternateContent xmlns:mc="http://schemas.openxmlformats.org/markup-compatibility/2006" xmlns:a14="http://schemas.microsoft.com/office/drawing/2010/main">
        <mc:Choice Requires="a14">
          <p:sp>
            <p:nvSpPr>
              <p:cNvPr id="8" name="Rettangolo 7"/>
              <p:cNvSpPr/>
              <p:nvPr/>
            </p:nvSpPr>
            <p:spPr>
              <a:xfrm>
                <a:off x="1297622" y="5612124"/>
                <a:ext cx="6368025" cy="461665"/>
              </a:xfrm>
              <a:prstGeom prst="rect">
                <a:avLst/>
              </a:prstGeom>
            </p:spPr>
            <p:txBody>
              <a:bodyPr wrap="none">
                <a:spAutoFit/>
              </a:bodyPr>
              <a:lstStyle/>
              <a:p>
                <a14:m>
                  <m:oMath xmlns:m="http://schemas.openxmlformats.org/officeDocument/2006/math">
                    <m:r>
                      <a:rPr lang="it-IT" altLang="en-US" b="1" i="1">
                        <a:latin typeface="Cambria Math"/>
                      </a:rPr>
                      <m:t>𝒇</m:t>
                    </m:r>
                    <m:d>
                      <m:dPr>
                        <m:ctrlPr>
                          <a:rPr lang="it-IT" altLang="en-US" b="1" i="1">
                            <a:latin typeface="Cambria Math" panose="02040503050406030204" pitchFamily="18" charset="0"/>
                          </a:rPr>
                        </m:ctrlPr>
                      </m:dPr>
                      <m:e>
                        <m:r>
                          <a:rPr lang="it-IT" altLang="en-US" b="1" i="1">
                            <a:latin typeface="Cambria Math"/>
                          </a:rPr>
                          <m:t>𝒌</m:t>
                        </m:r>
                        <m:r>
                          <a:rPr lang="it-IT" altLang="en-US" b="1" i="1">
                            <a:latin typeface="Cambria Math"/>
                          </a:rPr>
                          <m:t>,</m:t>
                        </m:r>
                        <m:r>
                          <a:rPr lang="el-GR" altLang="en-US" b="1" i="1">
                            <a:latin typeface="Cambria Math"/>
                          </a:rPr>
                          <m:t>𝝀</m:t>
                        </m:r>
                      </m:e>
                    </m:d>
                  </m:oMath>
                </a14:m>
                <a:r>
                  <a:rPr lang="en-US" b="1" i="1" dirty="0" smtClean="0"/>
                  <a:t> </a:t>
                </a:r>
                <a:r>
                  <a:rPr lang="en-US" sz="2000" b="1" i="1" dirty="0">
                    <a:latin typeface="+mn-lt"/>
                    <a:ea typeface="+mn-ea"/>
                  </a:rPr>
                  <a:t>is defined Probability Mass Function (PMF)</a:t>
                </a:r>
              </a:p>
            </p:txBody>
          </p:sp>
        </mc:Choice>
        <mc:Fallback xmlns="">
          <p:sp>
            <p:nvSpPr>
              <p:cNvPr id="8" name="Rettangolo 7"/>
              <p:cNvSpPr>
                <a:spLocks noRot="1" noChangeAspect="1" noMove="1" noResize="1" noEditPoints="1" noAdjustHandles="1" noChangeArrowheads="1" noChangeShapeType="1" noTextEdit="1"/>
              </p:cNvSpPr>
              <p:nvPr/>
            </p:nvSpPr>
            <p:spPr>
              <a:xfrm>
                <a:off x="1297622" y="5612124"/>
                <a:ext cx="6368025" cy="461665"/>
              </a:xfrm>
              <a:prstGeom prst="rect">
                <a:avLst/>
              </a:prstGeom>
              <a:blipFill rotWithShape="1">
                <a:blip r:embed="rId4"/>
                <a:stretch>
                  <a:fillRect l="-862" r="-862" b="-22667"/>
                </a:stretch>
              </a:blipFill>
            </p:spPr>
            <p:txBody>
              <a:bodyPr/>
              <a:lstStyle/>
              <a:p>
                <a:r>
                  <a:rPr lang="en-US">
                    <a:noFill/>
                  </a:rPr>
                  <a:t> </a:t>
                </a:r>
              </a:p>
            </p:txBody>
          </p:sp>
        </mc:Fallback>
      </mc:AlternateContent>
      <p:sp>
        <p:nvSpPr>
          <p:cNvPr id="9" name="CasellaDiTesto 8"/>
          <p:cNvSpPr txBox="1"/>
          <p:nvPr/>
        </p:nvSpPr>
        <p:spPr>
          <a:xfrm>
            <a:off x="6809610" y="6056375"/>
            <a:ext cx="2016449" cy="276999"/>
          </a:xfrm>
          <a:prstGeom prst="rect">
            <a:avLst/>
          </a:prstGeom>
          <a:noFill/>
        </p:spPr>
        <p:txBody>
          <a:bodyPr wrap="none" rtlCol="0">
            <a:spAutoFit/>
          </a:bodyPr>
          <a:lstStyle/>
          <a:p>
            <a:r>
              <a:rPr lang="it-IT" sz="1200" dirty="0" smtClean="0"/>
              <a:t>Source: www.wikipedia.org</a:t>
            </a:r>
            <a:endParaRPr lang="en-US" sz="1200" dirty="0"/>
          </a:p>
        </p:txBody>
      </p:sp>
    </p:spTree>
    <p:extLst>
      <p:ext uri="{BB962C8B-B14F-4D97-AF65-F5344CB8AC3E}">
        <p14:creationId xmlns:p14="http://schemas.microsoft.com/office/powerpoint/2010/main" val="2413394435"/>
      </p:ext>
    </p:extLst>
  </p:cSld>
  <p:clrMapOvr>
    <a:masterClrMapping/>
  </p:clrMapOvr>
  <p:timing>
    <p:tnLst>
      <p:par>
        <p:cTn id="1" dur="indefinite" restart="never" nodeType="tmRoot"/>
      </p:par>
    </p:tnLst>
  </p:timing>
</p:sld>
</file>

<file path=ppt/theme/theme1.xml><?xml version="1.0" encoding="utf-8"?>
<a:theme xmlns:a="http://schemas.openxmlformats.org/drawingml/2006/main" name="SFU_Template_Beta_0.2">
  <a:themeElements>
    <a:clrScheme name="SFU_Template_Beta_0.2 13">
      <a:dk1>
        <a:srgbClr val="000000"/>
      </a:dk1>
      <a:lt1>
        <a:srgbClr val="FFFFFF"/>
      </a:lt1>
      <a:dk2>
        <a:srgbClr val="FFFFFF"/>
      </a:dk2>
      <a:lt2>
        <a:srgbClr val="464847"/>
      </a:lt2>
      <a:accent1>
        <a:srgbClr val="9E0927"/>
      </a:accent1>
      <a:accent2>
        <a:srgbClr val="003874"/>
      </a:accent2>
      <a:accent3>
        <a:srgbClr val="FFFFFF"/>
      </a:accent3>
      <a:accent4>
        <a:srgbClr val="000000"/>
      </a:accent4>
      <a:accent5>
        <a:srgbClr val="CCAAAC"/>
      </a:accent5>
      <a:accent6>
        <a:srgbClr val="003268"/>
      </a:accent6>
      <a:hlink>
        <a:srgbClr val="006AA8"/>
      </a:hlink>
      <a:folHlink>
        <a:srgbClr val="BA2B48"/>
      </a:folHlink>
    </a:clrScheme>
    <a:fontScheme name="SFU_Template_Beta_0.2">
      <a:majorFont>
        <a:latin typeface="DINPro-Medium"/>
        <a:ea typeface="ＭＳ Ｐゴシック"/>
        <a:cs typeface="ＭＳ Ｐゴシック"/>
      </a:majorFont>
      <a:minorFont>
        <a:latin typeface="Helvetica"/>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Arial" charset="0"/>
            <a:ea typeface="ＭＳ Ｐゴシック" charset="0"/>
            <a:cs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Arial" charset="0"/>
            <a:ea typeface="ＭＳ Ｐゴシック" charset="0"/>
            <a:cs typeface="ＭＳ Ｐゴシック" charset="0"/>
          </a:defRPr>
        </a:defPPr>
      </a:lstStyle>
    </a:lnDef>
  </a:objectDefaults>
  <a:extraClrSchemeLst>
    <a:extraClrScheme>
      <a:clrScheme name="SFU_Template_Beta_0.2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SFU_Template_Beta_0.2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SFU_Template_Beta_0.2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SFU_Template_Beta_0.2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SFU_Template_Beta_0.2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SFU_Template_Beta_0.2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SFU_Template_Beta_0.2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SFU_Template_Beta_0.2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SFU_Template_Beta_0.2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SFU_Template_Beta_0.2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SFU_Template_Beta_0.2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SFU_Template_Beta_0.2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SFU_Template_Beta_0.2 13">
        <a:dk1>
          <a:srgbClr val="000000"/>
        </a:dk1>
        <a:lt1>
          <a:srgbClr val="FFFFFF"/>
        </a:lt1>
        <a:dk2>
          <a:srgbClr val="FFFFFF"/>
        </a:dk2>
        <a:lt2>
          <a:srgbClr val="464847"/>
        </a:lt2>
        <a:accent1>
          <a:srgbClr val="9E0927"/>
        </a:accent1>
        <a:accent2>
          <a:srgbClr val="003874"/>
        </a:accent2>
        <a:accent3>
          <a:srgbClr val="FFFFFF"/>
        </a:accent3>
        <a:accent4>
          <a:srgbClr val="000000"/>
        </a:accent4>
        <a:accent5>
          <a:srgbClr val="CCAAAC"/>
        </a:accent5>
        <a:accent6>
          <a:srgbClr val="003268"/>
        </a:accent6>
        <a:hlink>
          <a:srgbClr val="006AA8"/>
        </a:hlink>
        <a:folHlink>
          <a:srgbClr val="BA2B48"/>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Macintosh HD:Users:jenn:Documents:in progress:PowerPoint Template:SFU_Template_Beta_0.2.pot</Template>
  <TotalTime>18270</TotalTime>
  <Words>2307</Words>
  <Application>Microsoft Office PowerPoint</Application>
  <PresentationFormat>On-screen Show (4:3)</PresentationFormat>
  <Paragraphs>434</Paragraphs>
  <Slides>30</Slides>
  <Notes>1</Notes>
  <HiddenSlides>0</HiddenSlides>
  <MMClips>0</MMClips>
  <ScaleCrop>false</ScaleCrop>
  <HeadingPairs>
    <vt:vector size="6" baseType="variant">
      <vt:variant>
        <vt:lpstr>Fonts Used</vt:lpstr>
      </vt:variant>
      <vt:variant>
        <vt:i4>10</vt:i4>
      </vt:variant>
      <vt:variant>
        <vt:lpstr>Theme</vt:lpstr>
      </vt:variant>
      <vt:variant>
        <vt:i4>1</vt:i4>
      </vt:variant>
      <vt:variant>
        <vt:lpstr>Slide Titles</vt:lpstr>
      </vt:variant>
      <vt:variant>
        <vt:i4>30</vt:i4>
      </vt:variant>
    </vt:vector>
  </HeadingPairs>
  <TitlesOfParts>
    <vt:vector size="41" baseType="lpstr">
      <vt:lpstr>ＭＳ Ｐゴシック</vt:lpstr>
      <vt:lpstr>Arial</vt:lpstr>
      <vt:lpstr>Calibri</vt:lpstr>
      <vt:lpstr>Cambria Math</vt:lpstr>
      <vt:lpstr>Courier New</vt:lpstr>
      <vt:lpstr>DINPro-Medium</vt:lpstr>
      <vt:lpstr>Helvetica</vt:lpstr>
      <vt:lpstr>Times</vt:lpstr>
      <vt:lpstr>Times New Roman</vt:lpstr>
      <vt:lpstr>Wingdings</vt:lpstr>
      <vt:lpstr>SFU_Template_Beta_0.2</vt:lpstr>
      <vt:lpstr>ENGINEERING STATISTICS AND DATA ANALYSIS</vt:lpstr>
      <vt:lpstr>Ensc180 Calendar</vt:lpstr>
      <vt:lpstr>Probability and Statistics in MATLAB</vt:lpstr>
      <vt:lpstr>Bernoulli Trials</vt:lpstr>
      <vt:lpstr>Bernoulli Trials</vt:lpstr>
      <vt:lpstr>Bernouilli Trials (2)</vt:lpstr>
      <vt:lpstr>Bernouilli Trials (3)</vt:lpstr>
      <vt:lpstr>Bernouilli Trials (3)</vt:lpstr>
      <vt:lpstr>Poisson Distribution</vt:lpstr>
      <vt:lpstr>Poisson Distribution ?</vt:lpstr>
      <vt:lpstr>TA’s Coffee</vt:lpstr>
      <vt:lpstr>TA’s Coffee</vt:lpstr>
      <vt:lpstr>Probability and Statistics in MATLAB</vt:lpstr>
      <vt:lpstr>Probability and Statistics in MATLAB</vt:lpstr>
      <vt:lpstr>Probability Distribution Function (PDF)</vt:lpstr>
      <vt:lpstr>Cumulative Probability Definition (CDF)</vt:lpstr>
      <vt:lpstr>Normal (Gaussian) Distribution</vt:lpstr>
      <vt:lpstr>Normal (Gaussian) Distribution (2)</vt:lpstr>
      <vt:lpstr>Normal (Gaussian) Distribution with MATLAB</vt:lpstr>
      <vt:lpstr>Example (1): Normal Distribution with MATLAB</vt:lpstr>
      <vt:lpstr>Example (2): Inverse Normal Distribution with  MATLAB</vt:lpstr>
      <vt:lpstr>Example(3): Generating a Normal Distribution in MATLAB</vt:lpstr>
      <vt:lpstr>Sample Mean and Sample Variance</vt:lpstr>
      <vt:lpstr>Example (1): Sample Mean and Sample Variance</vt:lpstr>
      <vt:lpstr>Example: How many hours per night do you sleep</vt:lpstr>
      <vt:lpstr>Example: How many hours per night do you sleep</vt:lpstr>
      <vt:lpstr>Linear Regression and Correlation Analysis</vt:lpstr>
      <vt:lpstr>Correlation Analysis</vt:lpstr>
      <vt:lpstr>Calculating Sample Correlation Coefficient in MATLAB </vt:lpstr>
      <vt:lpstr>Calculating Sample Correlation coefficient </vt:lpstr>
    </vt:vector>
  </TitlesOfParts>
  <Company>Simon Fraser University</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Templates</dc:title>
  <dc:creator>Jennifer Conroy</dc:creator>
  <cp:lastModifiedBy>mcl</cp:lastModifiedBy>
  <cp:revision>205</cp:revision>
  <cp:lastPrinted>2014-03-08T07:36:22Z</cp:lastPrinted>
  <dcterms:created xsi:type="dcterms:W3CDTF">2007-05-10T23:03:35Z</dcterms:created>
  <dcterms:modified xsi:type="dcterms:W3CDTF">2014-12-09T05:17:35Z</dcterms:modified>
</cp:coreProperties>
</file>