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372" r:id="rId3"/>
    <p:sldId id="283" r:id="rId4"/>
    <p:sldId id="303" r:id="rId5"/>
    <p:sldId id="330" r:id="rId6"/>
    <p:sldId id="340" r:id="rId7"/>
    <p:sldId id="341" r:id="rId8"/>
    <p:sldId id="343" r:id="rId9"/>
    <p:sldId id="344" r:id="rId10"/>
    <p:sldId id="342" r:id="rId11"/>
    <p:sldId id="331" r:id="rId12"/>
    <p:sldId id="345" r:id="rId13"/>
    <p:sldId id="346" r:id="rId14"/>
    <p:sldId id="307" r:id="rId15"/>
    <p:sldId id="348" r:id="rId16"/>
    <p:sldId id="318" r:id="rId17"/>
    <p:sldId id="332" r:id="rId18"/>
    <p:sldId id="333" r:id="rId19"/>
    <p:sldId id="324" r:id="rId20"/>
    <p:sldId id="349" r:id="rId21"/>
    <p:sldId id="336" r:id="rId22"/>
    <p:sldId id="370" r:id="rId23"/>
    <p:sldId id="371" r:id="rId24"/>
    <p:sldId id="350" r:id="rId25"/>
    <p:sldId id="352" r:id="rId26"/>
    <p:sldId id="354" r:id="rId27"/>
    <p:sldId id="356" r:id="rId28"/>
    <p:sldId id="363" r:id="rId29"/>
    <p:sldId id="364" r:id="rId30"/>
    <p:sldId id="365" r:id="rId31"/>
    <p:sldId id="358" r:id="rId32"/>
    <p:sldId id="366" r:id="rId33"/>
    <p:sldId id="359" r:id="rId34"/>
    <p:sldId id="367" r:id="rId35"/>
    <p:sldId id="368" r:id="rId36"/>
    <p:sldId id="362" r:id="rId3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404" autoAdjust="0"/>
  </p:normalViewPr>
  <p:slideViewPr>
    <p:cSldViewPr snapToGrid="0">
      <p:cViewPr varScale="1">
        <p:scale>
          <a:sx n="71" d="100"/>
          <a:sy n="71" d="100"/>
        </p:scale>
        <p:origin x="135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30" y="3354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144" d="100"/>
          <a:sy n="144" d="100"/>
        </p:scale>
        <p:origin x="-3592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29D22A4-B237-4932-95E0-2C82935BA1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8952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74B31CA-5C75-4675-9D99-C67F1CAB04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4662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7175632-BDE6-4462-BF57-F112C5835170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16345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4B31CA-5C75-4675-9D99-C67F1CAB042C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4507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4B31CA-5C75-4675-9D99-C67F1CAB042C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909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4B31CA-5C75-4675-9D99-C67F1CAB042C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925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4B31CA-5C75-4675-9D99-C67F1CAB042C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0000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4B31CA-5C75-4675-9D99-C67F1CAB042C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2992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4B31CA-5C75-4675-9D99-C67F1CAB042C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3614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4B31CA-5C75-4675-9D99-C67F1CAB042C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300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36383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 userDrawn="1"/>
        </p:nvSpPr>
        <p:spPr bwMode="auto">
          <a:xfrm>
            <a:off x="628650" y="3879850"/>
            <a:ext cx="8077200" cy="96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20000"/>
              </a:spcBef>
              <a:buClr>
                <a:schemeClr val="accent1"/>
              </a:buClr>
              <a:defRPr/>
            </a:pPr>
            <a:r>
              <a:rPr lang="en-US" sz="1400" dirty="0" smtClean="0">
                <a:solidFill>
                  <a:schemeClr val="tx2"/>
                </a:solidFill>
                <a:latin typeface="Helvetica" charset="0"/>
              </a:rPr>
              <a:t>School of Engineering Science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defRPr/>
            </a:pPr>
            <a:r>
              <a:rPr lang="en-US" sz="1400" dirty="0" smtClean="0">
                <a:solidFill>
                  <a:schemeClr val="tx2"/>
                </a:solidFill>
                <a:latin typeface="Helvetica" charset="0"/>
              </a:rPr>
              <a:t>Simon Fraser University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defRPr/>
            </a:pPr>
            <a:r>
              <a:rPr lang="en-US" sz="1400" dirty="0" smtClean="0">
                <a:solidFill>
                  <a:schemeClr val="tx2"/>
                </a:solidFill>
                <a:latin typeface="Helvetica" charset="0"/>
              </a:rPr>
              <a:t>Burnaby, BC, Canada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9674" y="1770017"/>
            <a:ext cx="8153400" cy="609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33549" y="3139444"/>
            <a:ext cx="8077200" cy="457200"/>
          </a:xfrm>
        </p:spPr>
        <p:txBody>
          <a:bodyPr/>
          <a:lstStyle>
            <a:lvl1pPr marL="0" indent="0"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2590800" cy="457200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900">
                <a:solidFill>
                  <a:schemeClr val="accent1"/>
                </a:solidFill>
                <a:latin typeface="+mn-lt"/>
                <a:ea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May </a:t>
            </a:r>
            <a:r>
              <a:rPr lang="en-US" dirty="0" smtClean="0"/>
              <a:t>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Multimedia  Communications Laboratory</a:t>
            </a:r>
          </a:p>
        </p:txBody>
      </p:sp>
    </p:spTree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Department name/presenter name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Department name/presenter name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 userDrawn="1"/>
        </p:nvSpPr>
        <p:spPr bwMode="auto">
          <a:xfrm>
            <a:off x="0" y="6324600"/>
            <a:ext cx="9144000" cy="542925"/>
          </a:xfrm>
          <a:prstGeom prst="rect">
            <a:avLst/>
          </a:prstGeom>
          <a:solidFill>
            <a:srgbClr val="36383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rgbClr val="36383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8153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ALL CAPS SLIDE TITLE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82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Paragraph text Helvetica 16 points/never go under 12 point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477000"/>
            <a:ext cx="3581400" cy="30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  <a:latin typeface="+mn-lt"/>
                <a:ea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Multimedia Communications Laboratory</a:t>
            </a:r>
          </a:p>
        </p:txBody>
      </p:sp>
      <p:sp>
        <p:nvSpPr>
          <p:cNvPr id="1032" name="Rectangle 9"/>
          <p:cNvSpPr>
            <a:spLocks noChangeArrowheads="1"/>
          </p:cNvSpPr>
          <p:nvPr userDrawn="1"/>
        </p:nvSpPr>
        <p:spPr bwMode="auto">
          <a:xfrm>
            <a:off x="8839200" y="0"/>
            <a:ext cx="304800" cy="6324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33" name="Content Placeholder 6"/>
          <p:cNvSpPr txBox="1">
            <a:spLocks/>
          </p:cNvSpPr>
          <p:nvPr userDrawn="1"/>
        </p:nvSpPr>
        <p:spPr bwMode="auto">
          <a:xfrm>
            <a:off x="4440238" y="6467475"/>
            <a:ext cx="823912" cy="23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20000"/>
              </a:spcBef>
              <a:buClr>
                <a:schemeClr val="accent1"/>
              </a:buClr>
              <a:defRPr/>
            </a:pPr>
            <a:fld id="{8EFC5CD7-6EB3-43C3-8DE0-41FC4C5B2F92}" type="slidenum">
              <a:rPr lang="en-US" sz="1200" smtClean="0">
                <a:solidFill>
                  <a:schemeClr val="bg1"/>
                </a:solidFill>
                <a:latin typeface="Helvetica" charset="0"/>
              </a:rPr>
              <a:pPr algn="ctr">
                <a:spcBef>
                  <a:spcPct val="20000"/>
                </a:spcBef>
                <a:buClr>
                  <a:schemeClr val="accent1"/>
                </a:buClr>
                <a:defRPr/>
              </a:pPr>
              <a:t>‹#›</a:t>
            </a:fld>
            <a:endParaRPr lang="en-US" sz="1200" dirty="0" smtClean="0">
              <a:solidFill>
                <a:schemeClr val="bg1"/>
              </a:solidFill>
              <a:latin typeface="Helvetica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DINPro-Medium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Times" charset="0"/>
        <a:buChar char="–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Times" charset="0"/>
        <a:buChar char="–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Times" charset="0"/>
        <a:buChar char="–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Times" charset="0"/>
        <a:buChar char="–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Times" charset="0"/>
        <a:buChar char="–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4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png"/><Relationship Id="rId5" Type="http://schemas.openxmlformats.org/officeDocument/2006/relationships/image" Target="../media/image9.wmf"/><Relationship Id="rId4" Type="http://schemas.openxmlformats.org/officeDocument/2006/relationships/oleObject" Target="../embeddings/oleObject6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7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8.bin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2880" y="1770063"/>
            <a:ext cx="8915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CA" sz="3600" cap="all" noProof="0" dirty="0" smtClean="0"/>
              <a:t>Root Finding and differentiation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33413" y="3140075"/>
            <a:ext cx="8077200" cy="457200"/>
          </a:xfrm>
        </p:spPr>
        <p:txBody>
          <a:bodyPr/>
          <a:lstStyle/>
          <a:p>
            <a:pPr eaLnBrk="1" hangingPunct="1"/>
            <a:r>
              <a:rPr lang="en-CA" noProof="0" dirty="0" smtClean="0"/>
              <a:t>ENSC 180 – Introduction to Engineering Analysis Tools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Example: Root finding in Symbolic and Numeric form</a:t>
            </a:r>
            <a:endParaRPr lang="en-CA" noProof="0" dirty="0"/>
          </a:p>
        </p:txBody>
      </p:sp>
      <p:sp>
        <p:nvSpPr>
          <p:cNvPr id="8" name="Rettangolo 7"/>
          <p:cNvSpPr/>
          <p:nvPr/>
        </p:nvSpPr>
        <p:spPr>
          <a:xfrm>
            <a:off x="0" y="1355199"/>
            <a:ext cx="88239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228B22"/>
                </a:solidFill>
                <a:latin typeface="Courier New"/>
              </a:rPr>
              <a:t>%% Finding Polynomials Roots: Symbolic</a:t>
            </a:r>
          </a:p>
          <a:p>
            <a:r>
              <a:rPr lang="en-US" sz="1800" dirty="0">
                <a:solidFill>
                  <a:srgbClr val="000000"/>
                </a:solidFill>
                <a:latin typeface="Courier New"/>
              </a:rPr>
              <a:t>x = 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sym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dirty="0">
                <a:solidFill>
                  <a:srgbClr val="A020F0"/>
                </a:solidFill>
                <a:latin typeface="Courier New"/>
              </a:rPr>
              <a:t>'x</a:t>
            </a:r>
            <a:r>
              <a:rPr lang="en-US" sz="1800" dirty="0" smtClean="0">
                <a:solidFill>
                  <a:srgbClr val="A020F0"/>
                </a:solidFill>
                <a:latin typeface="Courier New"/>
              </a:rPr>
              <a:t>'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); Ps=2 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* x^2 + x - 6;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Rs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=solve(Ps);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fprintf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dirty="0">
                <a:solidFill>
                  <a:srgbClr val="A020F0"/>
                </a:solidFill>
                <a:latin typeface="Courier New"/>
              </a:rPr>
              <a:t>'The Symbolic Polynomial %s\</a:t>
            </a:r>
            <a:r>
              <a:rPr lang="en-US" sz="1800" dirty="0" err="1">
                <a:solidFill>
                  <a:srgbClr val="A020F0"/>
                </a:solidFill>
                <a:latin typeface="Courier New"/>
              </a:rPr>
              <a:t>n'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,char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(Ps));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fprintf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dirty="0">
                <a:solidFill>
                  <a:srgbClr val="A020F0"/>
                </a:solidFill>
                <a:latin typeface="Courier New"/>
              </a:rPr>
              <a:t>'Has roots %s\</a:t>
            </a:r>
            <a:r>
              <a:rPr lang="en-US" sz="1800" dirty="0" err="1">
                <a:solidFill>
                  <a:srgbClr val="A020F0"/>
                </a:solidFill>
                <a:latin typeface="Courier New"/>
              </a:rPr>
              <a:t>n'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,char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Rs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));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Pv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=sym2poly(Ps);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fprintf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dirty="0">
                <a:solidFill>
                  <a:srgbClr val="A020F0"/>
                </a:solidFill>
                <a:latin typeface="Courier New"/>
              </a:rPr>
              <a:t>'And is expressed by the vector:'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);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disp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Pv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fprintf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dirty="0">
                <a:solidFill>
                  <a:srgbClr val="A020F0"/>
                </a:solidFill>
                <a:latin typeface="Courier New"/>
              </a:rPr>
              <a:t>'\n</a:t>
            </a:r>
            <a:r>
              <a:rPr lang="en-US" sz="1800" dirty="0" smtClean="0">
                <a:solidFill>
                  <a:srgbClr val="A020F0"/>
                </a:solidFill>
                <a:latin typeface="Courier New"/>
              </a:rPr>
              <a:t>'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);</a:t>
            </a:r>
          </a:p>
          <a:p>
            <a:endParaRPr lang="en-US" sz="1800" dirty="0">
              <a:solidFill>
                <a:srgbClr val="000000"/>
              </a:solidFill>
              <a:latin typeface="Courier New"/>
            </a:endParaRPr>
          </a:p>
          <a:p>
            <a:r>
              <a:rPr lang="en-US" sz="1800" dirty="0">
                <a:solidFill>
                  <a:srgbClr val="228B22"/>
                </a:solidFill>
                <a:latin typeface="Courier New"/>
              </a:rPr>
              <a:t>%% </a:t>
            </a:r>
            <a:r>
              <a:rPr lang="en-US" sz="1800" dirty="0" smtClean="0">
                <a:solidFill>
                  <a:srgbClr val="228B22"/>
                </a:solidFill>
                <a:latin typeface="Courier New"/>
              </a:rPr>
              <a:t>Numeric</a:t>
            </a:r>
            <a:endParaRPr lang="en-US" sz="1800" dirty="0">
              <a:solidFill>
                <a:srgbClr val="228B22"/>
              </a:solidFill>
              <a:latin typeface="Courier New"/>
            </a:endParaRPr>
          </a:p>
          <a:p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fprintf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dirty="0">
                <a:solidFill>
                  <a:srgbClr val="A020F0"/>
                </a:solidFill>
                <a:latin typeface="Courier New"/>
              </a:rPr>
              <a:t>'The vector polynomial '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);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disp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Pv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Rs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=roots(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Pv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fprintf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dirty="0">
                <a:solidFill>
                  <a:srgbClr val="A020F0"/>
                </a:solidFill>
                <a:latin typeface="Courier New"/>
              </a:rPr>
              <a:t>'Has roots:'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);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disp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(Rs');</a:t>
            </a:r>
          </a:p>
          <a:p>
            <a:r>
              <a:rPr lang="en-US" sz="1800" dirty="0">
                <a:solidFill>
                  <a:srgbClr val="000000"/>
                </a:solidFill>
                <a:latin typeface="Courier New"/>
              </a:rPr>
              <a:t>Ps=poly2sym(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Pv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fprintf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dirty="0">
                <a:solidFill>
                  <a:srgbClr val="A020F0"/>
                </a:solidFill>
                <a:latin typeface="Courier New"/>
              </a:rPr>
              <a:t>'And is expressed by the symbolic %s\</a:t>
            </a:r>
            <a:r>
              <a:rPr lang="en-US" sz="1800" dirty="0" err="1">
                <a:solidFill>
                  <a:srgbClr val="A020F0"/>
                </a:solidFill>
                <a:latin typeface="Courier New"/>
              </a:rPr>
              <a:t>n'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,char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(Ps));</a:t>
            </a:r>
          </a:p>
        </p:txBody>
      </p:sp>
    </p:spTree>
    <p:extLst>
      <p:ext uri="{BB962C8B-B14F-4D97-AF65-F5344CB8AC3E}">
        <p14:creationId xmlns:p14="http://schemas.microsoft.com/office/powerpoint/2010/main" val="309735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Drawing a Symbolic Curve</a:t>
            </a:r>
            <a:endParaRPr lang="en-CA" noProof="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0" y="914400"/>
            <a:ext cx="8625840" cy="1280160"/>
          </a:xfrm>
        </p:spPr>
        <p:txBody>
          <a:bodyPr/>
          <a:lstStyle/>
          <a:p>
            <a:endParaRPr lang="en-CA" sz="1600" noProof="0" dirty="0" smtClean="0">
              <a:latin typeface="Courier"/>
              <a:cs typeface="Courier"/>
            </a:endParaRPr>
          </a:p>
          <a:p>
            <a:pPr algn="just">
              <a:buFont typeface="Arial" pitchFamily="34" charset="0"/>
              <a:buChar char="•"/>
            </a:pPr>
            <a:r>
              <a:rPr lang="en-CA" sz="1800" noProof="0" dirty="0" smtClean="0">
                <a:latin typeface="Helvetica"/>
                <a:cs typeface="Helvetica"/>
              </a:rPr>
              <a:t>H=</a:t>
            </a:r>
            <a:r>
              <a:rPr lang="en-CA" sz="1800" noProof="0" dirty="0" err="1" smtClean="0">
                <a:latin typeface="Helvetica"/>
                <a:cs typeface="Helvetica"/>
              </a:rPr>
              <a:t>matlabFunction</a:t>
            </a:r>
            <a:r>
              <a:rPr lang="en-CA" sz="1800" noProof="0" dirty="0" smtClean="0">
                <a:latin typeface="Helvetica"/>
                <a:cs typeface="Helvetica"/>
              </a:rPr>
              <a:t>(x) Will turn a symbolic expression into function handle, that we can than plot like any other </a:t>
            </a:r>
            <a:r>
              <a:rPr lang="en-CA" sz="1800" noProof="0" dirty="0" err="1" smtClean="0">
                <a:latin typeface="Helvetica"/>
                <a:cs typeface="Helvetica"/>
              </a:rPr>
              <a:t>funtion</a:t>
            </a:r>
            <a:r>
              <a:rPr lang="en-CA" sz="1800" noProof="0" dirty="0" smtClean="0">
                <a:latin typeface="Helvetica"/>
                <a:cs typeface="Helvetica"/>
              </a:rPr>
              <a:t> as described in Unit 4 :</a:t>
            </a:r>
          </a:p>
          <a:p>
            <a:endParaRPr lang="en-CA" sz="1600" noProof="0" dirty="0">
              <a:latin typeface="Courier"/>
              <a:cs typeface="Courier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182880" y="2544753"/>
            <a:ext cx="8610600" cy="2585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228B22"/>
                </a:solidFill>
                <a:latin typeface="Courier New"/>
              </a:rPr>
              <a:t>%% Plotting a symbolic curve and its Roots</a:t>
            </a:r>
          </a:p>
          <a:p>
            <a:r>
              <a:rPr lang="en-US" sz="1800" dirty="0">
                <a:solidFill>
                  <a:srgbClr val="000000"/>
                </a:solidFill>
                <a:latin typeface="Courier New"/>
              </a:rPr>
              <a:t>x = 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sym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dirty="0">
                <a:solidFill>
                  <a:srgbClr val="A020F0"/>
                </a:solidFill>
                <a:latin typeface="Courier New"/>
              </a:rPr>
              <a:t>'x'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);Ps=2 * x^2 + x - 6;</a:t>
            </a:r>
          </a:p>
          <a:p>
            <a:r>
              <a:rPr lang="en-US" sz="1800" dirty="0">
                <a:solidFill>
                  <a:srgbClr val="000000"/>
                </a:solidFill>
                <a:latin typeface="Courier New"/>
              </a:rPr>
              <a:t>h=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matlabFunction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(Ps);</a:t>
            </a:r>
          </a:p>
          <a:p>
            <a:r>
              <a:rPr lang="en-US" sz="1800" dirty="0">
                <a:solidFill>
                  <a:srgbClr val="000000"/>
                </a:solidFill>
                <a:latin typeface="Courier New"/>
              </a:rPr>
              <a:t>Rd=double(solve(Ps));</a:t>
            </a:r>
          </a:p>
          <a:p>
            <a:r>
              <a:rPr lang="en-US" sz="1800" dirty="0">
                <a:solidFill>
                  <a:srgbClr val="000000"/>
                </a:solidFill>
                <a:latin typeface="Courier New"/>
              </a:rPr>
              <a:t>y=-4:.01:4; </a:t>
            </a:r>
          </a:p>
          <a:p>
            <a:r>
              <a:rPr lang="en-US" sz="1800" dirty="0">
                <a:solidFill>
                  <a:srgbClr val="000000"/>
                </a:solidFill>
                <a:latin typeface="Courier New"/>
              </a:rPr>
              <a:t>figure, plot(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y,h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(y),</a:t>
            </a:r>
            <a:r>
              <a:rPr lang="en-US" sz="1800" dirty="0">
                <a:solidFill>
                  <a:srgbClr val="A020F0"/>
                </a:solidFill>
                <a:latin typeface="Courier New"/>
              </a:rPr>
              <a:t>'r'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);hold </a:t>
            </a:r>
            <a:r>
              <a:rPr lang="en-US" sz="1800" dirty="0">
                <a:solidFill>
                  <a:srgbClr val="A020F0"/>
                </a:solidFill>
                <a:latin typeface="Courier New"/>
              </a:rPr>
              <a:t>on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800" dirty="0">
                <a:solidFill>
                  <a:srgbClr val="000000"/>
                </a:solidFill>
                <a:latin typeface="Courier New"/>
              </a:rPr>
              <a:t>stem(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Rd,h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(Rd),</a:t>
            </a:r>
            <a:r>
              <a:rPr lang="en-US" sz="1800" dirty="0">
                <a:solidFill>
                  <a:srgbClr val="A020F0"/>
                </a:solidFill>
                <a:latin typeface="Courier New"/>
              </a:rPr>
              <a:t>'fill'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US" sz="1800" dirty="0">
                <a:solidFill>
                  <a:srgbClr val="000000"/>
                </a:solidFill>
                <a:latin typeface="Courier New"/>
              </a:rPr>
              <a:t>title(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sprintf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dirty="0">
                <a:solidFill>
                  <a:srgbClr val="A020F0"/>
                </a:solidFill>
                <a:latin typeface="Courier New"/>
              </a:rPr>
              <a:t>'Roots of Symbolic </a:t>
            </a:r>
            <a:r>
              <a:rPr lang="en-US" sz="1800" dirty="0" err="1">
                <a:solidFill>
                  <a:srgbClr val="A020F0"/>
                </a:solidFill>
                <a:latin typeface="Courier New"/>
              </a:rPr>
              <a:t>Polinomial</a:t>
            </a:r>
            <a:r>
              <a:rPr lang="en-US" sz="1800" dirty="0">
                <a:solidFill>
                  <a:srgbClr val="A020F0"/>
                </a:solidFill>
                <a:latin typeface="Courier New"/>
              </a:rPr>
              <a:t>: %</a:t>
            </a:r>
            <a:r>
              <a:rPr lang="en-US" sz="1800" dirty="0" err="1">
                <a:solidFill>
                  <a:srgbClr val="A020F0"/>
                </a:solidFill>
                <a:latin typeface="Courier New"/>
              </a:rPr>
              <a:t>s'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,char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(Ps)) );</a:t>
            </a:r>
          </a:p>
          <a:p>
            <a:r>
              <a:rPr lang="en-US" sz="1800" dirty="0">
                <a:solidFill>
                  <a:srgbClr val="000000"/>
                </a:solidFill>
                <a:latin typeface="Courier New"/>
              </a:rPr>
              <a:t>text(-2,15,sprintf(</a:t>
            </a:r>
            <a:r>
              <a:rPr lang="en-US" sz="1800" dirty="0">
                <a:solidFill>
                  <a:srgbClr val="A020F0"/>
                </a:solidFill>
                <a:latin typeface="Courier New"/>
              </a:rPr>
              <a:t>'Roots: X1= %f, %</a:t>
            </a:r>
            <a:r>
              <a:rPr lang="en-US" sz="1800" dirty="0" err="1">
                <a:solidFill>
                  <a:srgbClr val="A020F0"/>
                </a:solidFill>
                <a:latin typeface="Courier New"/>
              </a:rPr>
              <a:t>f'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,Rd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));</a:t>
            </a:r>
          </a:p>
        </p:txBody>
      </p:sp>
    </p:spTree>
    <p:extLst>
      <p:ext uri="{BB962C8B-B14F-4D97-AF65-F5344CB8AC3E}">
        <p14:creationId xmlns:p14="http://schemas.microsoft.com/office/powerpoint/2010/main" val="13357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Numerical Methods for Root Finding</a:t>
            </a:r>
            <a:endParaRPr lang="en-CA" noProof="0" dirty="0"/>
          </a:p>
        </p:txBody>
      </p:sp>
      <p:sp>
        <p:nvSpPr>
          <p:cNvPr id="6" name="Content Placeholder 1"/>
          <p:cNvSpPr>
            <a:spLocks noGrp="1"/>
          </p:cNvSpPr>
          <p:nvPr>
            <p:ph sz="half" idx="1"/>
          </p:nvPr>
        </p:nvSpPr>
        <p:spPr>
          <a:xfrm>
            <a:off x="0" y="914400"/>
            <a:ext cx="8625840" cy="5090160"/>
          </a:xfrm>
        </p:spPr>
        <p:txBody>
          <a:bodyPr/>
          <a:lstStyle/>
          <a:p>
            <a:endParaRPr lang="en-CA" sz="1600" noProof="0" dirty="0" smtClean="0">
              <a:latin typeface="Courier"/>
              <a:cs typeface="Courier"/>
            </a:endParaRPr>
          </a:p>
          <a:p>
            <a:pPr algn="just">
              <a:buFont typeface="Arial" pitchFamily="34" charset="0"/>
              <a:buChar char="•"/>
            </a:pPr>
            <a:r>
              <a:rPr lang="en-CA" sz="1800" noProof="0" dirty="0" smtClean="0">
                <a:latin typeface="Helvetica"/>
                <a:cs typeface="Helvetica"/>
              </a:rPr>
              <a:t>In the previous section, we have utilized </a:t>
            </a:r>
            <a:r>
              <a:rPr lang="en-CA" sz="1800" i="1" noProof="0" dirty="0" smtClean="0">
                <a:latin typeface="Helvetica"/>
                <a:cs typeface="Helvetica"/>
              </a:rPr>
              <a:t>solve</a:t>
            </a:r>
            <a:r>
              <a:rPr lang="en-CA" sz="1800" noProof="0" dirty="0" smtClean="0">
                <a:latin typeface="Helvetica"/>
                <a:cs typeface="Helvetica"/>
              </a:rPr>
              <a:t> for a symbolic approach to the resolution of the root finding problem.</a:t>
            </a:r>
          </a:p>
          <a:p>
            <a:pPr algn="just">
              <a:buFont typeface="Arial" pitchFamily="34" charset="0"/>
              <a:buChar char="•"/>
            </a:pPr>
            <a:r>
              <a:rPr lang="en-CA" sz="1800" noProof="0" dirty="0" smtClean="0">
                <a:latin typeface="Helvetica"/>
                <a:cs typeface="Helvetica"/>
              </a:rPr>
              <a:t>In fact, in physics, we will often face problems where a function is actually derived from measurements, or is too complex to be solved analytically. </a:t>
            </a:r>
          </a:p>
          <a:p>
            <a:pPr algn="just">
              <a:buFont typeface="Arial" pitchFamily="34" charset="0"/>
              <a:buChar char="•"/>
            </a:pPr>
            <a:r>
              <a:rPr lang="en-CA" sz="1800" noProof="0" dirty="0" smtClean="0">
                <a:latin typeface="Helvetica"/>
                <a:cs typeface="Helvetica"/>
              </a:rPr>
              <a:t>We define a NUMERICAL METHOD for root finding a method for finding roots by attempts, repetitively calculating f(x) until it gets to zero</a:t>
            </a:r>
          </a:p>
          <a:p>
            <a:pPr algn="just">
              <a:buFont typeface="Arial" pitchFamily="34" charset="0"/>
              <a:buChar char="•"/>
            </a:pPr>
            <a:endParaRPr lang="en-CA" sz="1800" noProof="0" dirty="0" smtClean="0">
              <a:latin typeface="Helvetica"/>
              <a:cs typeface="Helvetica"/>
            </a:endParaRPr>
          </a:p>
          <a:p>
            <a:pPr algn="just">
              <a:buFont typeface="Arial" pitchFamily="34" charset="0"/>
              <a:buChar char="•"/>
            </a:pPr>
            <a:endParaRPr lang="en-CA" sz="1800" noProof="0" dirty="0" smtClean="0">
              <a:latin typeface="Helvetica"/>
              <a:cs typeface="Helvetica"/>
            </a:endParaRPr>
          </a:p>
          <a:p>
            <a:pPr algn="just">
              <a:buFont typeface="Arial" pitchFamily="34" charset="0"/>
              <a:buChar char="•"/>
            </a:pPr>
            <a:endParaRPr lang="en-CA" sz="1800" noProof="0" dirty="0" smtClean="0">
              <a:latin typeface="Helvetica"/>
              <a:cs typeface="Helvetica"/>
            </a:endParaRPr>
          </a:p>
          <a:p>
            <a:pPr algn="just">
              <a:buFont typeface="Arial" pitchFamily="34" charset="0"/>
              <a:buChar char="•"/>
            </a:pPr>
            <a:endParaRPr lang="en-CA" sz="1800" noProof="0" dirty="0" smtClean="0">
              <a:latin typeface="Helvetica"/>
              <a:cs typeface="Helvetica"/>
            </a:endParaRPr>
          </a:p>
          <a:p>
            <a:pPr algn="just">
              <a:buFont typeface="Arial" pitchFamily="34" charset="0"/>
              <a:buChar char="•"/>
            </a:pPr>
            <a:endParaRPr lang="en-CA" sz="1800" noProof="0" dirty="0" smtClean="0">
              <a:latin typeface="Helvetica"/>
              <a:cs typeface="Helvetica"/>
            </a:endParaRPr>
          </a:p>
          <a:p>
            <a:pPr algn="just">
              <a:buFont typeface="Arial" pitchFamily="34" charset="0"/>
              <a:buChar char="•"/>
            </a:pPr>
            <a:endParaRPr lang="en-CA" sz="1800" noProof="0" dirty="0" smtClean="0">
              <a:latin typeface="Helvetica"/>
              <a:cs typeface="Helvetica"/>
            </a:endParaRPr>
          </a:p>
          <a:p>
            <a:pPr algn="just">
              <a:buFont typeface="Arial" pitchFamily="34" charset="0"/>
              <a:buChar char="•"/>
            </a:pPr>
            <a:endParaRPr lang="en-CA" sz="1800" noProof="0" dirty="0" smtClean="0">
              <a:latin typeface="Helvetica"/>
              <a:cs typeface="Helvetica"/>
            </a:endParaRPr>
          </a:p>
          <a:p>
            <a:pPr algn="just">
              <a:buFont typeface="Arial" pitchFamily="34" charset="0"/>
              <a:buChar char="•"/>
            </a:pPr>
            <a:r>
              <a:rPr lang="en-CA" sz="1800" noProof="0" dirty="0" smtClean="0">
                <a:latin typeface="Helvetica"/>
                <a:cs typeface="Helvetica"/>
              </a:rPr>
              <a:t>In the following, we will analyze two of the most common Numeric methods for determining roots of a given [Numerical] function</a:t>
            </a:r>
          </a:p>
          <a:p>
            <a:pPr algn="just">
              <a:buFont typeface="Arial" pitchFamily="34" charset="0"/>
              <a:buChar char="•"/>
            </a:pPr>
            <a:endParaRPr lang="en-CA" sz="1800" noProof="0" dirty="0" smtClean="0">
              <a:latin typeface="Helvetica"/>
              <a:cs typeface="Helvetica"/>
            </a:endParaRPr>
          </a:p>
          <a:p>
            <a:pPr algn="just">
              <a:buFont typeface="Arial" pitchFamily="34" charset="0"/>
              <a:buChar char="•"/>
            </a:pPr>
            <a:endParaRPr lang="en-CA" sz="1800" noProof="0" dirty="0" smtClean="0">
              <a:latin typeface="Helvetica"/>
              <a:cs typeface="Helvetica"/>
            </a:endParaRPr>
          </a:p>
          <a:p>
            <a:pPr algn="just">
              <a:buFont typeface="Arial" pitchFamily="34" charset="0"/>
              <a:buChar char="•"/>
            </a:pPr>
            <a:endParaRPr lang="en-CA" sz="1800" noProof="0" dirty="0" smtClean="0">
              <a:latin typeface="Helvetica"/>
              <a:cs typeface="Helvetica"/>
            </a:endParaRPr>
          </a:p>
          <a:p>
            <a:pPr algn="just">
              <a:buFont typeface="Arial" pitchFamily="34" charset="0"/>
              <a:buChar char="•"/>
            </a:pPr>
            <a:endParaRPr lang="en-CA" sz="1800" noProof="0" dirty="0" smtClean="0">
              <a:latin typeface="Helvetica"/>
              <a:cs typeface="Helvetica"/>
            </a:endParaRPr>
          </a:p>
          <a:p>
            <a:endParaRPr lang="en-CA" sz="1600" noProof="0" dirty="0">
              <a:latin typeface="Courier"/>
              <a:cs typeface="Courier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  <p:sp>
        <p:nvSpPr>
          <p:cNvPr id="8" name="Freccia a destra 7"/>
          <p:cNvSpPr/>
          <p:nvPr/>
        </p:nvSpPr>
        <p:spPr bwMode="auto">
          <a:xfrm>
            <a:off x="2250948" y="3735324"/>
            <a:ext cx="431596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ttangolo 8"/>
              <p:cNvSpPr/>
              <p:nvPr/>
            </p:nvSpPr>
            <p:spPr bwMode="auto">
              <a:xfrm>
                <a:off x="3229356" y="3520440"/>
                <a:ext cx="2209800" cy="882396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ＭＳ Ｐゴシック" charset="0"/>
                          <a:cs typeface="ＭＳ Ｐゴシック" charset="0"/>
                        </a:rPr>
                        <m:t>𝑓</m:t>
                      </m:r>
                      <m:d>
                        <m:dPr>
                          <m:ctrlPr>
                            <a:rPr kumimoji="0" lang="it-IT" sz="3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ＭＳ Ｐゴシック" charset="0"/>
                              <a:cs typeface="ＭＳ Ｐゴシック" charset="0"/>
                            </a:rPr>
                          </m:ctrlPr>
                        </m:dPr>
                        <m:e>
                          <m:r>
                            <a:rPr kumimoji="0" lang="it-IT" sz="3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ＭＳ Ｐゴシック" charset="0"/>
                              <a:cs typeface="ＭＳ Ｐゴシック" charset="0"/>
                            </a:rPr>
                            <m:t>𝑥</m:t>
                          </m:r>
                        </m:e>
                      </m:d>
                      <m:r>
                        <a:rPr kumimoji="0" lang="it-IT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ＭＳ Ｐゴシック" charset="0"/>
                          <a:cs typeface="ＭＳ Ｐゴシック" charset="0"/>
                        </a:rPr>
                        <m:t>=?</m:t>
                      </m:r>
                    </m:oMath>
                  </m:oMathPara>
                </a14:m>
                <a:endParaRPr kumimoji="0" lang="en-US" sz="4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mc:Choice>
        <mc:Fallback xmlns="">
          <p:sp>
            <p:nvSpPr>
              <p:cNvPr id="9" name="Rettango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29356" y="3520440"/>
                <a:ext cx="2209800" cy="88239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asellaDiTesto 9"/>
          <p:cNvSpPr txBox="1"/>
          <p:nvPr/>
        </p:nvSpPr>
        <p:spPr>
          <a:xfrm>
            <a:off x="1328363" y="3772060"/>
            <a:ext cx="434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 smtClean="0"/>
              <a:t>i</a:t>
            </a:r>
            <a:endParaRPr lang="en-US" baseline="-250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7098311" y="3746807"/>
            <a:ext cx="4233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 smtClean="0"/>
              <a:t>i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87684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Quiz: </a:t>
            </a:r>
            <a:endParaRPr lang="en-CA" noProof="0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21920" y="1234440"/>
            <a:ext cx="8641080" cy="41148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CA" sz="1800" noProof="0" dirty="0" smtClean="0"/>
              <a:t>Suppose we have an unknown function y=F(x).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1800" noProof="0" dirty="0" smtClean="0"/>
              <a:t>You have no formula, but you can plug-in an x and determine a y. You want an error &lt; 1exp(-3)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1800" noProof="0" dirty="0" smtClean="0"/>
              <a:t>You want to optimize trials, as you don’t have all day.</a:t>
            </a:r>
          </a:p>
          <a:p>
            <a:pPr>
              <a:buFont typeface="Arial" panose="020B0604020202020204" pitchFamily="34" charset="0"/>
              <a:buChar char="•"/>
            </a:pPr>
            <a:endParaRPr lang="en-CA" sz="1800" noProof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CA" sz="1800" noProof="0" dirty="0" smtClean="0"/>
              <a:t>If you were MATLAB, What would you do?</a:t>
            </a:r>
            <a:endParaRPr lang="en-CA" sz="1800" noProof="0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</p:spTree>
    <p:extLst>
      <p:ext uri="{BB962C8B-B14F-4D97-AF65-F5344CB8AC3E}">
        <p14:creationId xmlns:p14="http://schemas.microsoft.com/office/powerpoint/2010/main" val="363542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noProof="0" dirty="0" smtClean="0"/>
              <a:t>Bi-Section Method</a:t>
            </a:r>
            <a:endParaRPr lang="en-CA" noProof="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0" y="1060270"/>
            <a:ext cx="5394960" cy="3497807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CA" sz="1800" b="1" i="1" u="sng" noProof="0" dirty="0" smtClean="0">
                <a:solidFill>
                  <a:srgbClr val="7030A0"/>
                </a:solidFill>
              </a:rPr>
              <a:t>Bi-Section</a:t>
            </a:r>
            <a:r>
              <a:rPr lang="en-CA" sz="1800" noProof="0" dirty="0" smtClean="0"/>
              <a:t> is a root-finding method which repeatedly bisects an interval and then selects a subinterval in which a root must lie for further processing.</a:t>
            </a:r>
          </a:p>
          <a:p>
            <a:pPr>
              <a:buFont typeface="Arial" pitchFamily="34" charset="0"/>
              <a:buChar char="•"/>
            </a:pPr>
            <a:r>
              <a:rPr lang="en-CA" sz="1800" noProof="0" dirty="0" smtClean="0"/>
              <a:t>Suppose we are given a continuous </a:t>
            </a:r>
            <a:r>
              <a:rPr lang="en-CA" sz="1800" noProof="0" dirty="0" smtClean="0">
                <a:latin typeface="Courier" pitchFamily="49" charset="0"/>
              </a:rPr>
              <a:t>f(x)</a:t>
            </a:r>
            <a:r>
              <a:rPr lang="en-CA" sz="1800" noProof="0" dirty="0" smtClean="0"/>
              <a:t>, defined on [</a:t>
            </a:r>
            <a:r>
              <a:rPr lang="en-CA" sz="1800" noProof="0" dirty="0" err="1" smtClean="0"/>
              <a:t>a,b</a:t>
            </a:r>
            <a:r>
              <a:rPr lang="en-CA" sz="1800" noProof="0" dirty="0" smtClean="0"/>
              <a:t>] with f(a) and f(b) of opposite sign:  By the Intermediate Value Theorem, there exists a point c in [</a:t>
            </a:r>
            <a:r>
              <a:rPr lang="en-CA" sz="1800" noProof="0" dirty="0" err="1" smtClean="0"/>
              <a:t>a,b</a:t>
            </a:r>
            <a:r>
              <a:rPr lang="en-CA" sz="1800" noProof="0" dirty="0" smtClean="0"/>
              <a:t>] for which f(c)=0</a:t>
            </a:r>
          </a:p>
          <a:p>
            <a:pPr>
              <a:buFont typeface="Arial" pitchFamily="34" charset="0"/>
              <a:buChar char="•"/>
            </a:pPr>
            <a:endParaRPr lang="en-CA" sz="1800" noProof="0" dirty="0" smtClean="0"/>
          </a:p>
          <a:p>
            <a:pPr>
              <a:buFont typeface="Arial" pitchFamily="34" charset="0"/>
              <a:buChar char="•"/>
            </a:pPr>
            <a:r>
              <a:rPr lang="en-CA" sz="1800" noProof="0" dirty="0" smtClean="0"/>
              <a:t>NOTE: We assume that f(x) has an unique root in this interval</a:t>
            </a:r>
          </a:p>
          <a:p>
            <a:pPr>
              <a:buFont typeface="Arial" pitchFamily="34" charset="0"/>
              <a:buChar char="•"/>
            </a:pPr>
            <a:endParaRPr lang="en-CA" sz="1800" noProof="0" dirty="0" smtClean="0"/>
          </a:p>
          <a:p>
            <a:pPr>
              <a:buFont typeface="Arial" pitchFamily="34" charset="0"/>
              <a:buChar char="•"/>
            </a:pPr>
            <a:endParaRPr lang="en-CA" sz="1800" noProof="0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  <p:pic>
        <p:nvPicPr>
          <p:cNvPr id="17863" name="Picture 455" descr="http://upload.wikimedia.org/wikipedia/commons/thumb/8/8c/Bisection_method.svg/250px-Bisection_method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574" y="868997"/>
            <a:ext cx="2999106" cy="3490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asellaDiTesto 10"/>
          <p:cNvSpPr txBox="1"/>
          <p:nvPr/>
        </p:nvSpPr>
        <p:spPr>
          <a:xfrm>
            <a:off x="7385367" y="4038600"/>
            <a:ext cx="1385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Source: </a:t>
            </a:r>
            <a:r>
              <a:rPr lang="en-US" sz="1200" dirty="0" err="1" smtClean="0"/>
              <a:t>wikipedia</a:t>
            </a:r>
            <a:endParaRPr lang="en-US" sz="1200" dirty="0"/>
          </a:p>
        </p:txBody>
      </p:sp>
      <p:sp>
        <p:nvSpPr>
          <p:cNvPr id="13" name="Rettangolo 12"/>
          <p:cNvSpPr/>
          <p:nvPr/>
        </p:nvSpPr>
        <p:spPr>
          <a:xfrm>
            <a:off x="-1" y="5588615"/>
            <a:ext cx="87706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9E0927"/>
              </a:buClr>
              <a:buFont typeface="Arial" pitchFamily="34" charset="0"/>
              <a:buChar char="•"/>
            </a:pPr>
            <a:r>
              <a:rPr lang="en-US" sz="1800" b="1" i="1" kern="0" dirty="0">
                <a:solidFill>
                  <a:srgbClr val="000000"/>
                </a:solidFill>
                <a:latin typeface="Helvetica"/>
                <a:ea typeface="ＭＳ Ｐゴシック"/>
              </a:rPr>
              <a:t>The Bisection method it is reliable BUT </a:t>
            </a:r>
            <a:r>
              <a:rPr lang="en-US" sz="1800" b="1" i="1" kern="0" dirty="0" smtClean="0">
                <a:solidFill>
                  <a:srgbClr val="000000"/>
                </a:solidFill>
                <a:latin typeface="Helvetica"/>
                <a:ea typeface="ＭＳ Ｐゴシック"/>
              </a:rPr>
              <a:t>converges </a:t>
            </a:r>
            <a:r>
              <a:rPr lang="en-US" sz="1800" b="1" i="1" kern="0" dirty="0">
                <a:solidFill>
                  <a:srgbClr val="000000"/>
                </a:solidFill>
                <a:latin typeface="Helvetica"/>
                <a:ea typeface="ＭＳ Ｐゴシック"/>
              </a:rPr>
              <a:t>slowly, </a:t>
            </a:r>
            <a:r>
              <a:rPr lang="en-US" sz="1800" b="1" i="1" kern="0" dirty="0" smtClean="0">
                <a:solidFill>
                  <a:srgbClr val="000000"/>
                </a:solidFill>
                <a:latin typeface="Helvetica"/>
                <a:ea typeface="ＭＳ Ｐゴシック"/>
              </a:rPr>
              <a:t>only gaining </a:t>
            </a:r>
            <a:r>
              <a:rPr lang="en-US" sz="1800" b="1" i="1" kern="0" dirty="0">
                <a:solidFill>
                  <a:srgbClr val="000000"/>
                </a:solidFill>
                <a:latin typeface="Helvetica"/>
                <a:ea typeface="ＭＳ Ｐゴシック"/>
              </a:rPr>
              <a:t>50% accuracy with each iteration.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-1" y="4552273"/>
            <a:ext cx="87706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9E0927"/>
              </a:buClr>
              <a:buFont typeface="Arial" pitchFamily="34" charset="0"/>
              <a:buChar char="•"/>
            </a:pPr>
            <a:r>
              <a:rPr lang="en-US" sz="1800" kern="0" dirty="0">
                <a:solidFill>
                  <a:srgbClr val="000000"/>
                </a:solidFill>
                <a:latin typeface="Helvetica"/>
                <a:ea typeface="ＭＳ Ｐゴシック"/>
              </a:rPr>
              <a:t>At each iteration we cut in two the interval </a:t>
            </a:r>
            <a:r>
              <a:rPr lang="en-US" sz="1800" kern="0" dirty="0" err="1">
                <a:solidFill>
                  <a:srgbClr val="000000"/>
                </a:solidFill>
                <a:latin typeface="Helvetica"/>
                <a:ea typeface="ＭＳ Ｐゴシック"/>
              </a:rPr>
              <a:t>a,b</a:t>
            </a:r>
            <a:r>
              <a:rPr lang="en-US" sz="1800" kern="0" dirty="0">
                <a:solidFill>
                  <a:srgbClr val="000000"/>
                </a:solidFill>
                <a:latin typeface="Helvetica"/>
                <a:ea typeface="ＭＳ Ｐゴシック"/>
              </a:rPr>
              <a:t> with a point c= a+ b / 2, and we repeat the same </a:t>
            </a:r>
            <a:r>
              <a:rPr lang="en-US" sz="1800" kern="0" dirty="0" smtClean="0">
                <a:solidFill>
                  <a:srgbClr val="000000"/>
                </a:solidFill>
                <a:latin typeface="Helvetica"/>
                <a:ea typeface="ＭＳ Ｐゴシック"/>
              </a:rPr>
              <a:t>practice </a:t>
            </a:r>
            <a:r>
              <a:rPr lang="en-US" sz="1800" kern="0" dirty="0">
                <a:solidFill>
                  <a:srgbClr val="000000"/>
                </a:solidFill>
                <a:latin typeface="Helvetica"/>
                <a:ea typeface="ＭＳ Ｐゴシック"/>
              </a:rPr>
              <a:t>on the sub-interval that contains the root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Root Finding by Bisection: MATLAB Implementation</a:t>
            </a:r>
            <a:endParaRPr lang="en-CA" noProof="0" dirty="0"/>
          </a:p>
        </p:txBody>
      </p:sp>
      <p:sp>
        <p:nvSpPr>
          <p:cNvPr id="5" name="Rettangolo 4"/>
          <p:cNvSpPr/>
          <p:nvPr/>
        </p:nvSpPr>
        <p:spPr>
          <a:xfrm>
            <a:off x="0" y="1014562"/>
            <a:ext cx="877824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urier New"/>
              </a:rPr>
              <a:t>function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 [ </a:t>
            </a:r>
            <a:r>
              <a:rPr lang="en-US" sz="1600" dirty="0" err="1">
                <a:solidFill>
                  <a:srgbClr val="000000"/>
                </a:solidFill>
                <a:latin typeface="Courier New"/>
              </a:rPr>
              <a:t>root,iter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 ] = </a:t>
            </a:r>
            <a:r>
              <a:rPr lang="en-US" sz="1600" dirty="0" err="1">
                <a:solidFill>
                  <a:srgbClr val="000000"/>
                </a:solidFill>
                <a:latin typeface="Courier New"/>
              </a:rPr>
              <a:t>BiSection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( </a:t>
            </a:r>
            <a:r>
              <a:rPr lang="en-US" sz="1600" dirty="0" err="1">
                <a:solidFill>
                  <a:srgbClr val="000000"/>
                </a:solidFill>
                <a:latin typeface="Courier New"/>
              </a:rPr>
              <a:t>f,a,b,error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 )</a:t>
            </a:r>
          </a:p>
          <a:p>
            <a:r>
              <a:rPr lang="en-US" sz="1600" dirty="0">
                <a:solidFill>
                  <a:srgbClr val="0000FF"/>
                </a:solidFill>
                <a:latin typeface="Courier New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 (f(a)*f(b)&gt;0)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</a:rPr>
              <a:t>fprintf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600" dirty="0">
                <a:solidFill>
                  <a:srgbClr val="A020F0"/>
                </a:solidFill>
                <a:latin typeface="Courier New"/>
              </a:rPr>
              <a:t>'Error: Interval extremes have same sign\n'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</a:rPr>
              <a:t>fprintf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600" dirty="0">
                <a:solidFill>
                  <a:srgbClr val="A020F0"/>
                </a:solidFill>
                <a:latin typeface="Courier New"/>
              </a:rPr>
              <a:t>'f(%f)=%f , f(%f)=%f \n'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,</a:t>
            </a:r>
            <a:r>
              <a:rPr lang="en-US" sz="1600" dirty="0" err="1">
                <a:solidFill>
                  <a:srgbClr val="000000"/>
                </a:solidFill>
                <a:latin typeface="Courier New"/>
              </a:rPr>
              <a:t>a,f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(a),</a:t>
            </a:r>
            <a:r>
              <a:rPr lang="en-US" sz="1600" dirty="0" err="1">
                <a:solidFill>
                  <a:srgbClr val="000000"/>
                </a:solidFill>
                <a:latin typeface="Courier New"/>
              </a:rPr>
              <a:t>b,f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(b));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</a:rPr>
              <a:t>    root=0;iter=0;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urier New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600" dirty="0">
                <a:solidFill>
                  <a:srgbClr val="0000FF"/>
                </a:solidFill>
                <a:latin typeface="Courier New"/>
              </a:rPr>
              <a:t>end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600" dirty="0" err="1">
                <a:solidFill>
                  <a:srgbClr val="000000"/>
                </a:solidFill>
                <a:latin typeface="Courier New"/>
              </a:rPr>
              <a:t>iter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=0;</a:t>
            </a:r>
          </a:p>
          <a:p>
            <a:r>
              <a:rPr lang="es-ES" sz="1600" dirty="0">
                <a:solidFill>
                  <a:srgbClr val="0000FF"/>
                </a:solidFill>
                <a:latin typeface="Courier New"/>
              </a:rPr>
              <a:t>while</a:t>
            </a:r>
            <a:r>
              <a:rPr lang="es-ES" sz="1600" dirty="0">
                <a:solidFill>
                  <a:srgbClr val="000000"/>
                </a:solidFill>
                <a:latin typeface="Courier New"/>
              </a:rPr>
              <a:t> ( </a:t>
            </a:r>
            <a:r>
              <a:rPr lang="es-ES" sz="1600" dirty="0" smtClean="0">
                <a:solidFill>
                  <a:srgbClr val="000000"/>
                </a:solidFill>
                <a:latin typeface="Courier New"/>
              </a:rPr>
              <a:t>abs(f(a))&gt;=error </a:t>
            </a:r>
            <a:r>
              <a:rPr lang="es-ES" sz="1600" dirty="0">
                <a:solidFill>
                  <a:srgbClr val="000000"/>
                </a:solidFill>
                <a:latin typeface="Courier New"/>
              </a:rPr>
              <a:t>&amp;&amp; </a:t>
            </a:r>
            <a:r>
              <a:rPr lang="es-ES" sz="1600" dirty="0" smtClean="0">
                <a:solidFill>
                  <a:srgbClr val="000000"/>
                </a:solidFill>
                <a:latin typeface="Courier New"/>
              </a:rPr>
              <a:t>abs(f(b))&gt;=error </a:t>
            </a:r>
            <a:r>
              <a:rPr lang="es-ES" sz="1600" dirty="0">
                <a:solidFill>
                  <a:srgbClr val="000000"/>
                </a:solidFill>
                <a:latin typeface="Courier New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</a:rPr>
              <a:t>iter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=iter+1;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</a:rPr>
              <a:t>    c = (a + b)/2;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urier New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 ( f(c) == 0 )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</a:rPr>
              <a:t>       </a:t>
            </a:r>
            <a:r>
              <a:rPr lang="en-US" sz="1600" dirty="0">
                <a:solidFill>
                  <a:srgbClr val="0000FF"/>
                </a:solidFill>
                <a:latin typeface="Courier New"/>
              </a:rPr>
              <a:t>break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</a:rPr>
              <a:t>    </a:t>
            </a:r>
            <a:r>
              <a:rPr lang="en-US" sz="1600" dirty="0" err="1">
                <a:solidFill>
                  <a:srgbClr val="0000FF"/>
                </a:solidFill>
                <a:latin typeface="Courier New"/>
              </a:rPr>
              <a:t>elseif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 ( f(a)*f(c) &lt; 0 )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</a:rPr>
              <a:t>       b = c;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urier New"/>
              </a:rPr>
              <a:t>else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</a:rPr>
              <a:t>       a = c;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urier New"/>
              </a:rPr>
              <a:t>end</a:t>
            </a:r>
          </a:p>
          <a:p>
            <a:r>
              <a:rPr lang="en-US" sz="1600" dirty="0">
                <a:solidFill>
                  <a:srgbClr val="0000FF"/>
                </a:solidFill>
                <a:latin typeface="Courier New"/>
              </a:rPr>
              <a:t>end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</a:rPr>
              <a:t>root=c;</a:t>
            </a:r>
          </a:p>
          <a:p>
            <a:r>
              <a:rPr lang="en-US" sz="1600" dirty="0">
                <a:solidFill>
                  <a:srgbClr val="0000FF"/>
                </a:solidFill>
                <a:latin typeface="Courier New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90847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Arial" pitchFamily="34" charset="0"/>
              <a:buChar char="•"/>
            </a:pPr>
            <a:r>
              <a:rPr lang="en-CA" i="1" noProof="0" dirty="0" smtClean="0"/>
              <a:t>Example: </a:t>
            </a:r>
            <a:r>
              <a:rPr lang="en-CA" noProof="0" dirty="0" smtClean="0"/>
              <a:t>Show that                                has a root in </a:t>
            </a:r>
            <a:r>
              <a:rPr lang="en-CA" sz="1600" noProof="0" dirty="0" smtClean="0">
                <a:latin typeface="Courier" pitchFamily="49" charset="0"/>
              </a:rPr>
              <a:t>[1,2]</a:t>
            </a:r>
            <a:r>
              <a:rPr lang="en-CA" noProof="0" dirty="0" smtClean="0"/>
              <a:t>and use the Bisection method to determine an approximation to the root that is accurate to at least within       .</a:t>
            </a:r>
          </a:p>
          <a:p>
            <a:pPr algn="just">
              <a:buFont typeface="Arial" pitchFamily="34" charset="0"/>
              <a:buChar char="•"/>
            </a:pPr>
            <a:endParaRPr lang="en-CA" noProof="0" dirty="0" smtClean="0"/>
          </a:p>
          <a:p>
            <a:pPr algn="just">
              <a:buFont typeface="Wingdings" pitchFamily="2" charset="2"/>
              <a:buChar char="Ø"/>
            </a:pPr>
            <a:r>
              <a:rPr lang="en-CA" noProof="0" dirty="0" smtClean="0"/>
              <a:t>                             hence, the Intermediate Value Theorem ensures that this continuous function has a root in </a:t>
            </a:r>
            <a:r>
              <a:rPr lang="en-CA" sz="1600" noProof="0" dirty="0" smtClean="0">
                <a:latin typeface="Courier" pitchFamily="49" charset="0"/>
              </a:rPr>
              <a:t>[1,2].</a:t>
            </a:r>
          </a:p>
          <a:p>
            <a:pPr>
              <a:buFont typeface="Wingdings" pitchFamily="2" charset="2"/>
              <a:buChar char="Ø"/>
            </a:pPr>
            <a:r>
              <a:rPr lang="en-CA" noProof="0" dirty="0" smtClean="0"/>
              <a:t>For the first iteration of the Bisection method we use the fact that at the midpoint of </a:t>
            </a:r>
            <a:r>
              <a:rPr lang="en-CA" sz="1600" noProof="0" dirty="0" smtClean="0">
                <a:latin typeface="Courier" pitchFamily="49" charset="0"/>
              </a:rPr>
              <a:t>[1,2] </a:t>
            </a:r>
            <a:r>
              <a:rPr lang="en-CA" noProof="0" dirty="0" smtClean="0"/>
              <a:t>we have                             .</a:t>
            </a:r>
          </a:p>
          <a:p>
            <a:pPr>
              <a:buFont typeface="Wingdings" pitchFamily="2" charset="2"/>
              <a:buChar char="Ø"/>
            </a:pPr>
            <a:r>
              <a:rPr lang="en-CA" noProof="0" dirty="0" smtClean="0"/>
              <a:t>This indicates that we should select the interval </a:t>
            </a:r>
            <a:r>
              <a:rPr lang="en-CA" sz="1600" noProof="0" dirty="0" smtClean="0">
                <a:latin typeface="Courier" pitchFamily="49" charset="0"/>
              </a:rPr>
              <a:t>[1,1.5] </a:t>
            </a:r>
            <a:r>
              <a:rPr lang="en-CA" noProof="0" dirty="0" smtClean="0"/>
              <a:t>for our second iteration. Then we find that                                  so our new interval becomes </a:t>
            </a:r>
            <a:r>
              <a:rPr lang="en-CA" sz="1600" noProof="0" dirty="0" smtClean="0">
                <a:latin typeface="Courier" pitchFamily="49" charset="0"/>
              </a:rPr>
              <a:t>[1.25,1.5], </a:t>
            </a:r>
            <a:r>
              <a:rPr lang="en-CA" noProof="0" dirty="0" smtClean="0"/>
              <a:t>whose midpoint is </a:t>
            </a:r>
            <a:r>
              <a:rPr lang="en-CA" sz="1600" noProof="0" dirty="0" smtClean="0">
                <a:latin typeface="Courier" pitchFamily="49" charset="0"/>
              </a:rPr>
              <a:t>1.375</a:t>
            </a:r>
            <a:r>
              <a:rPr lang="en-CA" noProof="0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CA" noProof="0" dirty="0" smtClean="0"/>
              <a:t>Continuing in this manner gives approximation to the root value. When the distance between two successive approximation is smaller than a given margin we can exit the calculation.</a:t>
            </a:r>
          </a:p>
          <a:p>
            <a:pPr algn="just">
              <a:buFont typeface="Arial" pitchFamily="34" charset="0"/>
              <a:buChar char="•"/>
            </a:pPr>
            <a:endParaRPr lang="en-CA" noProof="0" dirty="0" smtClean="0"/>
          </a:p>
          <a:p>
            <a:pPr algn="just">
              <a:buFont typeface="Arial" pitchFamily="34" charset="0"/>
              <a:buChar char="•"/>
            </a:pPr>
            <a:endParaRPr lang="en-CA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Exercise</a:t>
            </a:r>
            <a:br>
              <a:rPr lang="en-CA" noProof="0" dirty="0" smtClean="0"/>
            </a:br>
            <a:r>
              <a:rPr lang="en-CA" noProof="0" dirty="0" smtClean="0"/>
              <a:t/>
            </a:r>
            <a:br>
              <a:rPr lang="en-CA" noProof="0" dirty="0" smtClean="0"/>
            </a:br>
            <a:r>
              <a:rPr lang="en-CA" noProof="0" dirty="0" smtClean="0"/>
              <a:t/>
            </a:r>
            <a:br>
              <a:rPr lang="en-CA" noProof="0" dirty="0" smtClean="0"/>
            </a:br>
            <a:r>
              <a:rPr lang="en-CA" noProof="0" dirty="0" smtClean="0"/>
              <a:t/>
            </a:r>
            <a:br>
              <a:rPr lang="en-CA" noProof="0" dirty="0" smtClean="0"/>
            </a:br>
            <a:endParaRPr lang="en-CA" noProof="0" dirty="0"/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1412434"/>
              </p:ext>
            </p:extLst>
          </p:nvPr>
        </p:nvGraphicFramePr>
        <p:xfrm>
          <a:off x="3226642" y="1406383"/>
          <a:ext cx="1882775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12" name="Equation" r:id="rId3" imgW="1066524" imgH="216061" progId="Equation.DSMT4">
                  <p:embed/>
                </p:oleObj>
              </mc:Choice>
              <mc:Fallback>
                <p:oleObj name="Equation" r:id="rId3" imgW="1066524" imgH="216061" progId="Equation.DSMT4">
                  <p:embed/>
                  <p:pic>
                    <p:nvPicPr>
                      <p:cNvPr id="0" name="Picture 1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6642" y="1406383"/>
                        <a:ext cx="1882775" cy="363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3726542" y="2014401"/>
          <a:ext cx="396965" cy="2977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13" name="Equation" r:id="rId5" imgW="253786" imgH="190477" progId="Equation.DSMT4">
                  <p:embed/>
                </p:oleObj>
              </mc:Choice>
              <mc:Fallback>
                <p:oleObj name="Equation" r:id="rId5" imgW="253786" imgH="190477" progId="Equation.DSMT4">
                  <p:embed/>
                  <p:pic>
                    <p:nvPicPr>
                      <p:cNvPr id="0" name="Picture 1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6542" y="2014401"/>
                        <a:ext cx="396965" cy="2977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1144588" y="2681288"/>
          <a:ext cx="1774825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14" name="Equation" r:id="rId7" imgW="1002535" imgH="190592" progId="Equation.DSMT4">
                  <p:embed/>
                </p:oleObj>
              </mc:Choice>
              <mc:Fallback>
                <p:oleObj name="Equation" r:id="rId7" imgW="1002535" imgH="190592" progId="Equation.DSMT4">
                  <p:embed/>
                  <p:pic>
                    <p:nvPicPr>
                      <p:cNvPr id="0" name="Picture 1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4588" y="2681288"/>
                        <a:ext cx="1774825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3913188" y="3568700"/>
          <a:ext cx="1749425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15" name="Equation" r:id="rId9" imgW="1167941" imgH="216061" progId="Equation.DSMT4">
                  <p:embed/>
                </p:oleObj>
              </mc:Choice>
              <mc:Fallback>
                <p:oleObj name="Equation" r:id="rId9" imgW="1167941" imgH="216061" progId="Equation.DSMT4">
                  <p:embed/>
                  <p:pic>
                    <p:nvPicPr>
                      <p:cNvPr id="0" name="Picture 1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3188" y="3568700"/>
                        <a:ext cx="1749425" cy="323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4598988" y="4170363"/>
          <a:ext cx="216535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16" name="Equation" r:id="rId11" imgW="1269143" imgH="215931" progId="Equation.DSMT4">
                  <p:embed/>
                </p:oleObj>
              </mc:Choice>
              <mc:Fallback>
                <p:oleObj name="Equation" r:id="rId11" imgW="1269143" imgH="215931" progId="Equation.DSMT4">
                  <p:embed/>
                  <p:pic>
                    <p:nvPicPr>
                      <p:cNvPr id="0" name="Picture 1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8988" y="4170363"/>
                        <a:ext cx="2165350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914400"/>
            <a:ext cx="8458200" cy="4822825"/>
          </a:xfrm>
        </p:spPr>
        <p:txBody>
          <a:bodyPr/>
          <a:lstStyle/>
          <a:p>
            <a:pPr algn="just">
              <a:buFont typeface="Arial" pitchFamily="34" charset="0"/>
              <a:buChar char="•"/>
            </a:pPr>
            <a:r>
              <a:rPr lang="en-CA" noProof="0" dirty="0" smtClean="0"/>
              <a:t>The Newton–</a:t>
            </a:r>
            <a:r>
              <a:rPr lang="en-CA" noProof="0" dirty="0" err="1" smtClean="0"/>
              <a:t>Raphson</a:t>
            </a:r>
            <a:r>
              <a:rPr lang="en-CA" noProof="0" dirty="0" smtClean="0"/>
              <a:t> method is an iterative algorithm used for finding successively better approximations to the roots (or zeroes) of a real-valued function.</a:t>
            </a:r>
          </a:p>
          <a:p>
            <a:pPr algn="just">
              <a:buFont typeface="Arial" pitchFamily="34" charset="0"/>
              <a:buChar char="•"/>
            </a:pPr>
            <a:r>
              <a:rPr lang="en-CA" noProof="0" dirty="0" smtClean="0"/>
              <a:t>Given a function f</a:t>
            </a:r>
            <a:r>
              <a:rPr lang="en-CA" sz="1600" noProof="0" dirty="0" smtClean="0"/>
              <a:t> </a:t>
            </a:r>
            <a:r>
              <a:rPr lang="en-CA" noProof="0" dirty="0" smtClean="0"/>
              <a:t>defined over the real values  , and its derivative  f’, we begin with a first guess X0 for a root of the function: The nearest root is then approximated by the formula:</a:t>
            </a:r>
          </a:p>
          <a:p>
            <a:pPr algn="just">
              <a:buFont typeface="Arial" pitchFamily="34" charset="0"/>
              <a:buChar char="•"/>
            </a:pPr>
            <a:endParaRPr lang="en-CA" noProof="0" dirty="0" smtClean="0"/>
          </a:p>
          <a:p>
            <a:pPr algn="just">
              <a:buFont typeface="Arial" pitchFamily="34" charset="0"/>
              <a:buChar char="•"/>
            </a:pPr>
            <a:endParaRPr lang="en-CA" noProof="0" dirty="0" smtClean="0"/>
          </a:p>
          <a:p>
            <a:pPr marL="0" indent="0" algn="just"/>
            <a:endParaRPr lang="en-CA" noProof="0" dirty="0" smtClean="0"/>
          </a:p>
          <a:p>
            <a:pPr algn="just">
              <a:buFont typeface="Arial" pitchFamily="34" charset="0"/>
              <a:buChar char="•"/>
            </a:pPr>
            <a:r>
              <a:rPr lang="en-CA" noProof="0" dirty="0" smtClean="0"/>
              <a:t>The improved root X</a:t>
            </a:r>
            <a:r>
              <a:rPr lang="en-CA" baseline="-25000" noProof="0" dirty="0" smtClean="0"/>
              <a:t>1</a:t>
            </a:r>
            <a:r>
              <a:rPr lang="en-CA" noProof="0" dirty="0" smtClean="0"/>
              <a:t> obtained using the above formula is defined geometrically as the point where the tangent drawn from point (X</a:t>
            </a:r>
            <a:r>
              <a:rPr lang="en-CA" baseline="-25000" noProof="0" dirty="0" smtClean="0"/>
              <a:t>0</a:t>
            </a:r>
            <a:r>
              <a:rPr lang="en-CA" noProof="0" dirty="0" smtClean="0"/>
              <a:t>, F(X</a:t>
            </a:r>
            <a:r>
              <a:rPr lang="en-CA" baseline="-25000" noProof="0" dirty="0" smtClean="0"/>
              <a:t>0</a:t>
            </a:r>
            <a:r>
              <a:rPr lang="en-CA" noProof="0" dirty="0" smtClean="0"/>
              <a:t>) ) intersects the X axis.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just">
              <a:buFont typeface="Arial" pitchFamily="34" charset="0"/>
              <a:buChar char="•"/>
            </a:pPr>
            <a:endParaRPr lang="en-CA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noProof="0" dirty="0" smtClean="0"/>
              <a:t>Newton-</a:t>
            </a:r>
            <a:r>
              <a:rPr lang="en-CA" noProof="0" dirty="0" err="1" smtClean="0"/>
              <a:t>Raphson</a:t>
            </a:r>
            <a:r>
              <a:rPr lang="en-CA" noProof="0" dirty="0" smtClean="0"/>
              <a:t> Method</a:t>
            </a:r>
            <a:endParaRPr lang="en-CA" noProof="0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  <p:pic>
        <p:nvPicPr>
          <p:cNvPr id="13" name="Picture 1" descr="H:\ENSC-180\Screen Shot 2013-08-05 at 1.48.28 A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7107" y="4495800"/>
            <a:ext cx="3635181" cy="181356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/>
              <p:cNvSpPr txBox="1"/>
              <p:nvPr/>
            </p:nvSpPr>
            <p:spPr>
              <a:xfrm>
                <a:off x="2977107" y="2689860"/>
                <a:ext cx="2475101" cy="8738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CasellaDiTes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7107" y="2689860"/>
                <a:ext cx="2475101" cy="87382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724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341120"/>
            <a:ext cx="8458200" cy="4822825"/>
          </a:xfrm>
        </p:spPr>
        <p:txBody>
          <a:bodyPr/>
          <a:lstStyle/>
          <a:p>
            <a:pPr algn="just">
              <a:buFont typeface="Arial" pitchFamily="34" charset="0"/>
              <a:buChar char="•"/>
            </a:pPr>
            <a:r>
              <a:rPr lang="en-CA" noProof="0" dirty="0" smtClean="0"/>
              <a:t>The basic assumption of the algorithm is that the portion of the curve F(x) on which the root lies can be roughly approximated as a straight line </a:t>
            </a:r>
          </a:p>
          <a:p>
            <a:pPr algn="just">
              <a:buFont typeface="Arial" pitchFamily="34" charset="0"/>
              <a:buChar char="•"/>
            </a:pPr>
            <a:endParaRPr lang="en-CA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Prerequisites</a:t>
            </a:r>
            <a:endParaRPr lang="en-CA" noProof="0" dirty="0"/>
          </a:p>
        </p:txBody>
      </p:sp>
      <p:pic>
        <p:nvPicPr>
          <p:cNvPr id="15361" name="Picture 1" descr="H:\ENSC-180\Screen Shot 2013-08-05 at 1.48.28 A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921" y="2797220"/>
            <a:ext cx="5970718" cy="2978740"/>
          </a:xfrm>
          <a:prstGeom prst="rect">
            <a:avLst/>
          </a:prstGeom>
          <a:noFill/>
        </p:spPr>
      </p:pic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</p:spTree>
    <p:extLst>
      <p:ext uri="{BB962C8B-B14F-4D97-AF65-F5344CB8AC3E}">
        <p14:creationId xmlns:p14="http://schemas.microsoft.com/office/powerpoint/2010/main" val="169048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Comparison: Newton </a:t>
            </a:r>
            <a:r>
              <a:rPr lang="en-CA" noProof="0" dirty="0" err="1" smtClean="0"/>
              <a:t>Raphson</a:t>
            </a:r>
            <a:r>
              <a:rPr lang="en-CA" noProof="0" dirty="0" smtClean="0"/>
              <a:t> over Bisection</a:t>
            </a:r>
            <a:br>
              <a:rPr lang="en-CA" noProof="0" dirty="0" smtClean="0"/>
            </a:br>
            <a:endParaRPr lang="en-CA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72440" y="1234440"/>
            <a:ext cx="7772400" cy="4822825"/>
          </a:xfrm>
        </p:spPr>
        <p:txBody>
          <a:bodyPr/>
          <a:lstStyle/>
          <a:p>
            <a:pPr algn="just">
              <a:buFont typeface="Arial" pitchFamily="34" charset="0"/>
              <a:buChar char="•"/>
            </a:pPr>
            <a:r>
              <a:rPr lang="en-CA" b="1" i="1" u="sng" noProof="0" dirty="0" smtClean="0">
                <a:solidFill>
                  <a:srgbClr val="7030A0"/>
                </a:solidFill>
              </a:rPr>
              <a:t>Newton </a:t>
            </a:r>
            <a:r>
              <a:rPr lang="en-CA" b="1" i="1" u="sng" noProof="0" dirty="0" err="1" smtClean="0">
                <a:solidFill>
                  <a:srgbClr val="7030A0"/>
                </a:solidFill>
              </a:rPr>
              <a:t>Raphson</a:t>
            </a:r>
            <a:r>
              <a:rPr lang="en-CA" b="1" i="1" u="sng" noProof="0" dirty="0" smtClean="0">
                <a:solidFill>
                  <a:srgbClr val="7030A0"/>
                </a:solidFill>
              </a:rPr>
              <a:t> converges much faster than Bisection method</a:t>
            </a:r>
          </a:p>
          <a:p>
            <a:pPr algn="just">
              <a:buFont typeface="Arial" pitchFamily="34" charset="0"/>
              <a:buChar char="•"/>
            </a:pPr>
            <a:endParaRPr lang="en-CA" b="1" i="1" u="sng" noProof="0" dirty="0" smtClean="0">
              <a:solidFill>
                <a:srgbClr val="7030A0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n-CA" b="1" i="1" u="sng" noProof="0" dirty="0" smtClean="0">
                <a:solidFill>
                  <a:srgbClr val="7030A0"/>
                </a:solidFill>
              </a:rPr>
              <a:t>While the Bi-Section method is very robust, Newton-</a:t>
            </a:r>
            <a:r>
              <a:rPr lang="en-CA" b="1" i="1" u="sng" noProof="0" dirty="0" err="1" smtClean="0">
                <a:solidFill>
                  <a:srgbClr val="7030A0"/>
                </a:solidFill>
              </a:rPr>
              <a:t>Raphson</a:t>
            </a:r>
            <a:r>
              <a:rPr lang="en-CA" b="1" i="1" u="sng" noProof="0" dirty="0" smtClean="0">
                <a:solidFill>
                  <a:srgbClr val="7030A0"/>
                </a:solidFill>
              </a:rPr>
              <a:t> may not converge if the variability of the function is such that the assumption described in the previous slide does not hold</a:t>
            </a:r>
          </a:p>
          <a:p>
            <a:pPr algn="just">
              <a:buFont typeface="Arial" pitchFamily="34" charset="0"/>
              <a:buChar char="•"/>
            </a:pPr>
            <a:endParaRPr lang="en-CA" b="1" i="1" u="sng" noProof="0" dirty="0" smtClean="0">
              <a:solidFill>
                <a:srgbClr val="7030A0"/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en-CA" noProof="0" dirty="0" smtClean="0"/>
          </a:p>
          <a:p>
            <a:pPr marL="0" indent="0" algn="just"/>
            <a:endParaRPr lang="en-CA" noProof="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noProof="0" dirty="0" smtClean="0"/>
              <a:t>Ensc180 Calendar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48425"/>
            <a:ext cx="4356100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ENSC 180 – Introduction to Engineering Analysis Tools </a:t>
            </a:r>
            <a:endParaRPr lang="en-US" dirty="0"/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930769"/>
              </p:ext>
            </p:extLst>
          </p:nvPr>
        </p:nvGraphicFramePr>
        <p:xfrm>
          <a:off x="2221548" y="939165"/>
          <a:ext cx="4168775" cy="5362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040"/>
                <a:gridCol w="3536735"/>
              </a:tblGrid>
              <a:tr h="374954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Unit</a:t>
                      </a:r>
                      <a:endParaRPr lang="en-US" sz="1800" noProof="0" dirty="0"/>
                    </a:p>
                  </a:txBody>
                  <a:tcPr marL="91432" marR="91432" marT="45709" marB="45709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What</a:t>
                      </a:r>
                      <a:endParaRPr lang="en-US" sz="1800" noProof="0" dirty="0"/>
                    </a:p>
                  </a:txBody>
                  <a:tcPr marL="91432" marR="91432" marT="45709" marB="45709">
                    <a:solidFill>
                      <a:schemeClr val="accent2"/>
                    </a:solidFill>
                  </a:tcPr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80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Introduction to MATLAB</a:t>
                      </a:r>
                      <a:endParaRPr lang="en-US" sz="180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b="0" noProof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8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b="0" noProof="0" dirty="0" smtClean="0">
                          <a:solidFill>
                            <a:schemeClr val="tx1"/>
                          </a:solidFill>
                        </a:rPr>
                        <a:t>Flow control &amp; Data Structures</a:t>
                      </a:r>
                      <a:endParaRPr lang="en-US" sz="18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3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Plotting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4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Strings &amp; File IO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5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Complex Numbers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6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err="1" smtClean="0"/>
                        <a:t>Combinatorics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7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baseline="0" noProof="0" dirty="0" smtClean="0"/>
                        <a:t>Linear </a:t>
                      </a:r>
                      <a:r>
                        <a:rPr lang="en-US" sz="1800" noProof="0" dirty="0" smtClean="0"/>
                        <a:t>Algebra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8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Statistics &amp; Data Analysis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640055">
                <a:tc>
                  <a:txBody>
                    <a:bodyPr/>
                    <a:lstStyle/>
                    <a:p>
                      <a:r>
                        <a:rPr lang="en-US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Polynomial Approximation, Curve Fitting</a:t>
                      </a:r>
                      <a:endParaRPr lang="en-US" sz="18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marT="45709" marB="45709"/>
                </a:tc>
              </a:tr>
              <a:tr h="640055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10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b="1" kern="1200" noProof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Root Finding, Numerical Differentiation</a:t>
                      </a:r>
                      <a:endParaRPr lang="en-US" sz="1800" b="1" kern="1200" noProof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11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Numerical Integration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  <a:tr h="370751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12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MATLAB executable files</a:t>
                      </a:r>
                      <a:endParaRPr lang="en-US" sz="1800" noProof="0" dirty="0"/>
                    </a:p>
                  </a:txBody>
                  <a:tcPr marL="91432" marR="91432" marT="45709" marB="4570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812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137160" y="1341120"/>
            <a:ext cx="8564880" cy="482282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CA" noProof="0" dirty="0" smtClean="0"/>
              <a:t>Newton-</a:t>
            </a:r>
            <a:r>
              <a:rPr lang="en-CA" noProof="0" dirty="0" err="1" smtClean="0"/>
              <a:t>Raphson</a:t>
            </a:r>
            <a:r>
              <a:rPr lang="en-CA" noProof="0" dirty="0" smtClean="0"/>
              <a:t> is an iterative algorithm, much like the Sudoku script introduced in lecture L05.  The only challenge is introduced by the derivation.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noProof="0" dirty="0" smtClean="0"/>
              <a:t>We will see that the functionality can be obtained with the command </a:t>
            </a:r>
            <a:r>
              <a:rPr lang="en-CA" noProof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Polyder</a:t>
            </a:r>
            <a:endParaRPr lang="en-CA" noProof="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CA" noProof="0" dirty="0" smtClean="0"/>
              <a:t>Alternatively, we may use symbolic derivation (MATLAB command </a:t>
            </a:r>
            <a:r>
              <a:rPr lang="en-CA" noProof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diff</a:t>
            </a:r>
            <a:r>
              <a:rPr lang="en-CA" noProof="0" dirty="0" smtClean="0"/>
              <a:t>)</a:t>
            </a:r>
          </a:p>
          <a:p>
            <a:endParaRPr lang="en-CA" noProof="0" dirty="0" smtClean="0"/>
          </a:p>
          <a:p>
            <a:endParaRPr lang="en-CA" noProof="0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259080" y="228600"/>
            <a:ext cx="8580120" cy="609600"/>
          </a:xfrm>
        </p:spPr>
        <p:txBody>
          <a:bodyPr/>
          <a:lstStyle/>
          <a:p>
            <a:r>
              <a:rPr lang="en-CA" noProof="0" dirty="0" smtClean="0"/>
              <a:t>Root Finding with Newton-</a:t>
            </a:r>
            <a:r>
              <a:rPr lang="en-CA" noProof="0" dirty="0" err="1" smtClean="0"/>
              <a:t>Raphson</a:t>
            </a:r>
            <a:r>
              <a:rPr lang="en-CA" noProof="0" dirty="0" smtClean="0"/>
              <a:t>: MATLAB implementation</a:t>
            </a:r>
            <a:endParaRPr lang="en-CA" noProof="0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</p:spTree>
    <p:extLst>
      <p:ext uri="{BB962C8B-B14F-4D97-AF65-F5344CB8AC3E}">
        <p14:creationId xmlns:p14="http://schemas.microsoft.com/office/powerpoint/2010/main" val="409877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0080" y="121920"/>
            <a:ext cx="8153400" cy="609600"/>
          </a:xfrm>
        </p:spPr>
        <p:txBody>
          <a:bodyPr/>
          <a:lstStyle/>
          <a:p>
            <a:pPr algn="ctr"/>
            <a:r>
              <a:rPr lang="en-CA" noProof="0" dirty="0" smtClean="0"/>
              <a:t>Newton-</a:t>
            </a:r>
            <a:r>
              <a:rPr lang="en-CA" noProof="0" dirty="0" err="1" smtClean="0"/>
              <a:t>Raphson</a:t>
            </a:r>
            <a:r>
              <a:rPr lang="en-CA" noProof="0" dirty="0" smtClean="0"/>
              <a:t> Implementation based on Symbolic Derivation</a:t>
            </a:r>
            <a:endParaRPr lang="en-CA" noProof="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  <p:sp>
        <p:nvSpPr>
          <p:cNvPr id="7" name="Rettangolo 6"/>
          <p:cNvSpPr/>
          <p:nvPr/>
        </p:nvSpPr>
        <p:spPr>
          <a:xfrm>
            <a:off x="167640" y="1166843"/>
            <a:ext cx="862584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Courier New"/>
              </a:rPr>
              <a:t>function</a:t>
            </a:r>
            <a:r>
              <a:rPr lang="en-US" sz="2000" dirty="0">
                <a:solidFill>
                  <a:srgbClr val="000000"/>
                </a:solidFill>
                <a:latin typeface="Courier New"/>
              </a:rPr>
              <a:t> [ </a:t>
            </a:r>
            <a:r>
              <a:rPr lang="en-US" sz="2000" dirty="0" err="1">
                <a:solidFill>
                  <a:srgbClr val="000000"/>
                </a:solidFill>
                <a:latin typeface="Courier New"/>
              </a:rPr>
              <a:t>root,iter</a:t>
            </a:r>
            <a:r>
              <a:rPr lang="en-US" sz="2000" dirty="0">
                <a:solidFill>
                  <a:srgbClr val="000000"/>
                </a:solidFill>
                <a:latin typeface="Courier New"/>
              </a:rPr>
              <a:t> ] = </a:t>
            </a:r>
            <a:r>
              <a:rPr lang="en-US" sz="2000" dirty="0" err="1">
                <a:solidFill>
                  <a:srgbClr val="000000"/>
                </a:solidFill>
                <a:latin typeface="Courier New"/>
              </a:rPr>
              <a:t>NewtonRaphson</a:t>
            </a:r>
            <a:r>
              <a:rPr lang="en-US" sz="2000" dirty="0">
                <a:solidFill>
                  <a:srgbClr val="000000"/>
                </a:solidFill>
                <a:latin typeface="Courier New"/>
              </a:rPr>
              <a:t>( f,x0,error )</a:t>
            </a:r>
          </a:p>
          <a:p>
            <a:r>
              <a:rPr lang="en-US" sz="2000" dirty="0">
                <a:solidFill>
                  <a:srgbClr val="000000"/>
                </a:solidFill>
                <a:latin typeface="Courier New"/>
              </a:rPr>
              <a:t>Fs=</a:t>
            </a:r>
            <a:r>
              <a:rPr lang="en-US" sz="2000" dirty="0" err="1">
                <a:solidFill>
                  <a:srgbClr val="000000"/>
                </a:solidFill>
                <a:latin typeface="Courier New"/>
              </a:rPr>
              <a:t>sym</a:t>
            </a:r>
            <a:r>
              <a:rPr lang="en-US" sz="2000" dirty="0">
                <a:solidFill>
                  <a:srgbClr val="000000"/>
                </a:solidFill>
                <a:latin typeface="Courier New"/>
              </a:rPr>
              <a:t>(f);Ds=diff(Fs);</a:t>
            </a:r>
          </a:p>
          <a:p>
            <a:r>
              <a:rPr lang="en-US" sz="2000" dirty="0">
                <a:solidFill>
                  <a:srgbClr val="000000"/>
                </a:solidFill>
                <a:latin typeface="Courier New"/>
              </a:rPr>
              <a:t>d=</a:t>
            </a:r>
            <a:r>
              <a:rPr lang="en-US" sz="2000" dirty="0" err="1">
                <a:solidFill>
                  <a:srgbClr val="000000"/>
                </a:solidFill>
                <a:latin typeface="Courier New"/>
              </a:rPr>
              <a:t>matlabFunction</a:t>
            </a:r>
            <a:r>
              <a:rPr lang="en-US" sz="2000" dirty="0">
                <a:solidFill>
                  <a:srgbClr val="000000"/>
                </a:solidFill>
                <a:latin typeface="Courier New"/>
              </a:rPr>
              <a:t>(Ds);</a:t>
            </a:r>
          </a:p>
          <a:p>
            <a:r>
              <a:rPr lang="en-US" sz="2000" dirty="0">
                <a:solidFill>
                  <a:srgbClr val="000000"/>
                </a:solidFill>
                <a:latin typeface="Courier New"/>
              </a:rPr>
              <a:t>x=x0;iter=0;</a:t>
            </a:r>
          </a:p>
          <a:p>
            <a:r>
              <a:rPr lang="en-US" sz="2000" dirty="0">
                <a:solidFill>
                  <a:srgbClr val="0000FF"/>
                </a:solidFill>
                <a:latin typeface="Courier New"/>
              </a:rPr>
              <a:t>while</a:t>
            </a:r>
            <a:r>
              <a:rPr lang="en-US" sz="2000" dirty="0">
                <a:solidFill>
                  <a:srgbClr val="000000"/>
                </a:solidFill>
                <a:latin typeface="Courier New"/>
              </a:rPr>
              <a:t> abs(f(x)) &gt; error</a:t>
            </a:r>
          </a:p>
          <a:p>
            <a:r>
              <a:rPr lang="en-US" sz="2000" dirty="0">
                <a:solidFill>
                  <a:srgbClr val="000000"/>
                </a:solidFill>
                <a:latin typeface="Courier New"/>
              </a:rPr>
              <a:t>    x = x - f(x)/d(x);</a:t>
            </a:r>
          </a:p>
          <a:p>
            <a:r>
              <a:rPr lang="en-US" sz="2000" dirty="0">
                <a:solidFill>
                  <a:srgbClr val="000000"/>
                </a:solidFill>
                <a:latin typeface="Courier New"/>
              </a:rPr>
              <a:t>    </a:t>
            </a:r>
            <a:r>
              <a:rPr lang="en-US" sz="2000" dirty="0" err="1">
                <a:solidFill>
                  <a:srgbClr val="000000"/>
                </a:solidFill>
                <a:latin typeface="Courier New"/>
              </a:rPr>
              <a:t>iter</a:t>
            </a:r>
            <a:r>
              <a:rPr lang="en-US" sz="2000" dirty="0">
                <a:solidFill>
                  <a:srgbClr val="000000"/>
                </a:solidFill>
                <a:latin typeface="Courier New"/>
              </a:rPr>
              <a:t> = </a:t>
            </a:r>
            <a:r>
              <a:rPr lang="en-US" sz="2000" dirty="0" err="1">
                <a:solidFill>
                  <a:srgbClr val="000000"/>
                </a:solidFill>
                <a:latin typeface="Courier New"/>
              </a:rPr>
              <a:t>iter</a:t>
            </a:r>
            <a:r>
              <a:rPr lang="en-US" sz="2000" dirty="0">
                <a:solidFill>
                  <a:srgbClr val="000000"/>
                </a:solidFill>
                <a:latin typeface="Courier New"/>
              </a:rPr>
              <a:t> + 1;</a:t>
            </a:r>
          </a:p>
          <a:p>
            <a:r>
              <a:rPr lang="en-US" sz="2000" dirty="0">
                <a:solidFill>
                  <a:srgbClr val="0000FF"/>
                </a:solidFill>
                <a:latin typeface="Courier New"/>
              </a:rPr>
              <a:t>end</a:t>
            </a:r>
          </a:p>
          <a:p>
            <a:r>
              <a:rPr lang="en-US" sz="2000" dirty="0">
                <a:solidFill>
                  <a:srgbClr val="000000"/>
                </a:solidFill>
                <a:latin typeface="Courier New"/>
              </a:rPr>
              <a:t>root=x;</a:t>
            </a:r>
          </a:p>
          <a:p>
            <a:r>
              <a:rPr lang="en-US" sz="2000" dirty="0">
                <a:solidFill>
                  <a:srgbClr val="0000FF"/>
                </a:solidFill>
                <a:latin typeface="Courier New"/>
              </a:rPr>
              <a:t>end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304800" y="4708324"/>
            <a:ext cx="8092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</a:rPr>
              <a:t>Note: This is just a simplified script for educational purposes, the symbolic derivation may be very computationally costly.</a:t>
            </a:r>
          </a:p>
          <a:p>
            <a:pPr algn="ctr"/>
            <a:r>
              <a:rPr lang="en-US" sz="1800" dirty="0" smtClean="0">
                <a:solidFill>
                  <a:srgbClr val="FF0000"/>
                </a:solidFill>
              </a:rPr>
              <a:t>Many other more efficient solution could be written depending on the specific constraints, check the web for alternatives!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59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noProof="0" dirty="0" smtClean="0"/>
              <a:t>Which method is general more precise in estimating roots of a given non-polynomial function?</a:t>
            </a:r>
          </a:p>
          <a:p>
            <a:endParaRPr lang="en-CA" noProof="0" dirty="0" smtClean="0"/>
          </a:p>
          <a:p>
            <a:pPr>
              <a:buFont typeface="+mj-lt"/>
              <a:buAutoNum type="alphaUcPeriod"/>
            </a:pPr>
            <a:r>
              <a:rPr lang="en-CA" noProof="0" dirty="0" smtClean="0"/>
              <a:t>Roots</a:t>
            </a:r>
          </a:p>
          <a:p>
            <a:pPr>
              <a:buFont typeface="+mj-lt"/>
              <a:buAutoNum type="alphaUcPeriod"/>
            </a:pPr>
            <a:r>
              <a:rPr lang="en-CA" noProof="0" dirty="0" smtClean="0"/>
              <a:t>Solve</a:t>
            </a:r>
          </a:p>
          <a:p>
            <a:pPr>
              <a:buFont typeface="+mj-lt"/>
              <a:buAutoNum type="alphaUcPeriod"/>
            </a:pPr>
            <a:r>
              <a:rPr lang="en-CA" noProof="0" dirty="0" smtClean="0"/>
              <a:t>Numeric methods</a:t>
            </a:r>
            <a:endParaRPr lang="en-CA" noProof="0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Quiz:</a:t>
            </a:r>
            <a:endParaRPr lang="en-CA" noProof="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807720" y="4419600"/>
            <a:ext cx="74254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FF0000"/>
                </a:solidFill>
              </a:rPr>
              <a:t>You can’t use roots that is reserved for polynomials.</a:t>
            </a:r>
          </a:p>
          <a:p>
            <a:r>
              <a:rPr lang="en-CA" dirty="0" smtClean="0">
                <a:solidFill>
                  <a:srgbClr val="FF0000"/>
                </a:solidFill>
              </a:rPr>
              <a:t>Being Symbolic, solve is likely to be more precise (B)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</p:spTree>
    <p:extLst>
      <p:ext uri="{BB962C8B-B14F-4D97-AF65-F5344CB8AC3E}">
        <p14:creationId xmlns:p14="http://schemas.microsoft.com/office/powerpoint/2010/main" val="42208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noProof="0" dirty="0" smtClean="0"/>
              <a:t>Which method is general faster in estimating roots of a given non-polynomial function?</a:t>
            </a:r>
          </a:p>
          <a:p>
            <a:endParaRPr lang="en-CA" noProof="0" dirty="0" smtClean="0"/>
          </a:p>
          <a:p>
            <a:pPr>
              <a:buFont typeface="+mj-lt"/>
              <a:buAutoNum type="alphaUcPeriod"/>
            </a:pPr>
            <a:r>
              <a:rPr lang="en-CA" noProof="0" dirty="0" smtClean="0"/>
              <a:t>Roots</a:t>
            </a:r>
          </a:p>
          <a:p>
            <a:pPr>
              <a:buFont typeface="+mj-lt"/>
              <a:buAutoNum type="alphaUcPeriod"/>
            </a:pPr>
            <a:r>
              <a:rPr lang="en-CA" noProof="0" dirty="0" smtClean="0"/>
              <a:t>Solve</a:t>
            </a:r>
          </a:p>
          <a:p>
            <a:pPr>
              <a:buFont typeface="+mj-lt"/>
              <a:buAutoNum type="alphaUcPeriod"/>
            </a:pPr>
            <a:r>
              <a:rPr lang="en-CA" noProof="0" dirty="0" smtClean="0"/>
              <a:t>Numeric methods</a:t>
            </a:r>
            <a:endParaRPr lang="en-CA" noProof="0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Quiz:</a:t>
            </a:r>
            <a:endParaRPr lang="en-CA" noProof="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807721" y="4251960"/>
            <a:ext cx="76657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rgbClr val="FF0000"/>
                </a:solidFill>
              </a:rPr>
              <a:t>Since it is a symbolic tool, solve is likely to be slower. For a non-polynomial function a Numeric method (c) is likely to be faster, especially if added to MATLAB as an internal operator. Using a script may turn out to be slower even if the algorithm is intrinsically faster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</p:spTree>
    <p:extLst>
      <p:ext uri="{BB962C8B-B14F-4D97-AF65-F5344CB8AC3E}">
        <p14:creationId xmlns:p14="http://schemas.microsoft.com/office/powerpoint/2010/main" val="268822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Differentiation</a:t>
            </a:r>
            <a:endParaRPr lang="en-CA" noProof="0" dirty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2669"/>
            <a:ext cx="7772400" cy="890451"/>
          </a:xfrm>
        </p:spPr>
        <p:txBody>
          <a:bodyPr/>
          <a:lstStyle/>
          <a:p>
            <a:pPr algn="just">
              <a:buFont typeface="Arial" pitchFamily="34" charset="0"/>
              <a:buChar char="•"/>
            </a:pPr>
            <a:r>
              <a:rPr lang="en-CA" noProof="0" dirty="0" smtClean="0"/>
              <a:t>The mathematical definition of a derivative can be defined using the finite difference  formula:</a:t>
            </a:r>
          </a:p>
          <a:p>
            <a:pPr algn="just">
              <a:buFont typeface="Arial" pitchFamily="34" charset="0"/>
              <a:buChar char="•"/>
            </a:pPr>
            <a:endParaRPr lang="en-CA" noProof="0" dirty="0" smtClean="0"/>
          </a:p>
          <a:p>
            <a:pPr algn="just">
              <a:buFont typeface="Arial" pitchFamily="34" charset="0"/>
              <a:buChar char="•"/>
            </a:pPr>
            <a:endParaRPr lang="en-CA" noProof="0" dirty="0" smtClean="0"/>
          </a:p>
          <a:p>
            <a:pPr algn="just"/>
            <a:r>
              <a:rPr lang="en-CA" noProof="0" dirty="0" smtClean="0"/>
              <a:t/>
            </a:r>
            <a:br>
              <a:rPr lang="en-CA" noProof="0" dirty="0" smtClean="0"/>
            </a:br>
            <a:r>
              <a:rPr lang="en-CA" noProof="0" dirty="0" smtClean="0"/>
              <a:t/>
            </a:r>
            <a:br>
              <a:rPr lang="en-CA" noProof="0" dirty="0" smtClean="0"/>
            </a:br>
            <a:endParaRPr lang="en-CA" noProof="0" dirty="0"/>
          </a:p>
        </p:txBody>
      </p:sp>
      <p:graphicFrame>
        <p:nvGraphicFramePr>
          <p:cNvPr id="102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3214716"/>
              </p:ext>
            </p:extLst>
          </p:nvPr>
        </p:nvGraphicFramePr>
        <p:xfrm>
          <a:off x="3099727" y="1998845"/>
          <a:ext cx="2609265" cy="5903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93" name="Equation" r:id="rId4" imgW="1739510" imgH="393539" progId="Equation.3">
                  <p:embed/>
                </p:oleObj>
              </mc:Choice>
              <mc:Fallback>
                <p:oleObj name="Equation" r:id="rId4" imgW="1739510" imgH="39353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9727" y="1998845"/>
                        <a:ext cx="2609265" cy="59030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518160" y="3056709"/>
            <a:ext cx="7772400" cy="890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just">
              <a:buFont typeface="Arial" pitchFamily="34" charset="0"/>
              <a:buChar char="•"/>
            </a:pPr>
            <a:r>
              <a:rPr lang="en-US" sz="1800" kern="0" dirty="0" smtClean="0"/>
              <a:t>Geometrically, f’(x</a:t>
            </a:r>
            <a:r>
              <a:rPr lang="en-US" sz="1800" kern="0" baseline="-25000" dirty="0" smtClean="0"/>
              <a:t>0</a:t>
            </a:r>
            <a:r>
              <a:rPr lang="en-US" sz="1800" kern="0" dirty="0" smtClean="0"/>
              <a:t>) represents the coefficient of the line that is tangent to the curve in the point x</a:t>
            </a:r>
            <a:r>
              <a:rPr lang="en-US" sz="1800" kern="0" baseline="-25000" dirty="0" smtClean="0"/>
              <a:t>0</a:t>
            </a:r>
            <a:r>
              <a:rPr lang="en-US" sz="1800" kern="0" dirty="0" smtClean="0"/>
              <a:t> and can be used to determine the orientation of the curve and its </a:t>
            </a:r>
            <a:r>
              <a:rPr lang="en-US" sz="1800" kern="0" dirty="0" err="1" smtClean="0"/>
              <a:t>extrema</a:t>
            </a:r>
            <a:r>
              <a:rPr lang="en-US" sz="1800" kern="0" dirty="0" smtClean="0"/>
              <a:t> (Local Max and Min)</a:t>
            </a:r>
          </a:p>
          <a:p>
            <a:pPr algn="just">
              <a:buFont typeface="Arial" pitchFamily="34" charset="0"/>
              <a:buChar char="•"/>
            </a:pPr>
            <a:endParaRPr lang="en-US" sz="1800" kern="0" dirty="0" smtClean="0"/>
          </a:p>
          <a:p>
            <a:pPr algn="just">
              <a:buFont typeface="Arial" pitchFamily="34" charset="0"/>
              <a:buChar char="•"/>
            </a:pPr>
            <a:endParaRPr lang="en-US" sz="1800" kern="0" dirty="0" smtClean="0"/>
          </a:p>
          <a:p>
            <a:pPr algn="just"/>
            <a:r>
              <a:rPr lang="en-US" sz="1800" kern="0" dirty="0" smtClean="0"/>
              <a:t/>
            </a:r>
            <a:br>
              <a:rPr lang="en-US" sz="1800" kern="0" dirty="0" smtClean="0"/>
            </a:br>
            <a:r>
              <a:rPr lang="en-US" sz="1800" kern="0" dirty="0" smtClean="0"/>
              <a:t/>
            </a:r>
            <a:br>
              <a:rPr lang="en-US" sz="1800" kern="0" dirty="0" smtClean="0"/>
            </a:br>
            <a:endParaRPr lang="en-US" sz="1800" kern="0" dirty="0"/>
          </a:p>
        </p:txBody>
      </p:sp>
      <p:pic>
        <p:nvPicPr>
          <p:cNvPr id="44081" name="Picture 49" descr="http://upload.wikimedia.org/wikipedia/commons/thumb/0/0f/Tangent_to_a_curve.svg/220px-Tangent_to_a_curve.sv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615" y="4252912"/>
            <a:ext cx="2095500" cy="146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7138581" y="6043880"/>
            <a:ext cx="1697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Image source: </a:t>
            </a:r>
            <a:r>
              <a:rPr lang="en-US" sz="1100" dirty="0" err="1" smtClean="0"/>
              <a:t>wikipedia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2157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" y="1158241"/>
            <a:ext cx="8336280" cy="1813560"/>
          </a:xfrm>
        </p:spPr>
        <p:txBody>
          <a:bodyPr/>
          <a:lstStyle/>
          <a:p>
            <a:pPr algn="just">
              <a:buFont typeface="Arial" pitchFamily="34" charset="0"/>
              <a:buChar char="•"/>
            </a:pPr>
            <a:r>
              <a:rPr lang="en-CA" noProof="0" dirty="0" smtClean="0"/>
              <a:t>The MATLAB command </a:t>
            </a:r>
            <a:r>
              <a:rPr lang="en-CA" noProof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polyder</a:t>
            </a:r>
            <a:r>
              <a:rPr lang="en-CA" noProof="0" dirty="0" smtClean="0"/>
              <a:t> is used to find the derivative of a given polynomial</a:t>
            </a:r>
          </a:p>
          <a:p>
            <a:pPr algn="just">
              <a:buFont typeface="Arial" pitchFamily="34" charset="0"/>
              <a:buChar char="•"/>
            </a:pPr>
            <a:r>
              <a:rPr lang="en-CA" noProof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Polyder</a:t>
            </a:r>
            <a:r>
              <a:rPr lang="en-CA" noProof="0" dirty="0" smtClean="0"/>
              <a:t> computes the derivative for functions which are defined and  continuous at each point  in a bounded domain.   </a:t>
            </a:r>
          </a:p>
          <a:p>
            <a:endParaRPr lang="en-CA" noProof="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Implementing Polynomial Differentiation</a:t>
            </a:r>
            <a:endParaRPr lang="en-CA" noProof="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  <p:sp>
        <p:nvSpPr>
          <p:cNvPr id="6" name="Rettangolo 5"/>
          <p:cNvSpPr/>
          <p:nvPr/>
        </p:nvSpPr>
        <p:spPr>
          <a:xfrm>
            <a:off x="1234440" y="2791212"/>
            <a:ext cx="67665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228B22"/>
                </a:solidFill>
                <a:latin typeface="Courier New"/>
              </a:rPr>
              <a:t>%% Derivative of a Polynomial</a:t>
            </a:r>
          </a:p>
          <a:p>
            <a:r>
              <a:rPr lang="en-US" sz="2000" dirty="0">
                <a:solidFill>
                  <a:srgbClr val="000000"/>
                </a:solidFill>
                <a:latin typeface="Courier New"/>
              </a:rPr>
              <a:t>x = </a:t>
            </a:r>
            <a:r>
              <a:rPr lang="en-US" sz="2000" dirty="0" err="1">
                <a:solidFill>
                  <a:srgbClr val="000000"/>
                </a:solidFill>
                <a:latin typeface="Courier New"/>
              </a:rPr>
              <a:t>sym</a:t>
            </a:r>
            <a:r>
              <a:rPr lang="en-US" sz="20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2000" dirty="0">
                <a:solidFill>
                  <a:srgbClr val="A020F0"/>
                </a:solidFill>
                <a:latin typeface="Courier New"/>
              </a:rPr>
              <a:t>'x'</a:t>
            </a:r>
            <a:r>
              <a:rPr lang="en-US" sz="2000" dirty="0">
                <a:solidFill>
                  <a:srgbClr val="000000"/>
                </a:solidFill>
                <a:latin typeface="Courier New"/>
              </a:rPr>
              <a:t>);Ps = x^3 + 2*x^2 + 4*x + 3 ;</a:t>
            </a:r>
          </a:p>
          <a:p>
            <a:r>
              <a:rPr lang="en-US" sz="2000" dirty="0" err="1">
                <a:solidFill>
                  <a:srgbClr val="000000"/>
                </a:solidFill>
                <a:latin typeface="Courier New"/>
              </a:rPr>
              <a:t>Pv</a:t>
            </a:r>
            <a:r>
              <a:rPr lang="en-US" sz="2000" dirty="0">
                <a:solidFill>
                  <a:srgbClr val="000000"/>
                </a:solidFill>
                <a:latin typeface="Courier New"/>
              </a:rPr>
              <a:t>=sym2poly(Ps);</a:t>
            </a:r>
          </a:p>
          <a:p>
            <a:r>
              <a:rPr lang="en-US" sz="2000" dirty="0" err="1">
                <a:solidFill>
                  <a:srgbClr val="000000"/>
                </a:solidFill>
                <a:latin typeface="Courier New"/>
              </a:rPr>
              <a:t>Dv</a:t>
            </a:r>
            <a:r>
              <a:rPr lang="en-US" sz="2000" dirty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2000" dirty="0" err="1">
                <a:solidFill>
                  <a:srgbClr val="000000"/>
                </a:solidFill>
                <a:latin typeface="Courier New"/>
              </a:rPr>
              <a:t>polyder</a:t>
            </a:r>
            <a:r>
              <a:rPr lang="en-US" sz="20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2000" dirty="0" err="1">
                <a:solidFill>
                  <a:srgbClr val="000000"/>
                </a:solidFill>
                <a:latin typeface="Courier New"/>
              </a:rPr>
              <a:t>Pv</a:t>
            </a:r>
            <a:r>
              <a:rPr lang="en-US" sz="20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US" sz="2000" dirty="0" err="1">
                <a:solidFill>
                  <a:srgbClr val="000000"/>
                </a:solidFill>
                <a:latin typeface="Courier New"/>
              </a:rPr>
              <a:t>val</a:t>
            </a:r>
            <a:r>
              <a:rPr lang="en-US" sz="2000" dirty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2000" dirty="0" err="1">
                <a:solidFill>
                  <a:srgbClr val="000000"/>
                </a:solidFill>
                <a:latin typeface="Courier New"/>
              </a:rPr>
              <a:t>polyval</a:t>
            </a:r>
            <a:r>
              <a:rPr lang="en-US" sz="2000" dirty="0">
                <a:solidFill>
                  <a:srgbClr val="000000"/>
                </a:solidFill>
                <a:latin typeface="Courier New"/>
              </a:rPr>
              <a:t>(Dv,2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)</a:t>
            </a:r>
          </a:p>
          <a:p>
            <a:endParaRPr lang="en-US" sz="2000" dirty="0">
              <a:solidFill>
                <a:srgbClr val="000000"/>
              </a:solidFill>
              <a:latin typeface="Courier New"/>
            </a:endParaRPr>
          </a:p>
          <a:p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&gt;&gt; 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val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=24</a:t>
            </a:r>
            <a:endParaRPr lang="en-US" sz="2000" dirty="0">
              <a:solidFill>
                <a:srgbClr val="000000"/>
              </a:solidFill>
              <a:latin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37638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Implementing Differentiation for Symbolic functions 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1"/>
            <a:ext cx="7772400" cy="204216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CA" noProof="0" dirty="0" smtClean="0"/>
              <a:t>The MATLAB command </a:t>
            </a:r>
            <a:r>
              <a:rPr lang="en-CA" noProof="0" dirty="0" smtClean="0">
                <a:latin typeface="Courier" pitchFamily="49" charset="0"/>
              </a:rPr>
              <a:t>diff(</a:t>
            </a:r>
            <a:r>
              <a:rPr lang="en-CA" i="1" noProof="0" dirty="0" smtClean="0">
                <a:latin typeface="Courier" pitchFamily="49" charset="0"/>
              </a:rPr>
              <a:t>x</a:t>
            </a:r>
            <a:r>
              <a:rPr lang="en-CA" noProof="0" dirty="0" smtClean="0">
                <a:latin typeface="Courier" pitchFamily="49" charset="0"/>
              </a:rPr>
              <a:t>)</a:t>
            </a:r>
            <a:r>
              <a:rPr lang="en-CA" sz="1600" noProof="0" dirty="0" smtClean="0">
                <a:latin typeface="Courier" pitchFamily="49" charset="0"/>
              </a:rPr>
              <a:t> </a:t>
            </a:r>
            <a:r>
              <a:rPr lang="en-CA" noProof="0" dirty="0" smtClean="0"/>
              <a:t>can be used to determine the symbolic derivative of a given function</a:t>
            </a:r>
          </a:p>
          <a:p>
            <a:pPr algn="just">
              <a:buFont typeface="Arial" pitchFamily="34" charset="0"/>
              <a:buChar char="•"/>
            </a:pPr>
            <a:r>
              <a:rPr lang="en-CA" noProof="0" dirty="0" smtClean="0"/>
              <a:t>Ex: given a function f(x) calculate the derivative of the function at x=2.</a:t>
            </a:r>
          </a:p>
          <a:p>
            <a:pPr algn="just">
              <a:buFont typeface="Arial" pitchFamily="34" charset="0"/>
              <a:buChar char="•"/>
            </a:pPr>
            <a:endParaRPr lang="en-CA" noProof="0" dirty="0" smtClean="0"/>
          </a:p>
          <a:p>
            <a:pPr lvl="1">
              <a:buNone/>
            </a:pPr>
            <a:r>
              <a:rPr lang="en-CA" sz="1600" noProof="0" dirty="0" smtClean="0">
                <a:latin typeface="Courier" pitchFamily="49" charset="0"/>
              </a:rPr>
              <a:t> </a:t>
            </a:r>
          </a:p>
          <a:p>
            <a:pPr lvl="1">
              <a:buNone/>
            </a:pPr>
            <a:endParaRPr lang="en-CA" sz="1600" noProof="0" dirty="0" smtClean="0">
              <a:latin typeface="Courier" pitchFamily="49" charset="0"/>
            </a:endParaRPr>
          </a:p>
          <a:p>
            <a:pPr lvl="1">
              <a:buNone/>
            </a:pPr>
            <a:endParaRPr lang="en-CA" sz="1600" noProof="0" dirty="0" smtClean="0">
              <a:latin typeface="Courier" pitchFamily="49" charset="0"/>
            </a:endParaRPr>
          </a:p>
          <a:p>
            <a:pPr lvl="1">
              <a:buNone/>
            </a:pPr>
            <a:r>
              <a:rPr lang="en-CA" noProof="0" dirty="0" smtClean="0"/>
              <a:t> </a:t>
            </a:r>
            <a:endParaRPr lang="en-CA" noProof="0" dirty="0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2769431"/>
              </p:ext>
            </p:extLst>
          </p:nvPr>
        </p:nvGraphicFramePr>
        <p:xfrm>
          <a:off x="2771458" y="2736780"/>
          <a:ext cx="3105000" cy="38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5" name="Equation" r:id="rId4" imgW="2070000" imgH="253800" progId="Equation.DSMT4">
                  <p:embed/>
                </p:oleObj>
              </mc:Choice>
              <mc:Fallback>
                <p:oleObj name="Equation" r:id="rId4" imgW="207000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458" y="2736780"/>
                        <a:ext cx="3105000" cy="38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  <p:sp>
        <p:nvSpPr>
          <p:cNvPr id="2" name="Rettangolo 1"/>
          <p:cNvSpPr/>
          <p:nvPr/>
        </p:nvSpPr>
        <p:spPr>
          <a:xfrm>
            <a:off x="563880" y="3580716"/>
            <a:ext cx="8001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None/>
            </a:pPr>
            <a:r>
              <a:rPr lang="en-US" sz="1600" dirty="0">
                <a:latin typeface="Courier" pitchFamily="49" charset="0"/>
              </a:rPr>
              <a:t>&gt;&gt;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syms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x % Declared x as a symbol</a:t>
            </a:r>
          </a:p>
          <a:p>
            <a:pPr lvl="1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 f 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(-x)*sin(x^2/2)</a:t>
            </a:r>
          </a:p>
          <a:p>
            <a:pPr lvl="1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 diff(f)</a:t>
            </a:r>
          </a:p>
          <a:p>
            <a:pPr lvl="1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ans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</a:t>
            </a:r>
          </a:p>
          <a:p>
            <a:pPr lvl="1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(-x)*sin(1/2*x^2)+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(-x)*cos(1/2*x^2)*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</a:p>
          <a:p>
            <a:pPr lvl="1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buNone/>
            </a:pPr>
            <a:r>
              <a:rPr lang="fr-F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 f = @(t)-</a:t>
            </a:r>
            <a:r>
              <a:rPr lang="fr-F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</a:t>
            </a:r>
            <a:r>
              <a:rPr lang="fr-F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(-t)*sin(1/2*t^2)+</a:t>
            </a:r>
            <a:r>
              <a:rPr lang="fr-F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</a:t>
            </a:r>
            <a:r>
              <a:rPr lang="fr-F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(-t)*cos(1/2*t^2)*t</a:t>
            </a:r>
          </a:p>
          <a:p>
            <a:pPr lvl="1">
              <a:buNone/>
            </a:pPr>
            <a:r>
              <a:rPr lang="fr-F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 f(2)</a:t>
            </a:r>
          </a:p>
          <a:p>
            <a:pPr lvl="1">
              <a:buNone/>
            </a:pPr>
            <a:r>
              <a:rPr lang="fr-F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 ans = -0.2357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94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447801"/>
            <a:ext cx="7772400" cy="899160"/>
          </a:xfrm>
        </p:spPr>
        <p:txBody>
          <a:bodyPr/>
          <a:lstStyle/>
          <a:p>
            <a:pPr algn="just">
              <a:buFont typeface="Arial" pitchFamily="34" charset="0"/>
              <a:buChar char="•"/>
            </a:pPr>
            <a:r>
              <a:rPr lang="en-CA" noProof="0" dirty="0" smtClean="0"/>
              <a:t>Symbolic Toolbox uses solve command to solve is used to find the derivative of any symbolic function</a:t>
            </a:r>
          </a:p>
          <a:p>
            <a:pPr algn="just">
              <a:buFont typeface="Arial" pitchFamily="34" charset="0"/>
              <a:buChar char="•"/>
            </a:pPr>
            <a:endParaRPr lang="en-CA" sz="1600" noProof="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CA" sz="1600" noProof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CA" sz="1600" noProof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Differentiation using Symbolic Toolbox</a:t>
            </a:r>
            <a:endParaRPr lang="en-CA" noProof="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  <p:sp>
        <p:nvSpPr>
          <p:cNvPr id="6" name="Rettangolo 5"/>
          <p:cNvSpPr/>
          <p:nvPr/>
        </p:nvSpPr>
        <p:spPr>
          <a:xfrm>
            <a:off x="685800" y="2447835"/>
            <a:ext cx="73761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28B22"/>
                </a:solidFill>
                <a:latin typeface="Courier New"/>
              </a:rPr>
              <a:t>%% Non-Polynomial Symbolic Function</a:t>
            </a:r>
          </a:p>
          <a:p>
            <a:r>
              <a:rPr lang="en-US" dirty="0" err="1">
                <a:solidFill>
                  <a:srgbClr val="000000"/>
                </a:solidFill>
                <a:latin typeface="Courier New"/>
              </a:rPr>
              <a:t>syms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A020F0"/>
                </a:solidFill>
                <a:latin typeface="Courier New"/>
              </a:rPr>
              <a:t>x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 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Fs =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exp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(-x)*sin(x^2/2);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Ds=diff(Fs);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h=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matlabFunction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(Ds);</a:t>
            </a:r>
          </a:p>
          <a:p>
            <a:r>
              <a:rPr lang="en-US" dirty="0" err="1">
                <a:solidFill>
                  <a:srgbClr val="000000"/>
                </a:solidFill>
                <a:latin typeface="Courier New"/>
              </a:rPr>
              <a:t>val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=h(2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);</a:t>
            </a:r>
          </a:p>
          <a:p>
            <a:endParaRPr lang="en-US" dirty="0">
              <a:solidFill>
                <a:srgbClr val="000000"/>
              </a:solidFill>
              <a:latin typeface="Courier New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Courier New"/>
              </a:rPr>
              <a:t>&gt;&gt; 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val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=-0.2357</a:t>
            </a:r>
            <a:endParaRPr lang="en-US" dirty="0" smtClean="0">
              <a:solidFill>
                <a:srgbClr val="000000"/>
              </a:solidFill>
              <a:latin typeface="Courier New"/>
            </a:endParaRPr>
          </a:p>
          <a:p>
            <a:endParaRPr lang="en-US" dirty="0">
              <a:solidFill>
                <a:srgbClr val="000000"/>
              </a:solidFill>
              <a:latin typeface="Courier New"/>
            </a:endParaRPr>
          </a:p>
          <a:p>
            <a:endParaRPr lang="en-US" dirty="0">
              <a:solidFill>
                <a:srgbClr val="000000"/>
              </a:solidFill>
              <a:latin typeface="Courier New"/>
            </a:endParaRPr>
          </a:p>
          <a:p>
            <a:endParaRPr lang="en-US" dirty="0">
              <a:solidFill>
                <a:srgbClr val="000000"/>
              </a:solidFill>
              <a:latin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6189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ccia a destra 10"/>
          <p:cNvSpPr/>
          <p:nvPr/>
        </p:nvSpPr>
        <p:spPr bwMode="auto">
          <a:xfrm>
            <a:off x="2176272" y="3415284"/>
            <a:ext cx="4315968" cy="364236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Freccia a destra 5"/>
          <p:cNvSpPr/>
          <p:nvPr/>
        </p:nvSpPr>
        <p:spPr bwMode="auto">
          <a:xfrm>
            <a:off x="2176272" y="2500884"/>
            <a:ext cx="431596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87680" y="1036320"/>
            <a:ext cx="7772400" cy="1241425"/>
          </a:xfrm>
        </p:spPr>
        <p:txBody>
          <a:bodyPr/>
          <a:lstStyle/>
          <a:p>
            <a:r>
              <a:rPr lang="en-CA" b="1" noProof="0" dirty="0" smtClean="0"/>
              <a:t>numerical differentiation</a:t>
            </a:r>
            <a:r>
              <a:rPr lang="en-CA" noProof="0" dirty="0" smtClean="0"/>
              <a:t> is the estimation of the derivative of a mathematical function using values of the function</a:t>
            </a:r>
            <a:endParaRPr lang="en-CA" noProof="0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Numerical differentiation</a:t>
            </a:r>
            <a:r>
              <a:rPr lang="en-CA" b="1" noProof="0" dirty="0" smtClean="0"/>
              <a:t/>
            </a:r>
            <a:br>
              <a:rPr lang="en-CA" b="1" noProof="0" dirty="0" smtClean="0"/>
            </a:br>
            <a:endParaRPr lang="en-CA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ttangolo 4"/>
              <p:cNvSpPr/>
              <p:nvPr/>
            </p:nvSpPr>
            <p:spPr bwMode="auto">
              <a:xfrm>
                <a:off x="3154680" y="2286000"/>
                <a:ext cx="2209800" cy="882396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ＭＳ Ｐゴシック" charset="0"/>
                          <a:cs typeface="ＭＳ Ｐゴシック" charset="0"/>
                        </a:rPr>
                        <m:t>𝑓</m:t>
                      </m:r>
                      <m:d>
                        <m:dPr>
                          <m:ctrlPr>
                            <a:rPr kumimoji="0" lang="it-IT" sz="3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ＭＳ Ｐゴシック" charset="0"/>
                              <a:cs typeface="ＭＳ Ｐゴシック" charset="0"/>
                            </a:rPr>
                          </m:ctrlPr>
                        </m:dPr>
                        <m:e>
                          <m:r>
                            <a:rPr kumimoji="0" lang="it-IT" sz="3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ＭＳ Ｐゴシック" charset="0"/>
                              <a:cs typeface="ＭＳ Ｐゴシック" charset="0"/>
                            </a:rPr>
                            <m:t>𝑥</m:t>
                          </m:r>
                        </m:e>
                      </m:d>
                      <m:r>
                        <a:rPr kumimoji="0" lang="it-IT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ＭＳ Ｐゴシック" charset="0"/>
                          <a:cs typeface="ＭＳ Ｐゴシック" charset="0"/>
                        </a:rPr>
                        <m:t>=?</m:t>
                      </m:r>
                    </m:oMath>
                  </m:oMathPara>
                </a14:m>
                <a:endParaRPr kumimoji="0" lang="en-US" sz="4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mc:Choice>
        <mc:Fallback xmlns="">
          <p:sp>
            <p:nvSpPr>
              <p:cNvPr id="5" name="Rettango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54680" y="2286000"/>
                <a:ext cx="2209800" cy="88239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asellaDiTesto 6"/>
          <p:cNvSpPr txBox="1"/>
          <p:nvPr/>
        </p:nvSpPr>
        <p:spPr>
          <a:xfrm>
            <a:off x="1253687" y="2917096"/>
            <a:ext cx="434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 smtClean="0"/>
              <a:t>i</a:t>
            </a:r>
            <a:endParaRPr lang="en-US" baseline="-250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7023635" y="2512367"/>
            <a:ext cx="4233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 smtClean="0"/>
              <a:t>i</a:t>
            </a:r>
            <a:endParaRPr 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ttangolo 9"/>
              <p:cNvSpPr/>
              <p:nvPr/>
            </p:nvSpPr>
            <p:spPr bwMode="auto">
              <a:xfrm>
                <a:off x="3154680" y="3168396"/>
                <a:ext cx="2209800" cy="882396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ＭＳ Ｐゴシック" charset="0"/>
                          <a:cs typeface="ＭＳ Ｐゴシック" charset="0"/>
                        </a:rPr>
                        <m:t>𝑓</m:t>
                      </m:r>
                      <m:r>
                        <a:rPr kumimoji="0" lang="it-IT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ＭＳ Ｐゴシック" charset="0"/>
                          <a:cs typeface="ＭＳ Ｐゴシック" charset="0"/>
                        </a:rPr>
                        <m:t>′</m:t>
                      </m:r>
                      <m:d>
                        <m:dPr>
                          <m:ctrlPr>
                            <a:rPr kumimoji="0" lang="it-IT" sz="3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ＭＳ Ｐゴシック" charset="0"/>
                              <a:cs typeface="ＭＳ Ｐゴシック" charset="0"/>
                            </a:rPr>
                          </m:ctrlPr>
                        </m:dPr>
                        <m:e>
                          <m:r>
                            <a:rPr kumimoji="0" lang="it-IT" sz="36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ＭＳ Ｐゴシック" charset="0"/>
                              <a:cs typeface="ＭＳ Ｐゴシック" charset="0"/>
                            </a:rPr>
                            <m:t>𝑥</m:t>
                          </m:r>
                        </m:e>
                      </m:d>
                      <m:r>
                        <a:rPr kumimoji="0" lang="it-IT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ＭＳ Ｐゴシック" charset="0"/>
                          <a:cs typeface="ＭＳ Ｐゴシック" charset="0"/>
                        </a:rPr>
                        <m:t>=?</m:t>
                      </m:r>
                    </m:oMath>
                  </m:oMathPara>
                </a14:m>
                <a:endParaRPr kumimoji="0" lang="en-US" sz="4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mc:Choice>
        <mc:Fallback xmlns="">
          <p:sp>
            <p:nvSpPr>
              <p:cNvPr id="10" name="Rettangolo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54680" y="3168396"/>
                <a:ext cx="2209800" cy="88239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asellaDiTesto 11"/>
          <p:cNvSpPr txBox="1"/>
          <p:nvPr/>
        </p:nvSpPr>
        <p:spPr>
          <a:xfrm>
            <a:off x="7069354" y="3378761"/>
            <a:ext cx="503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Y’</a:t>
            </a:r>
            <a:r>
              <a:rPr lang="en-US" baseline="-25000" dirty="0" err="1" smtClean="0"/>
              <a:t>i</a:t>
            </a:r>
            <a:endParaRPr lang="en-US" baseline="-25000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</p:spTree>
    <p:extLst>
      <p:ext uri="{BB962C8B-B14F-4D97-AF65-F5344CB8AC3E}">
        <p14:creationId xmlns:p14="http://schemas.microsoft.com/office/powerpoint/2010/main" val="1203085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213360" y="1234441"/>
            <a:ext cx="7772400" cy="12192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CA" noProof="0" dirty="0" smtClean="0"/>
              <a:t>The simplest method is to use finite difference approximations.</a:t>
            </a:r>
          </a:p>
          <a:p>
            <a:r>
              <a:rPr lang="en-CA" noProof="0" dirty="0" smtClean="0"/>
              <a:t>From a geometrical point of view, the derivative in the point X</a:t>
            </a:r>
            <a:r>
              <a:rPr lang="en-CA" baseline="-25000" noProof="0" dirty="0" smtClean="0"/>
              <a:t>0</a:t>
            </a:r>
            <a:r>
              <a:rPr lang="en-CA" noProof="0" dirty="0" smtClean="0"/>
              <a:t> is the slope of the tangent to the curve at point 0. We can estimate the slope of the tangent calculating a secant line in the vicinity of X</a:t>
            </a:r>
            <a:r>
              <a:rPr lang="en-CA" baseline="-25000" noProof="0" dirty="0" smtClean="0"/>
              <a:t>0</a:t>
            </a:r>
            <a:endParaRPr lang="en-CA" noProof="0" dirty="0" smtClean="0"/>
          </a:p>
          <a:p>
            <a:endParaRPr lang="en-CA" noProof="0" dirty="0" smtClean="0"/>
          </a:p>
          <a:p>
            <a:r>
              <a:rPr lang="en-CA" noProof="0" dirty="0" smtClean="0"/>
              <a:t>Choosing a small number </a:t>
            </a:r>
            <a:r>
              <a:rPr lang="en-CA" i="1" noProof="0" dirty="0" smtClean="0"/>
              <a:t>h</a:t>
            </a:r>
            <a:r>
              <a:rPr lang="en-CA" noProof="0" dirty="0" smtClean="0"/>
              <a:t>, </a:t>
            </a:r>
            <a:r>
              <a:rPr lang="en-CA" i="1" noProof="0" dirty="0" smtClean="0"/>
              <a:t>h</a:t>
            </a:r>
            <a:r>
              <a:rPr lang="en-CA" noProof="0" dirty="0" smtClean="0"/>
              <a:t> represents a small change in </a:t>
            </a:r>
            <a:r>
              <a:rPr lang="en-CA" i="1" noProof="0" dirty="0" smtClean="0"/>
              <a:t>x</a:t>
            </a:r>
            <a:r>
              <a:rPr lang="en-CA" noProof="0" dirty="0" smtClean="0"/>
              <a:t>.  The slope of this line is</a:t>
            </a:r>
          </a:p>
          <a:p>
            <a:endParaRPr lang="en-CA" noProof="0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Numerical Differentiation: Finite Difference Approximation</a:t>
            </a:r>
            <a:endParaRPr lang="en-CA" noProof="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840" y="3291840"/>
            <a:ext cx="3429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/>
              <p:cNvSpPr txBox="1"/>
              <p:nvPr/>
            </p:nvSpPr>
            <p:spPr>
              <a:xfrm>
                <a:off x="451971" y="4199736"/>
                <a:ext cx="4287669" cy="938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b="0" i="1" smtClean="0">
                          <a:latin typeface="Cambria Math"/>
                        </a:rPr>
                        <m:t>𝑓</m:t>
                      </m:r>
                      <m:r>
                        <a:rPr lang="it-IT" sz="2800" b="0" i="1" smtClean="0">
                          <a:latin typeface="Cambria Math"/>
                        </a:rPr>
                        <m:t>′</m:t>
                      </m:r>
                      <m:d>
                        <m:dPr>
                          <m:ctrlPr>
                            <a:rPr lang="it-IT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8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it-IT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800" b="0" i="1" smtClean="0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it-IT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8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it-IT" sz="28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it-IT" sz="2800" b="0" i="1" smtClean="0">
                                  <a:latin typeface="Cambria Math"/>
                                </a:rPr>
                                <m:t>h</m:t>
                              </m:r>
                            </m:e>
                          </m:d>
                          <m:r>
                            <a:rPr lang="it-IT" sz="2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it-IT" sz="2800" b="0" i="1" smtClean="0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it-IT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num>
                        <m:den>
                          <m:r>
                            <a:rPr lang="it-IT" sz="2800" b="0" i="1" smtClean="0">
                              <a:latin typeface="Cambria Math"/>
                            </a:rPr>
                            <m:t>h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CasellaDiTes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971" y="4199736"/>
                <a:ext cx="4287669" cy="9389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asellaDiTesto 9"/>
          <p:cNvSpPr txBox="1"/>
          <p:nvPr/>
        </p:nvSpPr>
        <p:spPr>
          <a:xfrm>
            <a:off x="0" y="6037480"/>
            <a:ext cx="1697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Image source: </a:t>
            </a:r>
            <a:r>
              <a:rPr lang="en-US" sz="1100" dirty="0" err="1" smtClean="0"/>
              <a:t>wikipedia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2471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4840" y="1203960"/>
            <a:ext cx="7772400" cy="48228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CA" noProof="0" dirty="0" smtClean="0"/>
              <a:t>Introduction to Symbolic Toolbox</a:t>
            </a:r>
          </a:p>
          <a:p>
            <a:pPr>
              <a:buFont typeface="Arial" pitchFamily="34" charset="0"/>
              <a:buChar char="•"/>
            </a:pPr>
            <a:endParaRPr lang="en-CA" noProof="0" dirty="0" smtClean="0"/>
          </a:p>
          <a:p>
            <a:pPr>
              <a:buFont typeface="Arial" pitchFamily="34" charset="0"/>
              <a:buChar char="•"/>
            </a:pPr>
            <a:r>
              <a:rPr lang="en-CA" noProof="0" dirty="0" smtClean="0"/>
              <a:t>Root Finding</a:t>
            </a:r>
          </a:p>
          <a:p>
            <a:pPr lvl="2">
              <a:buFont typeface="Arial" pitchFamily="34" charset="0"/>
              <a:buChar char="•"/>
            </a:pPr>
            <a:r>
              <a:rPr lang="en-CA" noProof="0" dirty="0" smtClean="0"/>
              <a:t>Symbolic / Polynomial</a:t>
            </a:r>
          </a:p>
          <a:p>
            <a:pPr lvl="2">
              <a:buFont typeface="Arial" pitchFamily="34" charset="0"/>
              <a:buChar char="•"/>
            </a:pPr>
            <a:r>
              <a:rPr lang="en-CA" noProof="0" dirty="0" smtClean="0"/>
              <a:t>Numeric Methods for root finding</a:t>
            </a:r>
          </a:p>
          <a:p>
            <a:pPr>
              <a:buFont typeface="Arial" pitchFamily="34" charset="0"/>
              <a:buChar char="•"/>
            </a:pPr>
            <a:endParaRPr lang="en-CA" noProof="0" dirty="0" smtClean="0"/>
          </a:p>
          <a:p>
            <a:pPr>
              <a:buFont typeface="Arial" pitchFamily="34" charset="0"/>
              <a:buChar char="•"/>
            </a:pPr>
            <a:r>
              <a:rPr lang="en-CA" noProof="0" dirty="0" smtClean="0"/>
              <a:t>Differentiation</a:t>
            </a:r>
          </a:p>
          <a:p>
            <a:pPr lvl="2">
              <a:buFont typeface="Arial" pitchFamily="34" charset="0"/>
              <a:buChar char="•"/>
            </a:pPr>
            <a:r>
              <a:rPr lang="en-CA" noProof="0" dirty="0" smtClean="0"/>
              <a:t>Symbolic / Polynomial</a:t>
            </a:r>
          </a:p>
          <a:p>
            <a:pPr lvl="2">
              <a:buFont typeface="Arial" pitchFamily="34" charset="0"/>
              <a:buChar char="•"/>
            </a:pPr>
            <a:r>
              <a:rPr lang="en-CA" noProof="0" dirty="0" smtClean="0"/>
              <a:t>Numeric Methods for differentiation</a:t>
            </a:r>
          </a:p>
          <a:p>
            <a:pPr marL="0" indent="0"/>
            <a:endParaRPr lang="en-CA" noProof="0" dirty="0" smtClean="0"/>
          </a:p>
          <a:p>
            <a:pPr>
              <a:buFont typeface="Arial" pitchFamily="34" charset="0"/>
              <a:buChar char="•"/>
            </a:pPr>
            <a:endParaRPr lang="en-CA" noProof="0" dirty="0" smtClean="0"/>
          </a:p>
          <a:p>
            <a:pPr>
              <a:buFont typeface="Arial" pitchFamily="34" charset="0"/>
              <a:buChar char="•"/>
            </a:pPr>
            <a:endParaRPr lang="en-CA" noProof="0" dirty="0" smtClean="0"/>
          </a:p>
          <a:p>
            <a:pPr lvl="1">
              <a:buFont typeface="Courier New" pitchFamily="49" charset="0"/>
              <a:buChar char="o"/>
            </a:pPr>
            <a:endParaRPr lang="en-CA" noProof="0" dirty="0" smtClean="0"/>
          </a:p>
          <a:p>
            <a:pPr>
              <a:buFont typeface="Arial" pitchFamily="34" charset="0"/>
              <a:buChar char="•"/>
            </a:pPr>
            <a:endParaRPr lang="en-CA" noProof="0" dirty="0" smtClean="0"/>
          </a:p>
          <a:p>
            <a:pPr>
              <a:buFont typeface="Arial" pitchFamily="34" charset="0"/>
              <a:buChar char="•"/>
            </a:pPr>
            <a:endParaRPr lang="en-CA" noProof="0" dirty="0" smtClean="0"/>
          </a:p>
          <a:p>
            <a:pPr>
              <a:buFont typeface="Arial" pitchFamily="34" charset="0"/>
              <a:buChar char="•"/>
            </a:pPr>
            <a:endParaRPr lang="en-CA" noProof="0" dirty="0" smtClean="0"/>
          </a:p>
          <a:p>
            <a:pPr>
              <a:buFont typeface="Arial" pitchFamily="34" charset="0"/>
              <a:buChar char="•"/>
            </a:pPr>
            <a:endParaRPr lang="en-CA" noProof="0" dirty="0" smtClean="0"/>
          </a:p>
          <a:p>
            <a:endParaRPr lang="en-CA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noProof="0" dirty="0" smtClean="0"/>
              <a:t>Unit Contents</a:t>
            </a:r>
            <a:endParaRPr lang="en-CA" noProof="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320040" y="1234440"/>
            <a:ext cx="8229600" cy="482282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CA" sz="2400" noProof="0" dirty="0" smtClean="0"/>
              <a:t>The most critical issue in this methodology, is the definition of the trade-off between the necessary precision in Y and h.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sz="2400" noProof="0" dirty="0" smtClean="0"/>
              <a:t>In particular, being MATLAB a software tool, we need to be careful to match the precision of the derivative with the error in the representation of the real number in the computer: we may get to a point where the error induced by the computer representation is larger than the precision offered by the formula</a:t>
            </a:r>
          </a:p>
          <a:p>
            <a:pPr>
              <a:buFont typeface="Arial" panose="020B0604020202020204" pitchFamily="34" charset="0"/>
              <a:buChar char="•"/>
            </a:pPr>
            <a:endParaRPr lang="en-CA" sz="2400" noProof="0" dirty="0" smtClean="0"/>
          </a:p>
          <a:p>
            <a:pPr>
              <a:buFont typeface="Arial" panose="020B0604020202020204" pitchFamily="34" charset="0"/>
              <a:buChar char="•"/>
            </a:pPr>
            <a:endParaRPr lang="en-CA" sz="2400" noProof="0" dirty="0" smtClean="0"/>
          </a:p>
          <a:p>
            <a:pPr>
              <a:buFont typeface="Arial" panose="020B0604020202020204" pitchFamily="34" charset="0"/>
              <a:buChar char="•"/>
            </a:pPr>
            <a:endParaRPr lang="en-CA" sz="2400" noProof="0" dirty="0" smtClean="0"/>
          </a:p>
          <a:p>
            <a:r>
              <a:rPr lang="en-CA" sz="2400" noProof="0" dirty="0" smtClean="0"/>
              <a:t> </a:t>
            </a:r>
            <a:endParaRPr lang="en-CA" sz="2400" noProof="0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Finite Differences Approximation</a:t>
            </a:r>
            <a:endParaRPr lang="en-CA" noProof="0" dirty="0"/>
          </a:p>
        </p:txBody>
      </p:sp>
    </p:spTree>
    <p:extLst>
      <p:ext uri="{BB962C8B-B14F-4D97-AF65-F5344CB8AC3E}">
        <p14:creationId xmlns:p14="http://schemas.microsoft.com/office/powerpoint/2010/main" val="2321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960120"/>
            <a:ext cx="7772400" cy="4822825"/>
          </a:xfrm>
        </p:spPr>
        <p:txBody>
          <a:bodyPr/>
          <a:lstStyle/>
          <a:p>
            <a:r>
              <a:rPr lang="en-CA" noProof="0" dirty="0" smtClean="0"/>
              <a:t>Ex: Given f(x) described below, compute the value of f’(2)</a:t>
            </a:r>
          </a:p>
          <a:p>
            <a:endParaRPr lang="en-CA" noProof="0" dirty="0" smtClean="0"/>
          </a:p>
          <a:p>
            <a:endParaRPr lang="en-CA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Implementing Numerical Differentiation in </a:t>
            </a:r>
            <a:r>
              <a:rPr lang="en-CA" noProof="0" dirty="0" err="1" smtClean="0"/>
              <a:t>Matlab</a:t>
            </a:r>
            <a:r>
              <a:rPr lang="en-CA" noProof="0" dirty="0" smtClean="0"/>
              <a:t/>
            </a:r>
            <a:br>
              <a:rPr lang="en-CA" noProof="0" dirty="0" smtClean="0"/>
            </a:br>
            <a:endParaRPr lang="en-CA" noProof="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0654904"/>
              </p:ext>
            </p:extLst>
          </p:nvPr>
        </p:nvGraphicFramePr>
        <p:xfrm>
          <a:off x="724218" y="1943735"/>
          <a:ext cx="3105000" cy="38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02" name="Equation" r:id="rId4" imgW="2070000" imgH="253800" progId="Equation.DSMT4">
                  <p:embed/>
                </p:oleObj>
              </mc:Choice>
              <mc:Fallback>
                <p:oleObj name="Equation" r:id="rId4" imgW="207000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218" y="1943735"/>
                        <a:ext cx="3105000" cy="38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  <p:sp>
        <p:nvSpPr>
          <p:cNvPr id="6" name="Rettangolo 5"/>
          <p:cNvSpPr/>
          <p:nvPr/>
        </p:nvSpPr>
        <p:spPr>
          <a:xfrm>
            <a:off x="0" y="3372803"/>
            <a:ext cx="87020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228B22"/>
                </a:solidFill>
                <a:latin typeface="Courier New"/>
              </a:rPr>
              <a:t>%% Non-Polynomial Symbolic Differentiation</a:t>
            </a:r>
          </a:p>
          <a:p>
            <a:r>
              <a:rPr lang="sv-SE" sz="1800" dirty="0">
                <a:solidFill>
                  <a:srgbClr val="000000"/>
                </a:solidFill>
                <a:latin typeface="Courier New"/>
              </a:rPr>
              <a:t>syms </a:t>
            </a:r>
            <a:r>
              <a:rPr lang="sv-SE" sz="1800" dirty="0">
                <a:solidFill>
                  <a:srgbClr val="A020F0"/>
                </a:solidFill>
                <a:latin typeface="Courier New"/>
              </a:rPr>
              <a:t>x</a:t>
            </a:r>
            <a:r>
              <a:rPr lang="sv-SE" sz="1800" dirty="0">
                <a:solidFill>
                  <a:srgbClr val="000000"/>
                </a:solidFill>
                <a:latin typeface="Courier New"/>
              </a:rPr>
              <a:t>; Fs = exp(-x)*sin(x^2/2);</a:t>
            </a:r>
          </a:p>
          <a:p>
            <a:r>
              <a:rPr lang="en-US" sz="1800" dirty="0">
                <a:solidFill>
                  <a:srgbClr val="000000"/>
                </a:solidFill>
                <a:latin typeface="Courier New"/>
              </a:rPr>
              <a:t>Ds=diff(Fs);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Fshandle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matlabFunction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(Fs);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Dshandle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matlabFunction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(Ds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);</a:t>
            </a:r>
          </a:p>
          <a:p>
            <a:endParaRPr lang="en-US" sz="1800" dirty="0">
              <a:solidFill>
                <a:srgbClr val="000000"/>
              </a:solidFill>
              <a:latin typeface="Courier New"/>
            </a:endParaRPr>
          </a:p>
          <a:p>
            <a:r>
              <a:rPr lang="en-US" sz="1800" dirty="0">
                <a:solidFill>
                  <a:srgbClr val="228B22"/>
                </a:solidFill>
                <a:latin typeface="Courier New"/>
              </a:rPr>
              <a:t>% Non-Polynomial Numeric Differentiation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Dnhandle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= @(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y,h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) (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Fshandle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y+h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)-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Fshandle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(y))/h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it-IT" sz="1800" dirty="0" err="1" smtClean="0">
                <a:solidFill>
                  <a:srgbClr val="000000"/>
                </a:solidFill>
                <a:latin typeface="Courier New"/>
              </a:rPr>
              <a:t>Dnhandle</a:t>
            </a:r>
            <a:r>
              <a:rPr lang="it-IT" sz="1800" dirty="0" smtClean="0">
                <a:solidFill>
                  <a:srgbClr val="000000"/>
                </a:solidFill>
                <a:latin typeface="Courier New"/>
              </a:rPr>
              <a:t>(2)</a:t>
            </a:r>
            <a:endParaRPr lang="en-US" sz="1800" dirty="0">
              <a:solidFill>
                <a:srgbClr val="000000"/>
              </a:solidFill>
              <a:latin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32260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52400" y="197969"/>
            <a:ext cx="4238227" cy="609600"/>
          </a:xfrm>
        </p:spPr>
        <p:txBody>
          <a:bodyPr/>
          <a:lstStyle/>
          <a:p>
            <a:r>
              <a:rPr lang="en-CA" sz="2800" noProof="0" dirty="0" smtClean="0"/>
              <a:t>Numeric Differentiation</a:t>
            </a:r>
            <a:endParaRPr lang="en-CA" sz="2800" noProof="0" dirty="0"/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427" y="263828"/>
            <a:ext cx="4829573" cy="3835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ttangolo 6"/>
          <p:cNvSpPr/>
          <p:nvPr/>
        </p:nvSpPr>
        <p:spPr>
          <a:xfrm>
            <a:off x="0" y="3460282"/>
            <a:ext cx="88392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228B22"/>
                </a:solidFill>
                <a:latin typeface="Courier New"/>
              </a:rPr>
              <a:t>%% </a:t>
            </a:r>
            <a:r>
              <a:rPr lang="en-US" sz="1400" dirty="0" smtClean="0">
                <a:solidFill>
                  <a:srgbClr val="228B22"/>
                </a:solidFill>
                <a:latin typeface="Courier New"/>
              </a:rPr>
              <a:t>Symbolic</a:t>
            </a:r>
            <a:r>
              <a:rPr lang="en-US" sz="1600" dirty="0" smtClean="0">
                <a:solidFill>
                  <a:srgbClr val="228B22"/>
                </a:solidFill>
                <a:latin typeface="Courier New"/>
              </a:rPr>
              <a:t> </a:t>
            </a:r>
            <a:r>
              <a:rPr lang="en-US" sz="1600" dirty="0">
                <a:solidFill>
                  <a:srgbClr val="228B22"/>
                </a:solidFill>
                <a:latin typeface="Courier New"/>
              </a:rPr>
              <a:t>Differentiation</a:t>
            </a:r>
          </a:p>
          <a:p>
            <a:r>
              <a:rPr lang="sv-SE" sz="1600" dirty="0">
                <a:solidFill>
                  <a:srgbClr val="000000"/>
                </a:solidFill>
                <a:latin typeface="Courier New"/>
              </a:rPr>
              <a:t>syms </a:t>
            </a:r>
            <a:r>
              <a:rPr lang="sv-SE" sz="1600" dirty="0">
                <a:solidFill>
                  <a:srgbClr val="A020F0"/>
                </a:solidFill>
                <a:latin typeface="Courier New"/>
              </a:rPr>
              <a:t>x</a:t>
            </a:r>
            <a:r>
              <a:rPr lang="sv-SE" sz="1600" dirty="0">
                <a:solidFill>
                  <a:srgbClr val="000000"/>
                </a:solidFill>
                <a:latin typeface="Courier New"/>
              </a:rPr>
              <a:t>; Fs = exp(-x)*sin(x^2/2);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</a:rPr>
              <a:t>Ds=diff(Fs);</a:t>
            </a:r>
          </a:p>
          <a:p>
            <a:r>
              <a:rPr lang="en-US" sz="1600" dirty="0" err="1">
                <a:solidFill>
                  <a:srgbClr val="000000"/>
                </a:solidFill>
                <a:latin typeface="Courier New"/>
              </a:rPr>
              <a:t>Fshandle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600" dirty="0" err="1">
                <a:solidFill>
                  <a:srgbClr val="000000"/>
                </a:solidFill>
                <a:latin typeface="Courier New"/>
              </a:rPr>
              <a:t>matlabFunction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(Fs);</a:t>
            </a:r>
            <a:r>
              <a:rPr lang="en-US" sz="1600" dirty="0" err="1">
                <a:solidFill>
                  <a:srgbClr val="000000"/>
                </a:solidFill>
                <a:latin typeface="Courier New"/>
              </a:rPr>
              <a:t>Dshandle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=</a:t>
            </a:r>
            <a:r>
              <a:rPr lang="en-US" sz="1600" dirty="0" err="1">
                <a:solidFill>
                  <a:srgbClr val="000000"/>
                </a:solidFill>
                <a:latin typeface="Courier New"/>
              </a:rPr>
              <a:t>matlabFunction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(Ds);</a:t>
            </a:r>
          </a:p>
          <a:p>
            <a:r>
              <a:rPr lang="en-US" sz="1600" dirty="0">
                <a:solidFill>
                  <a:srgbClr val="228B22"/>
                </a:solidFill>
                <a:latin typeface="Courier New"/>
              </a:rPr>
              <a:t>% </a:t>
            </a:r>
            <a:r>
              <a:rPr lang="en-US" sz="1600" dirty="0" smtClean="0">
                <a:solidFill>
                  <a:srgbClr val="228B22"/>
                </a:solidFill>
                <a:latin typeface="Courier New"/>
              </a:rPr>
              <a:t>Numeric </a:t>
            </a:r>
            <a:r>
              <a:rPr lang="en-US" sz="1600" dirty="0">
                <a:solidFill>
                  <a:srgbClr val="228B22"/>
                </a:solidFill>
                <a:latin typeface="Courier New"/>
              </a:rPr>
              <a:t>Differentiation</a:t>
            </a:r>
          </a:p>
          <a:p>
            <a:r>
              <a:rPr lang="en-US" sz="1600" dirty="0" err="1">
                <a:solidFill>
                  <a:srgbClr val="000000"/>
                </a:solidFill>
                <a:latin typeface="Courier New"/>
              </a:rPr>
              <a:t>Dnhandle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= @(</a:t>
            </a:r>
            <a:r>
              <a:rPr lang="en-US" sz="1600" dirty="0" err="1">
                <a:solidFill>
                  <a:srgbClr val="000000"/>
                </a:solidFill>
                <a:latin typeface="Courier New"/>
              </a:rPr>
              <a:t>y,h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) (</a:t>
            </a:r>
            <a:r>
              <a:rPr lang="en-US" sz="1600" dirty="0" err="1">
                <a:solidFill>
                  <a:srgbClr val="000000"/>
                </a:solidFill>
                <a:latin typeface="Courier New"/>
              </a:rPr>
              <a:t>Fshandle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/>
              </a:rPr>
              <a:t>y+h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)-</a:t>
            </a:r>
            <a:r>
              <a:rPr lang="en-US" sz="1600" dirty="0" err="1">
                <a:solidFill>
                  <a:srgbClr val="000000"/>
                </a:solidFill>
                <a:latin typeface="Courier New"/>
              </a:rPr>
              <a:t>Fshandle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(y))/h;</a:t>
            </a:r>
          </a:p>
          <a:p>
            <a:r>
              <a:rPr lang="en-US" sz="1600" dirty="0">
                <a:solidFill>
                  <a:srgbClr val="228B22"/>
                </a:solidFill>
                <a:latin typeface="Courier New"/>
              </a:rPr>
              <a:t>% Plotting Symbolic and Numeric Derivative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</a:rPr>
              <a:t>y=0:.01:8;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</a:rPr>
              <a:t>figure; plot(</a:t>
            </a:r>
            <a:r>
              <a:rPr lang="en-US" sz="1600" dirty="0" err="1">
                <a:solidFill>
                  <a:srgbClr val="000000"/>
                </a:solidFill>
                <a:latin typeface="Courier New"/>
              </a:rPr>
              <a:t>y,Dshandle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(y),</a:t>
            </a:r>
            <a:r>
              <a:rPr lang="en-US" sz="1600" dirty="0">
                <a:solidFill>
                  <a:srgbClr val="A020F0"/>
                </a:solidFill>
                <a:latin typeface="Courier New"/>
              </a:rPr>
              <a:t>'r'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);hold </a:t>
            </a:r>
            <a:r>
              <a:rPr lang="en-US" sz="1600" dirty="0">
                <a:solidFill>
                  <a:srgbClr val="A020F0"/>
                </a:solidFill>
                <a:latin typeface="Courier New"/>
              </a:rPr>
              <a:t>on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; 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</a:rPr>
              <a:t>plot(</a:t>
            </a:r>
            <a:r>
              <a:rPr lang="en-US" sz="1600" dirty="0" err="1">
                <a:solidFill>
                  <a:srgbClr val="000000"/>
                </a:solidFill>
                <a:latin typeface="Courier New"/>
              </a:rPr>
              <a:t>y,Dnhandle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(y,0.1) ,</a:t>
            </a:r>
            <a:r>
              <a:rPr lang="en-US" sz="1600" dirty="0">
                <a:solidFill>
                  <a:srgbClr val="A020F0"/>
                </a:solidFill>
                <a:latin typeface="Courier New"/>
              </a:rPr>
              <a:t>'--g</a:t>
            </a:r>
            <a:r>
              <a:rPr lang="en-US" sz="1600" dirty="0" smtClean="0">
                <a:solidFill>
                  <a:srgbClr val="A020F0"/>
                </a:solidFill>
                <a:latin typeface="Courier New"/>
              </a:rPr>
              <a:t>'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);plot(</a:t>
            </a:r>
            <a:r>
              <a:rPr lang="en-US" sz="1600" dirty="0" err="1" smtClean="0">
                <a:solidFill>
                  <a:srgbClr val="000000"/>
                </a:solidFill>
                <a:latin typeface="Courier New"/>
              </a:rPr>
              <a:t>y,Dnhandle</a:t>
            </a:r>
            <a:r>
              <a:rPr lang="en-US" sz="1600" dirty="0" smtClean="0">
                <a:solidFill>
                  <a:srgbClr val="000000"/>
                </a:solidFill>
                <a:latin typeface="Courier New"/>
              </a:rPr>
              <a:t>(y,0.01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),</a:t>
            </a:r>
            <a:r>
              <a:rPr lang="en-US" sz="1600" dirty="0">
                <a:solidFill>
                  <a:srgbClr val="A020F0"/>
                </a:solidFill>
                <a:latin typeface="Courier New"/>
              </a:rPr>
              <a:t>'-.b'</a:t>
            </a:r>
            <a:r>
              <a:rPr lang="en-US" sz="16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pt-BR" sz="1600" dirty="0">
                <a:solidFill>
                  <a:srgbClr val="000000"/>
                </a:solidFill>
                <a:latin typeface="Courier New"/>
              </a:rPr>
              <a:t>legend(</a:t>
            </a:r>
            <a:r>
              <a:rPr lang="pt-BR" sz="1600" dirty="0">
                <a:solidFill>
                  <a:srgbClr val="A020F0"/>
                </a:solidFill>
                <a:latin typeface="Courier New"/>
              </a:rPr>
              <a:t>'Symbolic'</a:t>
            </a:r>
            <a:r>
              <a:rPr lang="pt-BR" sz="1600" dirty="0">
                <a:solidFill>
                  <a:srgbClr val="000000"/>
                </a:solidFill>
                <a:latin typeface="Courier New"/>
              </a:rPr>
              <a:t>,</a:t>
            </a:r>
            <a:r>
              <a:rPr lang="pt-BR" sz="1600" dirty="0">
                <a:solidFill>
                  <a:srgbClr val="A020F0"/>
                </a:solidFill>
                <a:latin typeface="Courier New"/>
              </a:rPr>
              <a:t>'Num h=0.1'</a:t>
            </a:r>
            <a:r>
              <a:rPr lang="pt-BR" sz="1600" dirty="0">
                <a:solidFill>
                  <a:srgbClr val="000000"/>
                </a:solidFill>
                <a:latin typeface="Courier New"/>
              </a:rPr>
              <a:t>,</a:t>
            </a:r>
            <a:r>
              <a:rPr lang="pt-BR" sz="1600" dirty="0">
                <a:solidFill>
                  <a:srgbClr val="A020F0"/>
                </a:solidFill>
                <a:latin typeface="Courier New"/>
              </a:rPr>
              <a:t>'Num h=0.01'</a:t>
            </a:r>
            <a:r>
              <a:rPr lang="pt-BR" sz="1600" dirty="0">
                <a:solidFill>
                  <a:srgbClr val="000000"/>
                </a:solidFill>
                <a:latin typeface="Courier New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344007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7160" y="1112520"/>
            <a:ext cx="8534400" cy="4822825"/>
          </a:xfrm>
        </p:spPr>
        <p:txBody>
          <a:bodyPr/>
          <a:lstStyle/>
          <a:p>
            <a:pPr algn="just">
              <a:buFont typeface="Arial" pitchFamily="34" charset="0"/>
              <a:buChar char="•"/>
            </a:pPr>
            <a:r>
              <a:rPr lang="en-CA" noProof="0" dirty="0" smtClean="0"/>
              <a:t>The approximations computed using the finite difference formula are shown below:</a:t>
            </a:r>
          </a:p>
          <a:p>
            <a:pPr algn="just">
              <a:buFont typeface="Arial" pitchFamily="34" charset="0"/>
              <a:buChar char="•"/>
            </a:pPr>
            <a:endParaRPr lang="en-CA" noProof="0" dirty="0" smtClean="0"/>
          </a:p>
          <a:p>
            <a:pPr algn="just">
              <a:buFont typeface="Arial" pitchFamily="34" charset="0"/>
              <a:buChar char="•"/>
            </a:pPr>
            <a:endParaRPr lang="en-CA" noProof="0" dirty="0" smtClean="0"/>
          </a:p>
          <a:p>
            <a:pPr algn="just">
              <a:buFont typeface="Arial" pitchFamily="34" charset="0"/>
              <a:buChar char="•"/>
            </a:pPr>
            <a:endParaRPr lang="en-CA" noProof="0" dirty="0" smtClean="0"/>
          </a:p>
          <a:p>
            <a:pPr algn="just">
              <a:buFont typeface="Arial" pitchFamily="34" charset="0"/>
              <a:buChar char="•"/>
            </a:pPr>
            <a:endParaRPr lang="en-CA" noProof="0" dirty="0" smtClean="0"/>
          </a:p>
          <a:p>
            <a:pPr algn="just">
              <a:buFont typeface="Arial" pitchFamily="34" charset="0"/>
              <a:buChar char="•"/>
            </a:pPr>
            <a:endParaRPr lang="en-CA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Evaluation of the differentiation error as function of h</a:t>
            </a:r>
            <a:endParaRPr lang="en-CA" noProof="0" dirty="0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96739" y="1970905"/>
            <a:ext cx="4284616" cy="274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1" y="5098415"/>
            <a:ext cx="8869680" cy="110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sz="1800" kern="0" dirty="0" smtClean="0"/>
              <a:t>The third column shows difference between the numerical and symbolic results.</a:t>
            </a:r>
          </a:p>
          <a:p>
            <a:pPr>
              <a:buFont typeface="Arial" pitchFamily="34" charset="0"/>
              <a:buChar char="•"/>
            </a:pPr>
            <a:r>
              <a:rPr lang="en-US" sz="1800" kern="0" dirty="0" smtClean="0"/>
              <a:t>A plot of the error as a function of h demonstrates that error is proportional to the value of h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7253" y="1970905"/>
            <a:ext cx="3569427" cy="2700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15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685800" y="1447801"/>
            <a:ext cx="7772400" cy="2255520"/>
          </a:xfrm>
        </p:spPr>
        <p:txBody>
          <a:bodyPr/>
          <a:lstStyle/>
          <a:p>
            <a:r>
              <a:rPr lang="en-CA" noProof="0" dirty="0" smtClean="0"/>
              <a:t>Which Method would you use for differentiating a trigonometric equation ?</a:t>
            </a:r>
          </a:p>
          <a:p>
            <a:endParaRPr lang="en-CA" noProof="0" dirty="0" smtClean="0"/>
          </a:p>
          <a:p>
            <a:pPr>
              <a:buFont typeface="+mj-lt"/>
              <a:buAutoNum type="alphaUcPeriod"/>
            </a:pPr>
            <a:r>
              <a:rPr lang="en-CA" noProof="0" dirty="0" smtClean="0"/>
              <a:t>Diff</a:t>
            </a:r>
          </a:p>
          <a:p>
            <a:pPr>
              <a:buFont typeface="+mj-lt"/>
              <a:buAutoNum type="alphaUcPeriod"/>
            </a:pPr>
            <a:r>
              <a:rPr lang="en-CA" noProof="0" dirty="0" err="1" smtClean="0"/>
              <a:t>Polyder</a:t>
            </a:r>
            <a:endParaRPr lang="en-CA" noProof="0" dirty="0" smtClean="0"/>
          </a:p>
          <a:p>
            <a:pPr>
              <a:buFont typeface="+mj-lt"/>
              <a:buAutoNum type="alphaUcPeriod"/>
            </a:pPr>
            <a:r>
              <a:rPr lang="en-CA" noProof="0" dirty="0" smtClean="0"/>
              <a:t>Numeric </a:t>
            </a:r>
          </a:p>
          <a:p>
            <a:pPr>
              <a:buFont typeface="+mj-lt"/>
              <a:buAutoNum type="alphaUcPeriod"/>
            </a:pPr>
            <a:endParaRPr lang="en-CA" noProof="0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End-of-Lecture Quizzes</a:t>
            </a:r>
            <a:endParaRPr lang="en-CA" noProof="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84879" y="3733800"/>
            <a:ext cx="803428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There is no real answer to this, it depends on constraints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Probably diff  (B) would be the better answer because it provides a FORMAL solution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From the computational point of view, it may take longer to get the similar level of precision of a faster numeric solution. </a:t>
            </a:r>
            <a:r>
              <a:rPr lang="en-US" i="1" u="sng" dirty="0" err="1" smtClean="0">
                <a:solidFill>
                  <a:srgbClr val="FF0000"/>
                </a:solidFill>
              </a:rPr>
              <a:t>Polyder</a:t>
            </a:r>
            <a:r>
              <a:rPr lang="en-US" i="1" u="sng" dirty="0" smtClean="0">
                <a:solidFill>
                  <a:srgbClr val="FF0000"/>
                </a:solidFill>
              </a:rPr>
              <a:t> is wrong as it can only be used with polynomials</a:t>
            </a:r>
            <a:endParaRPr lang="en-US" i="1" u="sng" dirty="0">
              <a:solidFill>
                <a:srgbClr val="FF0000"/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</p:spTree>
    <p:extLst>
      <p:ext uri="{BB962C8B-B14F-4D97-AF65-F5344CB8AC3E}">
        <p14:creationId xmlns:p14="http://schemas.microsoft.com/office/powerpoint/2010/main" val="714843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685800" y="1447801"/>
            <a:ext cx="7772400" cy="2255520"/>
          </a:xfrm>
        </p:spPr>
        <p:txBody>
          <a:bodyPr/>
          <a:lstStyle/>
          <a:p>
            <a:r>
              <a:rPr lang="en-CA" noProof="0" dirty="0" smtClean="0"/>
              <a:t>Which Method in your opinion would be more precise in differentiating a known polynomial ?</a:t>
            </a:r>
          </a:p>
          <a:p>
            <a:endParaRPr lang="en-CA" noProof="0" dirty="0" smtClean="0"/>
          </a:p>
          <a:p>
            <a:pPr>
              <a:buFont typeface="+mj-lt"/>
              <a:buAutoNum type="alphaUcPeriod"/>
            </a:pPr>
            <a:r>
              <a:rPr lang="en-CA" noProof="0" dirty="0" smtClean="0"/>
              <a:t>Symbolic (diff)</a:t>
            </a:r>
          </a:p>
          <a:p>
            <a:pPr>
              <a:buFont typeface="+mj-lt"/>
              <a:buAutoNum type="alphaUcPeriod"/>
            </a:pPr>
            <a:r>
              <a:rPr lang="en-CA" noProof="0" dirty="0" err="1" smtClean="0"/>
              <a:t>Vectorial</a:t>
            </a:r>
            <a:r>
              <a:rPr lang="en-CA" noProof="0" dirty="0" smtClean="0"/>
              <a:t> (</a:t>
            </a:r>
            <a:r>
              <a:rPr lang="en-CA" noProof="0" dirty="0" err="1" smtClean="0"/>
              <a:t>polyder</a:t>
            </a:r>
            <a:r>
              <a:rPr lang="en-CA" noProof="0" dirty="0" smtClean="0"/>
              <a:t>)</a:t>
            </a:r>
          </a:p>
          <a:p>
            <a:pPr>
              <a:buFont typeface="+mj-lt"/>
              <a:buAutoNum type="alphaUcPeriod"/>
            </a:pPr>
            <a:r>
              <a:rPr lang="en-CA" noProof="0" dirty="0" smtClean="0"/>
              <a:t>Numeric </a:t>
            </a:r>
          </a:p>
          <a:p>
            <a:pPr>
              <a:buFont typeface="+mj-lt"/>
              <a:buAutoNum type="alphaUcPeriod"/>
            </a:pPr>
            <a:endParaRPr lang="en-CA" noProof="0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End-of-Lecture Quizzes</a:t>
            </a:r>
            <a:endParaRPr lang="en-CA" noProof="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545839" y="3931920"/>
            <a:ext cx="77142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It should normally be A/B, as both solutions are formal.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Of course, in special case due to approximation (finite representation of real numbers) one of the two or even another solution could be more precise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</p:spTree>
    <p:extLst>
      <p:ext uri="{BB962C8B-B14F-4D97-AF65-F5344CB8AC3E}">
        <p14:creationId xmlns:p14="http://schemas.microsoft.com/office/powerpoint/2010/main" val="3165791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noProof="0" dirty="0" smtClean="0"/>
          </a:p>
          <a:p>
            <a:endParaRPr lang="en-CA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noProof="0" dirty="0" smtClean="0"/>
              <a:t>Resume: Methods for Differentiation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4590915"/>
              </p:ext>
            </p:extLst>
          </p:nvPr>
        </p:nvGraphicFramePr>
        <p:xfrm>
          <a:off x="454525" y="1397000"/>
          <a:ext cx="7967579" cy="26911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528"/>
                <a:gridCol w="2700421"/>
                <a:gridCol w="3034630"/>
              </a:tblGrid>
              <a:tr h="405167"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polyder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Diff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Numerical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err="1" smtClean="0"/>
                        <a:t>polyder</a:t>
                      </a:r>
                      <a:r>
                        <a:rPr lang="en-US" sz="1800" dirty="0" smtClean="0"/>
                        <a:t> is used to compute  differentiation 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only for polynomials</a:t>
                      </a:r>
                    </a:p>
                    <a:p>
                      <a:pPr algn="l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Diff and Symbolic toolbox can be used to compute 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SYMBOLIC differentiation for any function</a:t>
                      </a:r>
                    </a:p>
                    <a:p>
                      <a:pPr algn="l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Numerical differentiation is used where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one is faced with the task to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differentiate data numerically </a:t>
                      </a:r>
                      <a:r>
                        <a:rPr lang="en-US" sz="1800" dirty="0" smtClean="0"/>
                        <a:t>(That is,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</a:rPr>
                        <a:t>having only SAMPLES</a:t>
                      </a:r>
                      <a:r>
                        <a:rPr lang="en-US" sz="1800" baseline="0" dirty="0" smtClean="0"/>
                        <a:t> but no symbolic description of the function to be differentiated)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</p:spTree>
    <p:extLst>
      <p:ext uri="{BB962C8B-B14F-4D97-AF65-F5344CB8AC3E}">
        <p14:creationId xmlns:p14="http://schemas.microsoft.com/office/powerpoint/2010/main" val="274107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noProof="0" dirty="0" smtClean="0"/>
              <a:t>Root Finding</a:t>
            </a:r>
            <a:endParaRPr lang="en-CA" noProof="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06680" y="1267096"/>
            <a:ext cx="5090160" cy="4585063"/>
          </a:xfrm>
        </p:spPr>
        <p:txBody>
          <a:bodyPr/>
          <a:lstStyle/>
          <a:p>
            <a:pPr algn="just">
              <a:buFont typeface="Arial" pitchFamily="34" charset="0"/>
              <a:buChar char="•"/>
            </a:pPr>
            <a:endParaRPr lang="en-CA" sz="1800" noProof="0" dirty="0" smtClean="0"/>
          </a:p>
          <a:p>
            <a:pPr algn="just">
              <a:buFont typeface="Arial" pitchFamily="34" charset="0"/>
              <a:buChar char="•"/>
            </a:pPr>
            <a:r>
              <a:rPr lang="en-CA" sz="1800" noProof="0" dirty="0" smtClean="0"/>
              <a:t>We define ROOTS (sometimes defined as ZEROS) of a given function Y=F(X) the values of X so that F(X)=0 </a:t>
            </a:r>
          </a:p>
          <a:p>
            <a:pPr algn="just">
              <a:buFont typeface="Arial" pitchFamily="34" charset="0"/>
              <a:buChar char="•"/>
            </a:pPr>
            <a:r>
              <a:rPr lang="en-CA" sz="1800" noProof="0" dirty="0" smtClean="0"/>
              <a:t>By definition, ROOTS are exactly the x-intercepts of the function.</a:t>
            </a:r>
          </a:p>
          <a:p>
            <a:pPr algn="just">
              <a:buFont typeface="Arial" pitchFamily="34" charset="0"/>
              <a:buChar char="•"/>
            </a:pPr>
            <a:endParaRPr lang="en-CA" sz="1800" noProof="0" dirty="0" smtClean="0"/>
          </a:p>
          <a:p>
            <a:pPr algn="just">
              <a:buFont typeface="Arial" pitchFamily="34" charset="0"/>
              <a:buChar char="•"/>
            </a:pPr>
            <a:r>
              <a:rPr lang="en-CA" sz="1800" noProof="0" dirty="0" smtClean="0"/>
              <a:t>Example: {-2,2} represent the roots for the 2</a:t>
            </a:r>
            <a:r>
              <a:rPr lang="en-CA" sz="1800" baseline="30000" noProof="0" dirty="0" smtClean="0"/>
              <a:t>nd</a:t>
            </a:r>
            <a:r>
              <a:rPr lang="en-CA" sz="1800" noProof="0" dirty="0" smtClean="0"/>
              <a:t> grade polynomial shown in figure.</a:t>
            </a:r>
          </a:p>
          <a:p>
            <a:pPr algn="just">
              <a:buFont typeface="Arial" pitchFamily="34" charset="0"/>
              <a:buChar char="•"/>
            </a:pPr>
            <a:endParaRPr lang="en-CA" sz="1800" noProof="0" dirty="0" smtClean="0"/>
          </a:p>
          <a:p>
            <a:pPr algn="just">
              <a:buFont typeface="Arial" pitchFamily="34" charset="0"/>
              <a:buChar char="•"/>
            </a:pPr>
            <a:endParaRPr lang="en-CA" sz="1800" noProof="0" dirty="0" smtClean="0"/>
          </a:p>
          <a:p>
            <a:pPr algn="just"/>
            <a:endParaRPr lang="en-CA" noProof="0" dirty="0" smtClean="0"/>
          </a:p>
          <a:p>
            <a:pPr algn="just"/>
            <a:endParaRPr lang="en-CA" noProof="0" dirty="0" smtClean="0"/>
          </a:p>
          <a:p>
            <a:pPr algn="just"/>
            <a:endParaRPr lang="en-CA" noProof="0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64084" y="1736679"/>
            <a:ext cx="3301024" cy="2918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143001"/>
            <a:ext cx="8519160" cy="4175760"/>
          </a:xfrm>
        </p:spPr>
        <p:txBody>
          <a:bodyPr/>
          <a:lstStyle/>
          <a:p>
            <a:pPr algn="just">
              <a:buFont typeface="Arial"/>
              <a:buChar char="•"/>
            </a:pPr>
            <a:r>
              <a:rPr lang="en-CA" noProof="0" dirty="0" smtClean="0"/>
              <a:t>The MATLAB Symbolic Toolbox is a set of libraries for performing SYMBOLIC math operations (that is, based on formulas as opposed to vectors).</a:t>
            </a:r>
          </a:p>
          <a:p>
            <a:pPr algn="just">
              <a:buFont typeface="Arial"/>
              <a:buChar char="•"/>
            </a:pPr>
            <a:r>
              <a:rPr lang="en-CA" noProof="0" dirty="0" smtClean="0"/>
              <a:t>The command “</a:t>
            </a:r>
            <a:r>
              <a:rPr lang="en-CA" noProof="0" dirty="0" err="1" smtClean="0"/>
              <a:t>sym</a:t>
            </a:r>
            <a:r>
              <a:rPr lang="en-CA" noProof="0" dirty="0" smtClean="0"/>
              <a:t>” is used to “Create” a symbolic variable or formula, that can hence be used in a symbolic context. Essentially, with </a:t>
            </a:r>
            <a:r>
              <a:rPr lang="en-CA" noProof="0" dirty="0" err="1" smtClean="0"/>
              <a:t>sym</a:t>
            </a:r>
            <a:r>
              <a:rPr lang="en-CA" noProof="0" dirty="0" smtClean="0"/>
              <a:t>(‘a’), ‘a’ becomes a valid symbol that can be used legally in arithmetic expressions:</a:t>
            </a:r>
          </a:p>
          <a:p>
            <a:pPr lvl="1" algn="just">
              <a:buFont typeface="Arial"/>
              <a:buChar char="•"/>
            </a:pPr>
            <a:r>
              <a:rPr lang="en-CA" noProof="0" dirty="0" smtClean="0"/>
              <a:t>For example: </a:t>
            </a:r>
          </a:p>
          <a:p>
            <a:endParaRPr lang="en-CA" sz="1600" noProof="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CA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Expressing Polynomials using Symbolic Toolbox</a:t>
            </a:r>
            <a:endParaRPr lang="en-CA" noProof="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  <p:sp>
        <p:nvSpPr>
          <p:cNvPr id="4" name="Rettangolo 3"/>
          <p:cNvSpPr/>
          <p:nvPr/>
        </p:nvSpPr>
        <p:spPr>
          <a:xfrm>
            <a:off x="6035040" y="3321278"/>
            <a:ext cx="25755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 a = sym('a');</a:t>
            </a:r>
          </a:p>
          <a:p>
            <a:r>
              <a:rPr lang="tr-T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&gt;&gt; a+a</a:t>
            </a:r>
          </a:p>
          <a:p>
            <a:pPr>
              <a:spcAft>
                <a:spcPts val="1200"/>
              </a:spcAft>
            </a:pPr>
            <a:r>
              <a:rPr lang="tr-T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CA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tr-T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ans =</a:t>
            </a:r>
            <a:r>
              <a:rPr lang="it-IT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tr-T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2*a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59080" y="4257139"/>
            <a:ext cx="5516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nb-NO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x = sym('x');</a:t>
            </a:r>
          </a:p>
          <a:p>
            <a:r>
              <a:rPr lang="nb-NO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&gt;&gt; myexpr = cos(x)^2 + sin(x)^2</a:t>
            </a:r>
          </a:p>
          <a:p>
            <a:pPr>
              <a:spcAft>
                <a:spcPts val="1200"/>
              </a:spcAft>
            </a:pPr>
            <a:r>
              <a:rPr lang="nb-NO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myexpr </a:t>
            </a:r>
            <a:r>
              <a:rPr lang="nb-NO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cos(x</a:t>
            </a:r>
            <a:r>
              <a:rPr lang="nb-NO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)^2 + sin(x)^2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59080" y="3429000"/>
            <a:ext cx="3962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&gt;&gt;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a+a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Undefined function or variable 'a'.</a:t>
            </a:r>
          </a:p>
        </p:txBody>
      </p:sp>
      <p:sp>
        <p:nvSpPr>
          <p:cNvPr id="8" name="Freccia a destra 7"/>
          <p:cNvSpPr/>
          <p:nvPr/>
        </p:nvSpPr>
        <p:spPr bwMode="auto">
          <a:xfrm>
            <a:off x="4572000" y="3321278"/>
            <a:ext cx="746760" cy="52322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304800" y="5516882"/>
            <a:ext cx="8519160" cy="579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just">
              <a:buFont typeface="Arial"/>
              <a:buChar char="•"/>
            </a:pPr>
            <a:r>
              <a:rPr lang="en-US" sz="1800" kern="0" dirty="0" smtClean="0"/>
              <a:t>NOTE: The command </a:t>
            </a:r>
            <a:r>
              <a:rPr lang="en-US" sz="1800" kern="0" dirty="0" err="1" smtClean="0"/>
              <a:t>syms</a:t>
            </a:r>
            <a:r>
              <a:rPr lang="en-US" sz="1800" kern="0" dirty="0" smtClean="0"/>
              <a:t> x can be used as a shortcut for </a:t>
            </a:r>
            <a:r>
              <a:rPr lang="en-US" sz="1800" kern="0" dirty="0" err="1" smtClean="0"/>
              <a:t>sym</a:t>
            </a:r>
            <a:r>
              <a:rPr lang="en-US" sz="1800" kern="0" dirty="0" smtClean="0"/>
              <a:t>(‘x’)</a:t>
            </a:r>
            <a:endParaRPr lang="en-US" sz="1800" kern="0" dirty="0"/>
          </a:p>
        </p:txBody>
      </p:sp>
    </p:spTree>
    <p:extLst>
      <p:ext uri="{BB962C8B-B14F-4D97-AF65-F5344CB8AC3E}">
        <p14:creationId xmlns:p14="http://schemas.microsoft.com/office/powerpoint/2010/main" val="92070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Root Finding using Symbolic Toolbox</a:t>
            </a:r>
            <a:endParaRPr lang="en-CA" noProof="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0" y="914400"/>
            <a:ext cx="8793480" cy="1478280"/>
          </a:xfrm>
        </p:spPr>
        <p:txBody>
          <a:bodyPr/>
          <a:lstStyle/>
          <a:p>
            <a:endParaRPr lang="en-CA" sz="1600" noProof="0" dirty="0" smtClean="0">
              <a:latin typeface="Courier"/>
              <a:cs typeface="Courier"/>
            </a:endParaRPr>
          </a:p>
          <a:p>
            <a:pPr algn="just">
              <a:buFont typeface="Arial" pitchFamily="34" charset="0"/>
              <a:buChar char="•"/>
            </a:pPr>
            <a:r>
              <a:rPr lang="en-CA" sz="1800" noProof="0" dirty="0" smtClean="0">
                <a:latin typeface="Helvetica"/>
                <a:cs typeface="Helvetica"/>
              </a:rPr>
              <a:t>The Symbolic Toolbox can be used to compute the roots of polynomial using symbols, using the command SOLVE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  <p:sp>
        <p:nvSpPr>
          <p:cNvPr id="9" name="Rettangolo 8"/>
          <p:cNvSpPr/>
          <p:nvPr/>
        </p:nvSpPr>
        <p:spPr>
          <a:xfrm>
            <a:off x="1432560" y="2306806"/>
            <a:ext cx="5974080" cy="274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20000"/>
              </a:spcBef>
              <a:buClr>
                <a:srgbClr val="9E0927"/>
              </a:buClr>
              <a:buFont typeface="Arial" pitchFamily="34" charset="0"/>
              <a:buChar char="•"/>
            </a:pPr>
            <a:endParaRPr lang="fr-FR" sz="1800" kern="0" dirty="0">
              <a:solidFill>
                <a:srgbClr val="000000"/>
              </a:solidFill>
              <a:latin typeface="Helvetica"/>
              <a:ea typeface="ＭＳ Ｐゴシック"/>
              <a:cs typeface="Helvetica"/>
            </a:endParaRPr>
          </a:p>
          <a:p>
            <a:pPr marL="342900" lvl="0" indent="-342900">
              <a:spcBef>
                <a:spcPct val="20000"/>
              </a:spcBef>
              <a:buClr>
                <a:srgbClr val="9E0927"/>
              </a:buClr>
            </a:pPr>
            <a:r>
              <a:rPr lang="fr-FR" sz="1600" kern="0" dirty="0">
                <a:solidFill>
                  <a:srgbClr val="000000"/>
                </a:solidFill>
                <a:latin typeface="Courier"/>
                <a:ea typeface="ＭＳ Ｐゴシック"/>
                <a:cs typeface="Courier"/>
              </a:rPr>
              <a:t> x = </a:t>
            </a:r>
            <a:r>
              <a:rPr lang="fr-FR" sz="1600" kern="0" dirty="0" err="1">
                <a:solidFill>
                  <a:srgbClr val="000000"/>
                </a:solidFill>
                <a:latin typeface="Courier"/>
                <a:ea typeface="ＭＳ Ｐゴシック"/>
                <a:cs typeface="Courier"/>
              </a:rPr>
              <a:t>sym</a:t>
            </a:r>
            <a:r>
              <a:rPr lang="fr-FR" sz="1600" kern="0" dirty="0">
                <a:solidFill>
                  <a:srgbClr val="000000"/>
                </a:solidFill>
                <a:latin typeface="Courier"/>
                <a:ea typeface="ＭＳ Ｐゴシック"/>
                <a:cs typeface="Courier"/>
              </a:rPr>
              <a:t>('x</a:t>
            </a:r>
            <a:r>
              <a:rPr lang="fr-FR" sz="1600" kern="0" dirty="0" smtClean="0">
                <a:solidFill>
                  <a:srgbClr val="000000"/>
                </a:solidFill>
                <a:latin typeface="Courier"/>
                <a:ea typeface="ＭＳ Ｐゴシック"/>
                <a:cs typeface="Courier"/>
              </a:rPr>
              <a:t>');                       </a:t>
            </a:r>
          </a:p>
          <a:p>
            <a:pPr marL="342900" lvl="0" indent="-342900">
              <a:spcBef>
                <a:spcPct val="20000"/>
              </a:spcBef>
              <a:buClr>
                <a:srgbClr val="9E0927"/>
              </a:buClr>
            </a:pPr>
            <a:endParaRPr lang="fr-FR" sz="1600" kern="0" dirty="0">
              <a:solidFill>
                <a:srgbClr val="000000"/>
              </a:solidFill>
              <a:latin typeface="Courier"/>
              <a:ea typeface="ＭＳ Ｐゴシック"/>
              <a:cs typeface="Courier"/>
            </a:endParaRPr>
          </a:p>
          <a:p>
            <a:pPr marL="342900" lvl="0" indent="-342900">
              <a:spcBef>
                <a:spcPct val="20000"/>
              </a:spcBef>
              <a:buClr>
                <a:srgbClr val="9E0927"/>
              </a:buClr>
            </a:pPr>
            <a:r>
              <a:rPr lang="fr-FR" sz="1600" kern="0" dirty="0">
                <a:solidFill>
                  <a:srgbClr val="000000"/>
                </a:solidFill>
                <a:latin typeface="Courier"/>
                <a:ea typeface="ＭＳ Ｐゴシック"/>
                <a:cs typeface="Courier"/>
              </a:rPr>
              <a:t> </a:t>
            </a:r>
            <a:r>
              <a:rPr lang="fr-FR" sz="1600" kern="0" dirty="0" err="1">
                <a:solidFill>
                  <a:srgbClr val="000000"/>
                </a:solidFill>
                <a:latin typeface="Courier"/>
                <a:ea typeface="ＭＳ Ｐゴシック"/>
                <a:cs typeface="Courier"/>
              </a:rPr>
              <a:t>solve</a:t>
            </a:r>
            <a:r>
              <a:rPr lang="fr-FR" sz="1600" kern="0" dirty="0">
                <a:solidFill>
                  <a:srgbClr val="000000"/>
                </a:solidFill>
                <a:latin typeface="Courier"/>
                <a:ea typeface="ＭＳ Ｐゴシック"/>
                <a:cs typeface="Courier"/>
              </a:rPr>
              <a:t>('2 * x^2 + x = 6')</a:t>
            </a:r>
          </a:p>
          <a:p>
            <a:pPr marL="342900" lvl="0" indent="-342900">
              <a:spcBef>
                <a:spcPct val="20000"/>
              </a:spcBef>
              <a:spcAft>
                <a:spcPts val="1200"/>
              </a:spcAft>
              <a:buClr>
                <a:srgbClr val="9E0927"/>
              </a:buClr>
            </a:pPr>
            <a:endParaRPr lang="fr-FR" sz="1600" kern="0" dirty="0" smtClean="0">
              <a:solidFill>
                <a:srgbClr val="000000"/>
              </a:solidFill>
              <a:latin typeface="Courier"/>
              <a:ea typeface="ＭＳ Ｐゴシック"/>
              <a:cs typeface="Courier"/>
            </a:endParaRPr>
          </a:p>
          <a:p>
            <a:pPr marL="342900" lvl="0" indent="-342900">
              <a:spcBef>
                <a:spcPct val="20000"/>
              </a:spcBef>
              <a:spcAft>
                <a:spcPts val="1200"/>
              </a:spcAft>
              <a:buClr>
                <a:srgbClr val="9E0927"/>
              </a:buClr>
            </a:pPr>
            <a:r>
              <a:rPr lang="fr-FR" sz="1600" kern="0" dirty="0" smtClean="0">
                <a:solidFill>
                  <a:srgbClr val="000000"/>
                </a:solidFill>
                <a:latin typeface="Courier"/>
                <a:ea typeface="ＭＳ Ｐゴシック"/>
                <a:cs typeface="Courier"/>
              </a:rPr>
              <a:t>&gt;&gt; </a:t>
            </a:r>
            <a:r>
              <a:rPr lang="fr-FR" sz="1600" kern="0" dirty="0">
                <a:solidFill>
                  <a:srgbClr val="000000"/>
                </a:solidFill>
                <a:latin typeface="Courier"/>
                <a:ea typeface="ＭＳ Ｐゴシック"/>
                <a:cs typeface="Courier"/>
              </a:rPr>
              <a:t>ans =</a:t>
            </a:r>
          </a:p>
          <a:p>
            <a:pPr marL="342900" lvl="0" indent="-342900">
              <a:spcBef>
                <a:spcPct val="20000"/>
              </a:spcBef>
              <a:buClr>
                <a:srgbClr val="9E0927"/>
              </a:buClr>
            </a:pPr>
            <a:r>
              <a:rPr lang="fr-FR" sz="1600" kern="0" dirty="0">
                <a:solidFill>
                  <a:srgbClr val="000000"/>
                </a:solidFill>
                <a:latin typeface="Courier"/>
                <a:ea typeface="ＭＳ Ｐゴシック"/>
                <a:cs typeface="Courier"/>
              </a:rPr>
              <a:t>         -2</a:t>
            </a:r>
          </a:p>
          <a:p>
            <a:pPr marL="342900" lvl="0" indent="-342900">
              <a:spcBef>
                <a:spcPct val="20000"/>
              </a:spcBef>
              <a:buClr>
                <a:srgbClr val="9E0927"/>
              </a:buClr>
            </a:pPr>
            <a:r>
              <a:rPr lang="fr-FR" sz="1600" kern="0" dirty="0">
                <a:solidFill>
                  <a:srgbClr val="000000"/>
                </a:solidFill>
                <a:latin typeface="Courier"/>
                <a:ea typeface="ＭＳ Ｐゴシック"/>
                <a:cs typeface="Courier"/>
              </a:rPr>
              <a:t>         3/2</a:t>
            </a:r>
            <a:endParaRPr lang="en-US" sz="1600" kern="0" dirty="0">
              <a:solidFill>
                <a:srgbClr val="000000"/>
              </a:solidFill>
              <a:latin typeface="Courier"/>
              <a:ea typeface="ＭＳ Ｐゴシック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279347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243840" y="1112520"/>
            <a:ext cx="8503920" cy="1097279"/>
          </a:xfrm>
        </p:spPr>
        <p:txBody>
          <a:bodyPr/>
          <a:lstStyle/>
          <a:p>
            <a:r>
              <a:rPr lang="en-CA" noProof="0" dirty="0" smtClean="0"/>
              <a:t>To facilitate IO, we can convert a symbolic expression into a string </a:t>
            </a:r>
            <a:r>
              <a:rPr lang="en-CA" kern="1200" noProof="0" dirty="0" err="1" smtClean="0">
                <a:solidFill>
                  <a:srgbClr val="000000"/>
                </a:solidFill>
                <a:latin typeface="Courier New"/>
                <a:ea typeface="ＭＳ Ｐゴシック" pitchFamily="34" charset="-128"/>
              </a:rPr>
              <a:t>str</a:t>
            </a:r>
            <a:r>
              <a:rPr lang="en-CA" kern="1200" noProof="0" dirty="0" smtClean="0">
                <a:solidFill>
                  <a:srgbClr val="000000"/>
                </a:solidFill>
                <a:latin typeface="Courier New"/>
                <a:ea typeface="ＭＳ Ｐゴシック" pitchFamily="34" charset="-128"/>
              </a:rPr>
              <a:t>=char(s)</a:t>
            </a:r>
            <a:r>
              <a:rPr lang="en-CA" noProof="0" dirty="0" smtClean="0"/>
              <a:t>,  or a numeric value </a:t>
            </a:r>
            <a:r>
              <a:rPr lang="en-CA" kern="1200" noProof="0" dirty="0" err="1" smtClean="0">
                <a:solidFill>
                  <a:srgbClr val="000000"/>
                </a:solidFill>
                <a:latin typeface="Courier New"/>
                <a:ea typeface="ＭＳ Ｐゴシック" pitchFamily="34" charset="-128"/>
              </a:rPr>
              <a:t>num</a:t>
            </a:r>
            <a:r>
              <a:rPr lang="en-CA" kern="1200" noProof="0" dirty="0" smtClean="0">
                <a:solidFill>
                  <a:srgbClr val="000000"/>
                </a:solidFill>
                <a:latin typeface="Courier New"/>
                <a:ea typeface="ＭＳ Ｐゴシック" pitchFamily="34" charset="-128"/>
              </a:rPr>
              <a:t>=double(s) , </a:t>
            </a:r>
            <a:r>
              <a:rPr lang="en-CA" kern="1200" noProof="0" dirty="0" err="1" smtClean="0">
                <a:solidFill>
                  <a:srgbClr val="000000"/>
                </a:solidFill>
                <a:latin typeface="Courier New"/>
                <a:ea typeface="ＭＳ Ｐゴシック" pitchFamily="34" charset="-128"/>
              </a:rPr>
              <a:t>num</a:t>
            </a:r>
            <a:r>
              <a:rPr lang="en-CA" kern="1200" noProof="0" dirty="0" smtClean="0">
                <a:solidFill>
                  <a:srgbClr val="000000"/>
                </a:solidFill>
                <a:latin typeface="Courier New"/>
                <a:ea typeface="ＭＳ Ｐゴシック" pitchFamily="34" charset="-128"/>
              </a:rPr>
              <a:t>=(u)</a:t>
            </a:r>
            <a:r>
              <a:rPr lang="en-CA" kern="1200" noProof="0" dirty="0" err="1" smtClean="0">
                <a:solidFill>
                  <a:srgbClr val="000000"/>
                </a:solidFill>
                <a:latin typeface="Courier New"/>
                <a:ea typeface="ＭＳ Ｐゴシック" pitchFamily="34" charset="-128"/>
              </a:rPr>
              <a:t>int</a:t>
            </a:r>
            <a:r>
              <a:rPr lang="en-CA" kern="1200" noProof="0" dirty="0" smtClean="0">
                <a:solidFill>
                  <a:srgbClr val="000000"/>
                </a:solidFill>
                <a:latin typeface="Courier New"/>
                <a:ea typeface="ＭＳ Ｐゴシック" pitchFamily="34" charset="-128"/>
              </a:rPr>
              <a:t>[8|16|32|64](s)</a:t>
            </a:r>
            <a:r>
              <a:rPr lang="en-CA" noProof="0" dirty="0" smtClean="0"/>
              <a:t>:</a:t>
            </a:r>
            <a:endParaRPr lang="en-CA" noProof="0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Printing Symbolic Expressions</a:t>
            </a:r>
            <a:endParaRPr lang="en-CA" noProof="0" dirty="0"/>
          </a:p>
        </p:txBody>
      </p:sp>
      <p:sp>
        <p:nvSpPr>
          <p:cNvPr id="5" name="Rettangolo 4"/>
          <p:cNvSpPr/>
          <p:nvPr/>
        </p:nvSpPr>
        <p:spPr>
          <a:xfrm>
            <a:off x="213360" y="3348693"/>
            <a:ext cx="7940040" cy="17543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x 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= 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sym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dirty="0">
                <a:solidFill>
                  <a:srgbClr val="A020F0"/>
                </a:solidFill>
                <a:latin typeface="Courier New"/>
              </a:rPr>
              <a:t>'x'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US" sz="1800" dirty="0">
                <a:solidFill>
                  <a:srgbClr val="000000"/>
                </a:solidFill>
                <a:latin typeface="Courier New"/>
              </a:rPr>
              <a:t>Ps=2 * x^2 + x - 6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fprintf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dirty="0" smtClean="0">
                <a:solidFill>
                  <a:srgbClr val="A020F0"/>
                </a:solidFill>
                <a:latin typeface="Courier New"/>
              </a:rPr>
              <a:t>'Symbolic Polynomial: </a:t>
            </a:r>
            <a:r>
              <a:rPr lang="en-US" sz="1800" dirty="0">
                <a:solidFill>
                  <a:srgbClr val="A020F0"/>
                </a:solidFill>
                <a:latin typeface="Courier New"/>
              </a:rPr>
              <a:t>%s\</a:t>
            </a:r>
            <a:r>
              <a:rPr lang="en-US" sz="1800" dirty="0" err="1">
                <a:solidFill>
                  <a:srgbClr val="A020F0"/>
                </a:solidFill>
                <a:latin typeface="Courier New"/>
              </a:rPr>
              <a:t>n'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,char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(Ps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));</a:t>
            </a:r>
          </a:p>
          <a:p>
            <a:r>
              <a:rPr lang="it-IT" sz="1800" dirty="0" err="1" smtClean="0">
                <a:solidFill>
                  <a:srgbClr val="000000"/>
                </a:solidFill>
                <a:latin typeface="Courier New"/>
              </a:rPr>
              <a:t>Rs</a:t>
            </a:r>
            <a:r>
              <a:rPr lang="it-IT" sz="1800" dirty="0" smtClean="0">
                <a:solidFill>
                  <a:srgbClr val="000000"/>
                </a:solidFill>
                <a:latin typeface="Courier New"/>
              </a:rPr>
              <a:t>=solve(Ps);</a:t>
            </a:r>
            <a:endParaRPr lang="en-US" sz="1800" dirty="0" smtClean="0">
              <a:solidFill>
                <a:srgbClr val="000000"/>
              </a:solidFill>
              <a:latin typeface="Courier New"/>
            </a:endParaRPr>
          </a:p>
          <a:p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fprintf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dirty="0">
                <a:solidFill>
                  <a:srgbClr val="A020F0"/>
                </a:solidFill>
                <a:latin typeface="Courier New"/>
              </a:rPr>
              <a:t>'Has roots </a:t>
            </a:r>
            <a:r>
              <a:rPr lang="en-US" sz="1800" dirty="0" smtClean="0">
                <a:solidFill>
                  <a:srgbClr val="A020F0"/>
                </a:solidFill>
                <a:latin typeface="Courier New"/>
              </a:rPr>
              <a:t>%f , %f\</a:t>
            </a:r>
            <a:r>
              <a:rPr lang="en-US" sz="1800" dirty="0" err="1" smtClean="0">
                <a:solidFill>
                  <a:srgbClr val="A020F0"/>
                </a:solidFill>
                <a:latin typeface="Courier New"/>
              </a:rPr>
              <a:t>n'</a:t>
            </a:r>
            <a:r>
              <a:rPr lang="en-US" sz="1800" dirty="0" err="1" smtClean="0">
                <a:solidFill>
                  <a:srgbClr val="000000"/>
                </a:solidFill>
                <a:latin typeface="Courier New"/>
              </a:rPr>
              <a:t>,double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dirty="0" err="1" smtClean="0">
                <a:solidFill>
                  <a:srgbClr val="000000"/>
                </a:solidFill>
                <a:latin typeface="Courier New"/>
              </a:rPr>
              <a:t>Rs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));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f</a:t>
            </a:r>
            <a:r>
              <a:rPr lang="en-US" sz="1800" dirty="0" err="1" smtClean="0">
                <a:solidFill>
                  <a:srgbClr val="000000"/>
                </a:solidFill>
                <a:latin typeface="Courier New"/>
              </a:rPr>
              <a:t>printf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dirty="0" smtClean="0">
                <a:solidFill>
                  <a:srgbClr val="A020F0"/>
                </a:solidFill>
                <a:latin typeface="Courier New"/>
              </a:rPr>
              <a:t>‘That are rounded to %d </a:t>
            </a:r>
            <a:r>
              <a:rPr lang="en-US" sz="1800" dirty="0">
                <a:solidFill>
                  <a:srgbClr val="A020F0"/>
                </a:solidFill>
                <a:latin typeface="Courier New"/>
              </a:rPr>
              <a:t>, </a:t>
            </a:r>
            <a:r>
              <a:rPr lang="en-US" sz="1800" dirty="0" smtClean="0">
                <a:solidFill>
                  <a:srgbClr val="A020F0"/>
                </a:solidFill>
                <a:latin typeface="Courier New"/>
              </a:rPr>
              <a:t>%d\n'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,int8(</a:t>
            </a:r>
            <a:r>
              <a:rPr lang="en-US" sz="1800" dirty="0" err="1" smtClean="0">
                <a:solidFill>
                  <a:srgbClr val="000000"/>
                </a:solidFill>
                <a:latin typeface="Courier New"/>
              </a:rPr>
              <a:t>Rs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));</a:t>
            </a:r>
          </a:p>
        </p:txBody>
      </p:sp>
    </p:spTree>
    <p:extLst>
      <p:ext uri="{BB962C8B-B14F-4D97-AF65-F5344CB8AC3E}">
        <p14:creationId xmlns:p14="http://schemas.microsoft.com/office/powerpoint/2010/main" val="342477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Symbolic – to – vector Translation of Polynomials</a:t>
            </a:r>
            <a:endParaRPr lang="en-CA" noProof="0" dirty="0"/>
          </a:p>
        </p:txBody>
      </p:sp>
      <p:sp>
        <p:nvSpPr>
          <p:cNvPr id="6" name="Segnaposto contenuto 1"/>
          <p:cNvSpPr txBox="1">
            <a:spLocks/>
          </p:cNvSpPr>
          <p:nvPr/>
        </p:nvSpPr>
        <p:spPr bwMode="auto">
          <a:xfrm>
            <a:off x="243840" y="1280161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800" kern="0" dirty="0" smtClean="0"/>
              <a:t>We can also turn a symbolic polynomial into a vector representation and vice versa:</a:t>
            </a:r>
            <a:endParaRPr lang="en-US" sz="1800" kern="0" dirty="0"/>
          </a:p>
        </p:txBody>
      </p:sp>
      <p:sp>
        <p:nvSpPr>
          <p:cNvPr id="8" name="Rettangolo 7"/>
          <p:cNvSpPr/>
          <p:nvPr/>
        </p:nvSpPr>
        <p:spPr>
          <a:xfrm>
            <a:off x="121920" y="4649718"/>
            <a:ext cx="8473440" cy="9233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 err="1" smtClean="0">
                <a:solidFill>
                  <a:srgbClr val="000000"/>
                </a:solidFill>
                <a:latin typeface="Courier New"/>
              </a:rPr>
              <a:t>fprintf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dirty="0">
                <a:solidFill>
                  <a:srgbClr val="A020F0"/>
                </a:solidFill>
                <a:latin typeface="Courier New"/>
              </a:rPr>
              <a:t>'</a:t>
            </a:r>
            <a:r>
              <a:rPr lang="en-US" sz="1800" dirty="0" smtClean="0">
                <a:solidFill>
                  <a:srgbClr val="A020F0"/>
                </a:solidFill>
                <a:latin typeface="Courier New"/>
              </a:rPr>
              <a:t>The Vector polynomial</a:t>
            </a:r>
            <a:r>
              <a:rPr lang="en-US" sz="1800" dirty="0" smtClean="0">
                <a:latin typeface="Courier New"/>
              </a:rPr>
              <a:t>:');</a:t>
            </a:r>
            <a:r>
              <a:rPr lang="en-US" sz="1800" dirty="0" err="1" smtClean="0">
                <a:latin typeface="Courier New"/>
              </a:rPr>
              <a:t>disp</a:t>
            </a:r>
            <a:r>
              <a:rPr lang="en-US" sz="1800" dirty="0" smtClean="0">
                <a:latin typeface="Courier New"/>
              </a:rPr>
              <a:t>(</a:t>
            </a:r>
            <a:r>
              <a:rPr lang="en-US" sz="1800" dirty="0" err="1" smtClean="0">
                <a:latin typeface="Courier New"/>
              </a:rPr>
              <a:t>Pv</a:t>
            </a:r>
            <a:r>
              <a:rPr lang="en-US" sz="1800" dirty="0" smtClean="0">
                <a:latin typeface="Courier New"/>
              </a:rPr>
              <a:t>);</a:t>
            </a:r>
          </a:p>
          <a:p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Ps=poly2sym(</a:t>
            </a:r>
            <a:r>
              <a:rPr lang="en-US" sz="1800" dirty="0" err="1" smtClean="0">
                <a:solidFill>
                  <a:srgbClr val="000000"/>
                </a:solidFill>
                <a:latin typeface="Courier New"/>
              </a:rPr>
              <a:t>Pv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fprintf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dirty="0" smtClean="0">
                <a:solidFill>
                  <a:srgbClr val="A020F0"/>
                </a:solidFill>
                <a:latin typeface="Courier New"/>
              </a:rPr>
              <a:t>‘Is expressed by the symbolic </a:t>
            </a:r>
            <a:r>
              <a:rPr lang="en-US" sz="1800" dirty="0">
                <a:solidFill>
                  <a:srgbClr val="A020F0"/>
                </a:solidFill>
                <a:latin typeface="Courier New"/>
              </a:rPr>
              <a:t>%s\</a:t>
            </a:r>
            <a:r>
              <a:rPr lang="en-US" sz="1800" dirty="0" err="1">
                <a:solidFill>
                  <a:srgbClr val="A020F0"/>
                </a:solidFill>
                <a:latin typeface="Courier New"/>
              </a:rPr>
              <a:t>n'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,char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(Ps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));</a:t>
            </a:r>
            <a:endParaRPr lang="en-US" sz="1800" dirty="0">
              <a:solidFill>
                <a:srgbClr val="000000"/>
              </a:solidFill>
              <a:latin typeface="Courier New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21920" y="2690336"/>
            <a:ext cx="8473440" cy="9233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fprintf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dirty="0">
                <a:solidFill>
                  <a:srgbClr val="A020F0"/>
                </a:solidFill>
                <a:latin typeface="Courier New"/>
              </a:rPr>
              <a:t>'The Symbolic Polynomial %s\</a:t>
            </a:r>
            <a:r>
              <a:rPr lang="en-US" sz="1800" dirty="0" err="1">
                <a:solidFill>
                  <a:srgbClr val="A020F0"/>
                </a:solidFill>
                <a:latin typeface="Courier New"/>
              </a:rPr>
              <a:t>n'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,char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(Ps));</a:t>
            </a:r>
          </a:p>
          <a:p>
            <a:pPr lvl="0"/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Pv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=sym2poly(Ps);</a:t>
            </a:r>
          </a:p>
          <a:p>
            <a:pPr lvl="0"/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fprintf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dirty="0">
                <a:solidFill>
                  <a:srgbClr val="A020F0"/>
                </a:solidFill>
                <a:latin typeface="Courier New"/>
              </a:rPr>
              <a:t>'Is expressed by the vector:'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);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disp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Pv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31368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 smtClean="0"/>
              <a:t>Root Finding using vector representation of Polynomials</a:t>
            </a:r>
            <a:endParaRPr lang="en-CA" noProof="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0" y="914400"/>
            <a:ext cx="8793480" cy="1478280"/>
          </a:xfrm>
        </p:spPr>
        <p:txBody>
          <a:bodyPr/>
          <a:lstStyle/>
          <a:p>
            <a:endParaRPr lang="en-CA" sz="1600" noProof="0" dirty="0" smtClean="0">
              <a:latin typeface="Courier"/>
              <a:cs typeface="Courier"/>
            </a:endParaRPr>
          </a:p>
          <a:p>
            <a:pPr algn="just">
              <a:buFont typeface="Arial" pitchFamily="34" charset="0"/>
              <a:buChar char="•"/>
            </a:pPr>
            <a:r>
              <a:rPr lang="en-CA" sz="1800" noProof="0" dirty="0" smtClean="0">
                <a:latin typeface="Helvetica"/>
                <a:cs typeface="Helvetica"/>
              </a:rPr>
              <a:t>Using Symbolic to Vector translation, we can utilize the </a:t>
            </a:r>
            <a:r>
              <a:rPr lang="en-CA" sz="1800" noProof="0" dirty="0" smtClean="0">
                <a:latin typeface="Helvetica"/>
                <a:cs typeface="Helvetica"/>
              </a:rPr>
              <a:t>function </a:t>
            </a:r>
            <a:r>
              <a:rPr lang="en-CA" sz="1800" noProof="0" dirty="0" smtClean="0">
                <a:latin typeface="Helvetica"/>
                <a:cs typeface="Helvetica"/>
              </a:rPr>
              <a:t>ROOTS, already introduced in units 8 and 9, to determine roots of a symbolic polynomial.</a:t>
            </a:r>
          </a:p>
          <a:p>
            <a:pPr algn="just">
              <a:buFont typeface="Arial" pitchFamily="34" charset="0"/>
              <a:buChar char="•"/>
            </a:pPr>
            <a:r>
              <a:rPr lang="en-CA" sz="1800" i="1" noProof="0" dirty="0" smtClean="0">
                <a:solidFill>
                  <a:srgbClr val="7030A0"/>
                </a:solidFill>
                <a:latin typeface="Helvetica"/>
                <a:cs typeface="Helvetica"/>
              </a:rPr>
              <a:t>Note that solve works for every symbolic function, including non-polynomials such as trigonometric or log/</a:t>
            </a:r>
            <a:r>
              <a:rPr lang="en-CA" sz="1800" i="1" noProof="0" dirty="0" err="1" smtClean="0">
                <a:solidFill>
                  <a:srgbClr val="7030A0"/>
                </a:solidFill>
                <a:latin typeface="Helvetica"/>
                <a:cs typeface="Helvetica"/>
              </a:rPr>
              <a:t>exp</a:t>
            </a:r>
            <a:r>
              <a:rPr lang="en-CA" sz="1800" i="1" noProof="0" dirty="0" smtClean="0">
                <a:solidFill>
                  <a:srgbClr val="7030A0"/>
                </a:solidFill>
                <a:latin typeface="Helvetica"/>
                <a:cs typeface="Helvetica"/>
              </a:rPr>
              <a:t>, while roots works only on polynomials</a:t>
            </a:r>
          </a:p>
          <a:p>
            <a:pPr algn="just">
              <a:buFont typeface="Arial" pitchFamily="34" charset="0"/>
              <a:buChar char="•"/>
            </a:pPr>
            <a:r>
              <a:rPr lang="en-CA" sz="1800" i="1" noProof="0" dirty="0" smtClean="0"/>
              <a:t>The fundamental difference in approach, is that solve would apply mathematical formulas to the solution of the mathematical expression, while roots will take a numerical approach to the resolution of the polynomial</a:t>
            </a:r>
          </a:p>
          <a:p>
            <a:pPr algn="just">
              <a:buFont typeface="Arial" pitchFamily="34" charset="0"/>
              <a:buChar char="•"/>
            </a:pPr>
            <a:r>
              <a:rPr lang="en-CA" sz="1800" i="1" noProof="0" dirty="0" smtClean="0"/>
              <a:t>The FZERO function shall be used to numerically determine roots of a non-polynomial function</a:t>
            </a:r>
          </a:p>
          <a:p>
            <a:pPr algn="just">
              <a:buFont typeface="Arial" pitchFamily="34" charset="0"/>
              <a:buChar char="•"/>
            </a:pPr>
            <a:endParaRPr lang="en-CA" sz="1800" i="1" noProof="0" dirty="0" smtClean="0"/>
          </a:p>
          <a:p>
            <a:pPr algn="just">
              <a:buFont typeface="Arial" pitchFamily="34" charset="0"/>
              <a:buChar char="•"/>
            </a:pPr>
            <a:endParaRPr lang="en-CA" sz="1800" i="1" noProof="0" dirty="0" smtClean="0">
              <a:latin typeface="Helvetica"/>
              <a:cs typeface="Helvetica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77000"/>
            <a:ext cx="3978442" cy="274053"/>
          </a:xfrm>
        </p:spPr>
        <p:txBody>
          <a:bodyPr/>
          <a:lstStyle/>
          <a:p>
            <a:pPr eaLnBrk="1" hangingPunct="1"/>
            <a:r>
              <a:rPr lang="en-US" dirty="0"/>
              <a:t>ENSC 180 – Introduction to Engineering Analysis Tools</a:t>
            </a:r>
          </a:p>
        </p:txBody>
      </p:sp>
      <p:sp>
        <p:nvSpPr>
          <p:cNvPr id="4" name="Rettangolo 3"/>
          <p:cNvSpPr/>
          <p:nvPr/>
        </p:nvSpPr>
        <p:spPr>
          <a:xfrm>
            <a:off x="1463040" y="4200555"/>
            <a:ext cx="5654040" cy="14773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latin typeface="Courier New"/>
              </a:rPr>
              <a:t>x = </a:t>
            </a:r>
            <a:r>
              <a:rPr lang="en-US" sz="1800" dirty="0" err="1">
                <a:solidFill>
                  <a:srgbClr val="000000"/>
                </a:solidFill>
                <a:latin typeface="Courier New"/>
              </a:rPr>
              <a:t>sym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800" dirty="0">
                <a:solidFill>
                  <a:srgbClr val="A020F0"/>
                </a:solidFill>
                <a:latin typeface="Courier New"/>
              </a:rPr>
              <a:t>'x'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US" sz="1800" dirty="0">
                <a:solidFill>
                  <a:srgbClr val="000000"/>
                </a:solidFill>
                <a:latin typeface="Courier New"/>
              </a:rPr>
              <a:t>Ps=2 * x^2 + x - 6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800" dirty="0" err="1" smtClean="0">
                <a:solidFill>
                  <a:srgbClr val="000000"/>
                </a:solidFill>
                <a:latin typeface="Courier New"/>
              </a:rPr>
              <a:t>Pv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=sym2poly(Ps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US" sz="1800" dirty="0" err="1" smtClean="0">
                <a:solidFill>
                  <a:srgbClr val="000000"/>
                </a:solidFill>
                <a:latin typeface="Courier New"/>
              </a:rPr>
              <a:t>Rs</a:t>
            </a:r>
            <a:r>
              <a:rPr lang="en-US" sz="1800" dirty="0" smtClean="0">
                <a:solidFill>
                  <a:srgbClr val="000000"/>
                </a:solidFill>
                <a:latin typeface="Courier New"/>
              </a:rPr>
              <a:t>=roots(</a:t>
            </a:r>
            <a:r>
              <a:rPr lang="en-US" sz="1800" dirty="0" err="1" smtClean="0">
                <a:solidFill>
                  <a:srgbClr val="000000"/>
                </a:solidFill>
                <a:latin typeface="Courier New"/>
              </a:rPr>
              <a:t>Pv</a:t>
            </a:r>
            <a:r>
              <a:rPr lang="en-US" sz="18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5345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FU_Template_Beta_0.2">
  <a:themeElements>
    <a:clrScheme name="SFU_Template_Beta_0.2 13">
      <a:dk1>
        <a:srgbClr val="000000"/>
      </a:dk1>
      <a:lt1>
        <a:srgbClr val="FFFFFF"/>
      </a:lt1>
      <a:dk2>
        <a:srgbClr val="FFFFFF"/>
      </a:dk2>
      <a:lt2>
        <a:srgbClr val="464847"/>
      </a:lt2>
      <a:accent1>
        <a:srgbClr val="9E0927"/>
      </a:accent1>
      <a:accent2>
        <a:srgbClr val="003874"/>
      </a:accent2>
      <a:accent3>
        <a:srgbClr val="FFFFFF"/>
      </a:accent3>
      <a:accent4>
        <a:srgbClr val="000000"/>
      </a:accent4>
      <a:accent5>
        <a:srgbClr val="CCAAAC"/>
      </a:accent5>
      <a:accent6>
        <a:srgbClr val="003268"/>
      </a:accent6>
      <a:hlink>
        <a:srgbClr val="006AA8"/>
      </a:hlink>
      <a:folHlink>
        <a:srgbClr val="BA2B48"/>
      </a:folHlink>
    </a:clrScheme>
    <a:fontScheme name="SFU_Template_Beta_0.2">
      <a:majorFont>
        <a:latin typeface="DINPro-Medium"/>
        <a:ea typeface="ＭＳ Ｐゴシック"/>
        <a:cs typeface="ＭＳ Ｐゴシック"/>
      </a:majorFont>
      <a:minorFont>
        <a:latin typeface="Helvetica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SFU_Template_Beta_0.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U_Template_Beta_0.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U_Template_Beta_0.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U_Template_Beta_0.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U_Template_Beta_0.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U_Template_Beta_0.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U_Template_Beta_0.2 13">
        <a:dk1>
          <a:srgbClr val="000000"/>
        </a:dk1>
        <a:lt1>
          <a:srgbClr val="FFFFFF"/>
        </a:lt1>
        <a:dk2>
          <a:srgbClr val="FFFFFF"/>
        </a:dk2>
        <a:lt2>
          <a:srgbClr val="464847"/>
        </a:lt2>
        <a:accent1>
          <a:srgbClr val="9E0927"/>
        </a:accent1>
        <a:accent2>
          <a:srgbClr val="003874"/>
        </a:accent2>
        <a:accent3>
          <a:srgbClr val="FFFFFF"/>
        </a:accent3>
        <a:accent4>
          <a:srgbClr val="000000"/>
        </a:accent4>
        <a:accent5>
          <a:srgbClr val="CCAAAC"/>
        </a:accent5>
        <a:accent6>
          <a:srgbClr val="003268"/>
        </a:accent6>
        <a:hlink>
          <a:srgbClr val="006AA8"/>
        </a:hlink>
        <a:folHlink>
          <a:srgbClr val="BA2B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HD:Users:jenn:Documents:in progress:PowerPoint Template:SFU_Template_Beta_0.2.pot</Template>
  <TotalTime>15336</TotalTime>
  <Words>2948</Words>
  <Application>Microsoft Office PowerPoint</Application>
  <PresentationFormat>On-screen Show (4:3)</PresentationFormat>
  <Paragraphs>403</Paragraphs>
  <Slides>36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7" baseType="lpstr">
      <vt:lpstr>ＭＳ Ｐゴシック</vt:lpstr>
      <vt:lpstr>Arial</vt:lpstr>
      <vt:lpstr>Cambria Math</vt:lpstr>
      <vt:lpstr>Courier</vt:lpstr>
      <vt:lpstr>Courier New</vt:lpstr>
      <vt:lpstr>DINPro-Medium</vt:lpstr>
      <vt:lpstr>Helvetica</vt:lpstr>
      <vt:lpstr>Times</vt:lpstr>
      <vt:lpstr>Wingdings</vt:lpstr>
      <vt:lpstr>SFU_Template_Beta_0.2</vt:lpstr>
      <vt:lpstr>Equation</vt:lpstr>
      <vt:lpstr>Root Finding and differentiation</vt:lpstr>
      <vt:lpstr>Ensc180 Calendar</vt:lpstr>
      <vt:lpstr>Unit Contents</vt:lpstr>
      <vt:lpstr>Root Finding</vt:lpstr>
      <vt:lpstr>Expressing Polynomials using Symbolic Toolbox</vt:lpstr>
      <vt:lpstr>Root Finding using Symbolic Toolbox</vt:lpstr>
      <vt:lpstr>Printing Symbolic Expressions</vt:lpstr>
      <vt:lpstr>Symbolic – to – vector Translation of Polynomials</vt:lpstr>
      <vt:lpstr>Root Finding using vector representation of Polynomials</vt:lpstr>
      <vt:lpstr>Example: Root finding in Symbolic and Numeric form</vt:lpstr>
      <vt:lpstr>Drawing a Symbolic Curve</vt:lpstr>
      <vt:lpstr>Numerical Methods for Root Finding</vt:lpstr>
      <vt:lpstr>Quiz: </vt:lpstr>
      <vt:lpstr>Bi-Section Method</vt:lpstr>
      <vt:lpstr>Root Finding by Bisection: MATLAB Implementation</vt:lpstr>
      <vt:lpstr>Exercise    </vt:lpstr>
      <vt:lpstr>Newton-Raphson Method</vt:lpstr>
      <vt:lpstr>Prerequisites</vt:lpstr>
      <vt:lpstr>Comparison: Newton Raphson over Bisection </vt:lpstr>
      <vt:lpstr>Root Finding with Newton-Raphson: MATLAB implementation</vt:lpstr>
      <vt:lpstr>Newton-Raphson Implementation based on Symbolic Derivation</vt:lpstr>
      <vt:lpstr>Quiz:</vt:lpstr>
      <vt:lpstr>Quiz:</vt:lpstr>
      <vt:lpstr>Differentiation</vt:lpstr>
      <vt:lpstr>Implementing Polynomial Differentiation</vt:lpstr>
      <vt:lpstr>Implementing Differentiation for Symbolic functions </vt:lpstr>
      <vt:lpstr>Differentiation using Symbolic Toolbox</vt:lpstr>
      <vt:lpstr>Numerical differentiation </vt:lpstr>
      <vt:lpstr>Numerical Differentiation: Finite Difference Approximation</vt:lpstr>
      <vt:lpstr>Finite Differences Approximation</vt:lpstr>
      <vt:lpstr>Implementing Numerical Differentiation in Matlab </vt:lpstr>
      <vt:lpstr>Numeric Differentiation</vt:lpstr>
      <vt:lpstr>Evaluation of the differentiation error as function of h</vt:lpstr>
      <vt:lpstr>End-of-Lecture Quizzes</vt:lpstr>
      <vt:lpstr>End-of-Lecture Quizzes</vt:lpstr>
      <vt:lpstr>Resume: Methods for Differentiation</vt:lpstr>
    </vt:vector>
  </TitlesOfParts>
  <Company>Simon Fraser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Templates</dc:title>
  <dc:creator>Jennifer Conroy</dc:creator>
  <cp:lastModifiedBy>Beth Bezaire</cp:lastModifiedBy>
  <cp:revision>338</cp:revision>
  <dcterms:created xsi:type="dcterms:W3CDTF">2007-05-10T23:03:35Z</dcterms:created>
  <dcterms:modified xsi:type="dcterms:W3CDTF">2015-03-19T23:02:16Z</dcterms:modified>
</cp:coreProperties>
</file>