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99" r:id="rId3"/>
    <p:sldId id="291" r:id="rId4"/>
    <p:sldId id="278" r:id="rId5"/>
    <p:sldId id="257" r:id="rId6"/>
    <p:sldId id="258" r:id="rId7"/>
    <p:sldId id="296" r:id="rId8"/>
    <p:sldId id="259" r:id="rId9"/>
    <p:sldId id="260" r:id="rId10"/>
    <p:sldId id="279" r:id="rId11"/>
    <p:sldId id="261" r:id="rId12"/>
    <p:sldId id="292" r:id="rId13"/>
    <p:sldId id="273" r:id="rId14"/>
    <p:sldId id="274" r:id="rId15"/>
    <p:sldId id="262" r:id="rId16"/>
    <p:sldId id="280" r:id="rId17"/>
    <p:sldId id="275" r:id="rId18"/>
    <p:sldId id="263" r:id="rId19"/>
    <p:sldId id="281" r:id="rId20"/>
    <p:sldId id="297" r:id="rId21"/>
    <p:sldId id="276" r:id="rId22"/>
    <p:sldId id="265" r:id="rId23"/>
    <p:sldId id="277" r:id="rId24"/>
    <p:sldId id="266" r:id="rId25"/>
    <p:sldId id="282" r:id="rId26"/>
    <p:sldId id="283" r:id="rId27"/>
    <p:sldId id="267" r:id="rId28"/>
    <p:sldId id="293" r:id="rId29"/>
    <p:sldId id="295" r:id="rId30"/>
    <p:sldId id="268" r:id="rId31"/>
    <p:sldId id="298" r:id="rId3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47" autoAdjust="0"/>
  </p:normalViewPr>
  <p:slideViewPr>
    <p:cSldViewPr snapToGrid="0">
      <p:cViewPr varScale="1">
        <p:scale>
          <a:sx n="81" d="100"/>
          <a:sy n="81" d="100"/>
        </p:scale>
        <p:origin x="446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66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144" d="100"/>
          <a:sy n="144" d="100"/>
        </p:scale>
        <p:origin x="-3592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image" Target="../media/image19.e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image" Target="../media/image25.e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7" Type="http://schemas.openxmlformats.org/officeDocument/2006/relationships/image" Target="../media/image34.emf"/><Relationship Id="rId2" Type="http://schemas.openxmlformats.org/officeDocument/2006/relationships/image" Target="../media/image29.emf"/><Relationship Id="rId1" Type="http://schemas.openxmlformats.org/officeDocument/2006/relationships/image" Target="../media/image28.emf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image" Target="../media/image37.emf"/><Relationship Id="rId6" Type="http://schemas.openxmlformats.org/officeDocument/2006/relationships/image" Target="../media/image31.emf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20AD4BD-E640-4124-A0D9-33B846D2AA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3812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6B14A85-05B4-4DD5-BAB2-5FC178385D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8070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E9302DB4-2769-4614-B03A-7EA4EB218413}" type="slidenum">
              <a:rPr lang="en-US" altLang="en-US" sz="1200" smtClean="0"/>
              <a:pPr/>
              <a:t>1</a:t>
            </a:fld>
            <a:endParaRPr lang="en-US" altLang="en-US" sz="1200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758296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9361BC77-C03A-4426-B075-1E07E744DF34}" type="slidenum">
              <a:rPr lang="en-US" altLang="en-US" sz="1200" smtClean="0"/>
              <a:pPr/>
              <a:t>5</a:t>
            </a:fld>
            <a:endParaRPr lang="en-US" altLang="en-US" sz="120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45696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CA" alt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30C114B8-3343-4F5C-9161-5539816D8C75}" type="slidenum">
              <a:rPr lang="en-US" altLang="en-US" sz="1200" smtClean="0"/>
              <a:pPr/>
              <a:t>27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23657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3638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endParaRPr lang="en-US" altLang="en-US"/>
          </a:p>
        </p:txBody>
      </p:sp>
      <p:sp>
        <p:nvSpPr>
          <p:cNvPr id="6" name="Rectangle 3"/>
          <p:cNvSpPr txBox="1">
            <a:spLocks noChangeArrowheads="1"/>
          </p:cNvSpPr>
          <p:nvPr userDrawn="1"/>
        </p:nvSpPr>
        <p:spPr bwMode="auto">
          <a:xfrm>
            <a:off x="628650" y="3879850"/>
            <a:ext cx="8077200" cy="96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20000"/>
              </a:spcBef>
              <a:buClr>
                <a:schemeClr val="accent1"/>
              </a:buClr>
            </a:pPr>
            <a:r>
              <a:rPr lang="en-US" altLang="en-US" sz="1400">
                <a:solidFill>
                  <a:schemeClr val="tx2"/>
                </a:solidFill>
                <a:latin typeface="Helvetica" pitchFamily="34" charset="0"/>
              </a:rPr>
              <a:t>School of Engineering Science</a:t>
            </a:r>
          </a:p>
          <a:p>
            <a:pPr>
              <a:spcBef>
                <a:spcPct val="20000"/>
              </a:spcBef>
              <a:buClr>
                <a:schemeClr val="accent1"/>
              </a:buClr>
            </a:pPr>
            <a:r>
              <a:rPr lang="en-US" altLang="en-US" sz="1400">
                <a:solidFill>
                  <a:schemeClr val="tx2"/>
                </a:solidFill>
                <a:latin typeface="Helvetica" pitchFamily="34" charset="0"/>
              </a:rPr>
              <a:t>Simon Fraser University</a:t>
            </a:r>
          </a:p>
          <a:p>
            <a:pPr>
              <a:spcBef>
                <a:spcPct val="20000"/>
              </a:spcBef>
              <a:buClr>
                <a:schemeClr val="accent1"/>
              </a:buClr>
            </a:pPr>
            <a:r>
              <a:rPr lang="en-US" altLang="en-US" sz="1400">
                <a:solidFill>
                  <a:schemeClr val="tx2"/>
                </a:solidFill>
                <a:latin typeface="Helvetica" pitchFamily="34" charset="0"/>
              </a:rPr>
              <a:t>Burnaby, BC, Canada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9674" y="1770017"/>
            <a:ext cx="8153400" cy="609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33549" y="3139444"/>
            <a:ext cx="8077200" cy="457200"/>
          </a:xfrm>
        </p:spPr>
        <p:txBody>
          <a:bodyPr/>
          <a:lstStyle>
            <a:lvl1pPr marL="0" indent="0"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2590800" cy="457200"/>
          </a:xfrm>
          <a:prstGeom prst="rect">
            <a:avLst/>
          </a:prstGeom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900">
                <a:solidFill>
                  <a:schemeClr val="accent1"/>
                </a:solidFill>
                <a:latin typeface="+mn-lt"/>
                <a:ea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May </a:t>
            </a:r>
            <a:r>
              <a:rPr lang="en-US" smtClean="0"/>
              <a:t>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250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Multimedia  Communications Laboratory</a:t>
            </a:r>
          </a:p>
        </p:txBody>
      </p:sp>
    </p:spTree>
    <p:extLst>
      <p:ext uri="{BB962C8B-B14F-4D97-AF65-F5344CB8AC3E}">
        <p14:creationId xmlns:p14="http://schemas.microsoft.com/office/powerpoint/2010/main" val="214869294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Department name/presenter name</a:t>
            </a:r>
          </a:p>
        </p:txBody>
      </p:sp>
    </p:spTree>
    <p:extLst>
      <p:ext uri="{BB962C8B-B14F-4D97-AF65-F5344CB8AC3E}">
        <p14:creationId xmlns:p14="http://schemas.microsoft.com/office/powerpoint/2010/main" val="3662162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Department name/presenter name</a:t>
            </a:r>
          </a:p>
        </p:txBody>
      </p:sp>
    </p:spTree>
    <p:extLst>
      <p:ext uri="{BB962C8B-B14F-4D97-AF65-F5344CB8AC3E}">
        <p14:creationId xmlns:p14="http://schemas.microsoft.com/office/powerpoint/2010/main" val="3419653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ChangeArrowheads="1"/>
          </p:cNvSpPr>
          <p:nvPr userDrawn="1"/>
        </p:nvSpPr>
        <p:spPr bwMode="auto">
          <a:xfrm>
            <a:off x="0" y="6324600"/>
            <a:ext cx="9144000" cy="542925"/>
          </a:xfrm>
          <a:prstGeom prst="rect">
            <a:avLst/>
          </a:prstGeom>
          <a:solidFill>
            <a:srgbClr val="3638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027" name="Rectangle 9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rgbClr val="3638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8153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ALL CAPS SLIDE TITLE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47800"/>
            <a:ext cx="7772400" cy="482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Paragraph text Helvetica 16 points/never go under 12 point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477000"/>
            <a:ext cx="3581400" cy="3048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  <a:latin typeface="+mn-lt"/>
                <a:ea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Multimedia Communications Laboratory</a:t>
            </a:r>
          </a:p>
        </p:txBody>
      </p:sp>
      <p:sp>
        <p:nvSpPr>
          <p:cNvPr id="1032" name="Rectangle 9"/>
          <p:cNvSpPr>
            <a:spLocks noChangeArrowheads="1"/>
          </p:cNvSpPr>
          <p:nvPr userDrawn="1"/>
        </p:nvSpPr>
        <p:spPr bwMode="auto">
          <a:xfrm>
            <a:off x="8839200" y="0"/>
            <a:ext cx="304800" cy="63246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033" name="Content Placeholder 6"/>
          <p:cNvSpPr txBox="1">
            <a:spLocks/>
          </p:cNvSpPr>
          <p:nvPr userDrawn="1"/>
        </p:nvSpPr>
        <p:spPr bwMode="auto">
          <a:xfrm>
            <a:off x="4440238" y="6467475"/>
            <a:ext cx="823912" cy="23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20000"/>
              </a:spcBef>
              <a:buClr>
                <a:schemeClr val="accent1"/>
              </a:buClr>
            </a:pPr>
            <a:fld id="{49F418B7-A875-4206-9147-2608307475E7}" type="slidenum">
              <a:rPr lang="en-US" altLang="en-US" sz="1200">
                <a:solidFill>
                  <a:schemeClr val="bg1"/>
                </a:solidFill>
                <a:latin typeface="Helvetica" pitchFamily="34" charset="0"/>
              </a:rPr>
              <a:pPr algn="ctr">
                <a:spcBef>
                  <a:spcPct val="20000"/>
                </a:spcBef>
                <a:buClr>
                  <a:schemeClr val="accent1"/>
                </a:buClr>
              </a:pPr>
              <a:t>‹#›</a:t>
            </a:fld>
            <a:endParaRPr lang="en-US" altLang="en-US" sz="1200">
              <a:solidFill>
                <a:schemeClr val="bg1"/>
              </a:solidFill>
              <a:latin typeface="Helvetic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Times" pitchFamily="18" charset="0"/>
        <a:buChar char="–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Times" charset="0"/>
        <a:buChar char="–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Times" charset="0"/>
        <a:buChar char="–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Times" charset="0"/>
        <a:buChar char="–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Times" charset="0"/>
        <a:buChar char="–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image" Target="../media/image1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package" Target="../embeddings/Microsoft_Word_Document1.docx"/><Relationship Id="rId5" Type="http://schemas.openxmlformats.org/officeDocument/2006/relationships/oleObject" Target="../embeddings/oleObject7.bin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Document2.docx"/><Relationship Id="rId3" Type="http://schemas.openxmlformats.org/officeDocument/2006/relationships/image" Target="../media/image13.png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oleObject" Target="../embeddings/oleObject9.bin"/><Relationship Id="rId7" Type="http://schemas.openxmlformats.org/officeDocument/2006/relationships/package" Target="../embeddings/Microsoft_Word_Document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21.png"/><Relationship Id="rId4" Type="http://schemas.openxmlformats.org/officeDocument/2006/relationships/image" Target="../media/image1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7.wmf"/><Relationship Id="rId4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8.emf"/><Relationship Id="rId5" Type="http://schemas.openxmlformats.org/officeDocument/2006/relationships/package" Target="../embeddings/Microsoft_Word_Document4.docx"/><Relationship Id="rId4" Type="http://schemas.openxmlformats.org/officeDocument/2006/relationships/oleObject" Target="../embeddings/oleObject12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20.wmf"/><Relationship Id="rId7" Type="http://schemas.openxmlformats.org/officeDocument/2006/relationships/package" Target="../embeddings/Microsoft_Word_Document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19.emf"/><Relationship Id="rId4" Type="http://schemas.openxmlformats.org/officeDocument/2006/relationships/oleObject" Target="../embeddings/oleObject13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2.e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3.emf"/><Relationship Id="rId5" Type="http://schemas.openxmlformats.org/officeDocument/2006/relationships/package" Target="../embeddings/Microsoft_Word_Document6.docx"/><Relationship Id="rId4" Type="http://schemas.openxmlformats.org/officeDocument/2006/relationships/oleObject" Target="../embeddings/oleObject17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26.wmf"/><Relationship Id="rId7" Type="http://schemas.openxmlformats.org/officeDocument/2006/relationships/package" Target="../embeddings/Microsoft_Word_Document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25.emf"/><Relationship Id="rId4" Type="http://schemas.openxmlformats.org/officeDocument/2006/relationships/oleObject" Target="../embeddings/oleObject18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13" Type="http://schemas.openxmlformats.org/officeDocument/2006/relationships/oleObject" Target="../embeddings/oleObject25.bin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32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4.emf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9.e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5" Type="http://schemas.openxmlformats.org/officeDocument/2006/relationships/oleObject" Target="../embeddings/oleObject26.bin"/><Relationship Id="rId10" Type="http://schemas.openxmlformats.org/officeDocument/2006/relationships/image" Target="../media/image31.emf"/><Relationship Id="rId4" Type="http://schemas.openxmlformats.org/officeDocument/2006/relationships/image" Target="../media/image28.emf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33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35.emf"/><Relationship Id="rId4" Type="http://schemas.openxmlformats.org/officeDocument/2006/relationships/oleObject" Target="../embeddings/oleObject27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emf"/><Relationship Id="rId13" Type="http://schemas.openxmlformats.org/officeDocument/2006/relationships/oleObject" Target="../embeddings/oleObject33.bin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0.bin"/><Relationship Id="rId12" Type="http://schemas.openxmlformats.org/officeDocument/2006/relationships/image" Target="../media/image4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38.emf"/><Relationship Id="rId11" Type="http://schemas.openxmlformats.org/officeDocument/2006/relationships/oleObject" Target="../embeddings/oleObject32.bin"/><Relationship Id="rId5" Type="http://schemas.openxmlformats.org/officeDocument/2006/relationships/oleObject" Target="../embeddings/oleObject29.bin"/><Relationship Id="rId10" Type="http://schemas.openxmlformats.org/officeDocument/2006/relationships/image" Target="../media/image40.emf"/><Relationship Id="rId4" Type="http://schemas.openxmlformats.org/officeDocument/2006/relationships/image" Target="../media/image37.emf"/><Relationship Id="rId9" Type="http://schemas.openxmlformats.org/officeDocument/2006/relationships/oleObject" Target="../embeddings/oleObject31.bin"/><Relationship Id="rId14" Type="http://schemas.openxmlformats.org/officeDocument/2006/relationships/image" Target="../media/image31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42.emf"/><Relationship Id="rId4" Type="http://schemas.openxmlformats.org/officeDocument/2006/relationships/oleObject" Target="../embeddings/oleObject34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46.emf"/><Relationship Id="rId5" Type="http://schemas.openxmlformats.org/officeDocument/2006/relationships/package" Target="../embeddings/Microsoft_Word_Document8.docx"/><Relationship Id="rId4" Type="http://schemas.openxmlformats.org/officeDocument/2006/relationships/oleObject" Target="../embeddings/oleObject35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50.e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Adaptive_Simpson's_method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wmf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8.wmf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60400" y="1770063"/>
            <a:ext cx="8153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CA" sz="3600" cap="all" noProof="0" dirty="0" smtClean="0"/>
              <a:t>NUMERICAL INTEGRATION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33413" y="3140075"/>
            <a:ext cx="8077200" cy="457200"/>
          </a:xfrm>
        </p:spPr>
        <p:txBody>
          <a:bodyPr/>
          <a:lstStyle/>
          <a:p>
            <a:pPr eaLnBrk="1" hangingPunct="1"/>
            <a:r>
              <a:rPr lang="en-CA" altLang="en-US" noProof="0" dirty="0" smtClean="0"/>
              <a:t>ENSC 180 – Introduction to Engineering Analysis Tools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noProof="0" dirty="0" smtClean="0"/>
              <a:t> Applying the midpoint rule to our original problem: </a:t>
            </a:r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Thus, our absolute error is 0.1107.</a:t>
            </a:r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/>
            <a:endParaRPr lang="en-CA" altLang="en-US" sz="1600" noProof="0" dirty="0" smtClean="0"/>
          </a:p>
        </p:txBody>
      </p:sp>
      <p:sp>
        <p:nvSpPr>
          <p:cNvPr id="1229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SIMPLE QUADRATURE – MIDPOINT RULE</a:t>
            </a:r>
          </a:p>
        </p:txBody>
      </p:sp>
      <p:pic>
        <p:nvPicPr>
          <p:cNvPr id="12292" name="Picture 2" descr="D:\SFU\Work &amp; Co-op\ENSC180 - Course development\Numerical Integration\sine_simple_mid.e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600" y="1955800"/>
            <a:ext cx="3200400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293" name="Object 3"/>
          <p:cNvGraphicFramePr>
            <a:graphicFrameLocks noChangeAspect="1"/>
          </p:cNvGraphicFramePr>
          <p:nvPr/>
        </p:nvGraphicFramePr>
        <p:xfrm>
          <a:off x="2654300" y="4699000"/>
          <a:ext cx="375920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3" name="Document" r:id="rId4" imgW="2505160" imgH="818732" progId="Word.Document.12">
                  <p:embed/>
                </p:oleObj>
              </mc:Choice>
              <mc:Fallback>
                <p:oleObj name="Document" r:id="rId4" imgW="2505160" imgH="818732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4300" y="4699000"/>
                        <a:ext cx="3759200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1042852"/>
            <a:ext cx="8823960" cy="4822825"/>
          </a:xfrm>
        </p:spPr>
        <p:txBody>
          <a:bodyPr/>
          <a:lstStyle/>
          <a:p>
            <a:pPr marL="0" indent="0">
              <a:buFontTx/>
              <a:buChar char="•"/>
              <a:defRPr/>
            </a:pPr>
            <a:endParaRPr lang="en-CA" noProof="0" dirty="0" smtClean="0"/>
          </a:p>
          <a:p>
            <a:pPr marL="0" indent="0">
              <a:buFontTx/>
              <a:buChar char="•"/>
              <a:defRPr/>
            </a:pPr>
            <a:r>
              <a:rPr lang="en-CA" noProof="0" dirty="0" smtClean="0"/>
              <a:t> We may improve accuracy by increasing the order of the interpolation curve:</a:t>
            </a:r>
          </a:p>
          <a:p>
            <a:pPr marL="0" indent="0">
              <a:buFontTx/>
              <a:buChar char="•"/>
              <a:defRPr/>
            </a:pPr>
            <a:endParaRPr lang="en-CA" noProof="0" dirty="0" smtClean="0"/>
          </a:p>
          <a:p>
            <a:pPr marL="0" indent="0">
              <a:buFontTx/>
              <a:buChar char="•"/>
              <a:defRPr/>
            </a:pPr>
            <a:r>
              <a:rPr lang="en-CA" i="1" noProof="0" dirty="0" smtClean="0"/>
              <a:t> </a:t>
            </a:r>
            <a:r>
              <a:rPr lang="en-CA" noProof="0" dirty="0" smtClean="0"/>
              <a:t>An </a:t>
            </a:r>
            <a:r>
              <a:rPr lang="en-CA" i="1" noProof="0" dirty="0" smtClean="0"/>
              <a:t>n</a:t>
            </a:r>
            <a:r>
              <a:rPr lang="en-CA" baseline="30000" noProof="0" dirty="0" smtClean="0"/>
              <a:t>th</a:t>
            </a:r>
            <a:r>
              <a:rPr lang="en-CA" noProof="0" dirty="0" smtClean="0"/>
              <a:t> order </a:t>
            </a:r>
            <a:r>
              <a:rPr lang="en-CA" noProof="0" dirty="0" err="1" smtClean="0"/>
              <a:t>interpolant</a:t>
            </a:r>
            <a:r>
              <a:rPr lang="en-CA" noProof="0" dirty="0" smtClean="0"/>
              <a:t> between </a:t>
            </a:r>
            <a:r>
              <a:rPr lang="en-CA" noProof="0" dirty="0" err="1" smtClean="0"/>
              <a:t>a,b</a:t>
            </a:r>
            <a:r>
              <a:rPr lang="en-CA" noProof="0" dirty="0" smtClean="0"/>
              <a:t> can be found in terms of Lagrange polynomials </a:t>
            </a:r>
            <a:r>
              <a:rPr lang="en-CA" i="1" noProof="0" dirty="0" smtClean="0"/>
              <a:t>L</a:t>
            </a:r>
            <a:r>
              <a:rPr lang="en-CA" i="1" baseline="-25000" noProof="0" dirty="0" smtClean="0"/>
              <a:t>i</a:t>
            </a:r>
            <a:r>
              <a:rPr lang="en-CA" noProof="0" dirty="0" smtClean="0"/>
              <a:t>(</a:t>
            </a:r>
            <a:r>
              <a:rPr lang="en-CA" i="1" noProof="0" dirty="0" smtClean="0"/>
              <a:t>x</a:t>
            </a:r>
            <a:r>
              <a:rPr lang="en-CA" noProof="0" dirty="0" smtClean="0"/>
              <a:t>):</a:t>
            </a:r>
          </a:p>
          <a:p>
            <a:pPr>
              <a:defRPr/>
            </a:pPr>
            <a:endParaRPr lang="en-CA" sz="2000" noProof="0" dirty="0" smtClean="0"/>
          </a:p>
        </p:txBody>
      </p:sp>
      <p:sp>
        <p:nvSpPr>
          <p:cNvPr id="1331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HIGHER ORDER INTERPOLANTS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graphicFrame>
        <p:nvGraphicFramePr>
          <p:cNvPr id="1331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0328313"/>
              </p:ext>
            </p:extLst>
          </p:nvPr>
        </p:nvGraphicFramePr>
        <p:xfrm>
          <a:off x="441960" y="3215640"/>
          <a:ext cx="7022677" cy="12452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65" name="Document" r:id="rId3" imgW="3985874" imgH="707333" progId="Word.Document.12">
                  <p:embed/>
                </p:oleObj>
              </mc:Choice>
              <mc:Fallback>
                <p:oleObj name="Document" r:id="rId3" imgW="3985874" imgH="707333" progId="Word.Document.1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" y="3215640"/>
                        <a:ext cx="7022677" cy="12452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5217342"/>
              </p:ext>
            </p:extLst>
          </p:nvPr>
        </p:nvGraphicFramePr>
        <p:xfrm>
          <a:off x="535305" y="4617720"/>
          <a:ext cx="7863110" cy="1135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66" name="Document" r:id="rId6" imgW="4193498" imgH="611796" progId="Word.Document.12">
                  <p:embed/>
                </p:oleObj>
              </mc:Choice>
              <mc:Fallback>
                <p:oleObj name="Document" r:id="rId6" imgW="4193498" imgH="611796" progId="Word.Document.12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305" y="4617720"/>
                        <a:ext cx="7863110" cy="11353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27208" y="2308174"/>
            <a:ext cx="8789484" cy="716280"/>
          </a:xfrm>
        </p:spPr>
        <p:txBody>
          <a:bodyPr/>
          <a:lstStyle/>
          <a:p>
            <a:pPr marL="0" indent="0">
              <a:buFontTx/>
              <a:buChar char="•"/>
              <a:defRPr/>
            </a:pPr>
            <a:r>
              <a:rPr lang="en-CA" sz="1600" noProof="0" dirty="0" smtClean="0"/>
              <a:t>  So, Based on the work of our good friend Joseph Louis, we can describe our integral as the sum of products</a:t>
            </a:r>
          </a:p>
        </p:txBody>
      </p:sp>
      <p:sp>
        <p:nvSpPr>
          <p:cNvPr id="13315" name="Title 2"/>
          <p:cNvSpPr>
            <a:spLocks noGrp="1"/>
          </p:cNvSpPr>
          <p:nvPr>
            <p:ph type="title"/>
          </p:nvPr>
        </p:nvSpPr>
        <p:spPr>
          <a:xfrm>
            <a:off x="685800" y="228600"/>
            <a:ext cx="7525288" cy="609600"/>
          </a:xfrm>
        </p:spPr>
        <p:txBody>
          <a:bodyPr/>
          <a:lstStyle/>
          <a:p>
            <a:r>
              <a:rPr lang="en-CA" altLang="en-US" noProof="0" dirty="0" smtClean="0"/>
              <a:t>HIGHER ORDER INTERPOLANTS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4408" y="2690711"/>
            <a:ext cx="1282284" cy="1442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/>
              <p:cNvSpPr txBox="1"/>
              <p:nvPr/>
            </p:nvSpPr>
            <p:spPr>
              <a:xfrm>
                <a:off x="1036319" y="3024454"/>
                <a:ext cx="4318105" cy="775084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/>
                        </a:rPr>
                        <m:t>𝐼𝑛𝑡𝑒𝑔𝑟𝑎𝑙</m:t>
                      </m:r>
                      <m:r>
                        <a:rPr lang="it-IT" b="0" i="1" smtClean="0">
                          <a:latin typeface="Cambria Math"/>
                        </a:rPr>
                        <m:t>(</m:t>
                      </m:r>
                      <m:r>
                        <a:rPr lang="it-IT" b="0" i="1" smtClean="0">
                          <a:latin typeface="Cambria Math"/>
                        </a:rPr>
                        <m:t>𝑎</m:t>
                      </m:r>
                      <m:r>
                        <a:rPr lang="it-IT" b="0" i="1" smtClean="0">
                          <a:latin typeface="Cambria Math"/>
                        </a:rPr>
                        <m:t>,</m:t>
                      </m:r>
                      <m:r>
                        <a:rPr lang="it-IT" b="0" i="1" smtClean="0">
                          <a:latin typeface="Cambria Math"/>
                        </a:rPr>
                        <m:t>𝑏</m:t>
                      </m:r>
                      <m:r>
                        <a:rPr lang="it-IT" b="0" i="1" smtClean="0">
                          <a:latin typeface="Cambria Math"/>
                        </a:rPr>
                        <m:t>)=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9"/>
                            </m:rPr>
                            <a:rPr lang="it-IT" b="0" i="1" smtClean="0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/>
                            </a:rPr>
                            <m:t>∗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𝑓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CasellaDiTes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319" y="3024454"/>
                <a:ext cx="4318105" cy="77508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1"/>
          <p:cNvSpPr txBox="1">
            <a:spLocks/>
          </p:cNvSpPr>
          <p:nvPr/>
        </p:nvSpPr>
        <p:spPr bwMode="auto">
          <a:xfrm>
            <a:off x="14239" y="4143908"/>
            <a:ext cx="8789484" cy="716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Char char="•"/>
              <a:defRPr/>
            </a:pPr>
            <a:r>
              <a:rPr lang="en-CA" sz="1600" kern="0" dirty="0" smtClean="0"/>
              <a:t>  Where f(xi) are samples of our function f, and </a:t>
            </a:r>
            <a:r>
              <a:rPr lang="en-CA" sz="1600" kern="0" dirty="0" err="1" smtClean="0"/>
              <a:t>a</a:t>
            </a:r>
            <a:r>
              <a:rPr lang="en-CA" sz="1600" kern="0" baseline="-25000" dirty="0" err="1" smtClean="0"/>
              <a:t>i</a:t>
            </a:r>
            <a:r>
              <a:rPr lang="en-CA" sz="1600" kern="0" dirty="0" smtClean="0"/>
              <a:t> is the integral of the Lagrange coefficient Li(x) defined in unit 09 as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/>
              <p:cNvSpPr txBox="1"/>
              <p:nvPr/>
            </p:nvSpPr>
            <p:spPr>
              <a:xfrm>
                <a:off x="5429429" y="4974831"/>
                <a:ext cx="2781659" cy="9885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/>
                            </a:rPr>
                            <m:t>L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/>
                            </a:rPr>
                            <m:t>i</m:t>
                          </m:r>
                        </m:sub>
                      </m:sSub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/>
                            </a:rPr>
                            <m:t>x</m:t>
                          </m:r>
                        </m:e>
                      </m:d>
                      <m:r>
                        <a:rPr lang="it-IT" b="0" i="0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∏"/>
                          <m:supHide m:val="on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it-IT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≠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it-IT" b="0" i="1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it-IT" b="0" i="1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asellaDiTes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9429" y="4974831"/>
                <a:ext cx="2781659" cy="98854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/>
              <p:cNvSpPr txBox="1"/>
              <p:nvPr/>
            </p:nvSpPr>
            <p:spPr>
              <a:xfrm>
                <a:off x="1191747" y="4860188"/>
                <a:ext cx="2003625" cy="12441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it-IT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it-IT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it-IT" b="0" i="1" smtClean="0">
                              <a:latin typeface="Cambria Math"/>
                            </a:rPr>
                            <m:t>𝑎</m:t>
                          </m:r>
                        </m:sub>
                        <m:sup>
                          <m:r>
                            <a:rPr lang="it-IT" b="0" i="1" smtClean="0">
                              <a:latin typeface="Cambria Math"/>
                            </a:rPr>
                            <m:t>𝑏</m:t>
                          </m:r>
                        </m:sup>
                        <m:e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/>
                            </a:rPr>
                            <m:t>(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CasellaDiTes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1747" y="4860188"/>
                <a:ext cx="2003625" cy="124418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4606190"/>
              </p:ext>
            </p:extLst>
          </p:nvPr>
        </p:nvGraphicFramePr>
        <p:xfrm>
          <a:off x="312663" y="1036638"/>
          <a:ext cx="7862887" cy="1135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7" name="Document" r:id="rId8" imgW="4193498" imgH="611796" progId="Word.Document.12">
                  <p:embed/>
                </p:oleObj>
              </mc:Choice>
              <mc:Fallback>
                <p:oleObj name="Document" r:id="rId8" imgW="4193498" imgH="611796" progId="Word.Document.12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663" y="1036638"/>
                        <a:ext cx="7862887" cy="1135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7502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1310640"/>
            <a:ext cx="8778240" cy="616191"/>
          </a:xfrm>
        </p:spPr>
        <p:txBody>
          <a:bodyPr/>
          <a:lstStyle/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/>
              <a:t> Let’s start with a linear </a:t>
            </a:r>
            <a:r>
              <a:rPr lang="en-CA" altLang="en-US" sz="1600" noProof="0" dirty="0" err="1" smtClean="0"/>
              <a:t>interpolant</a:t>
            </a:r>
            <a:r>
              <a:rPr lang="en-CA" altLang="en-US" sz="1600" noProof="0" dirty="0" smtClean="0"/>
              <a:t>, i.e., </a:t>
            </a:r>
            <a:r>
              <a:rPr lang="en-CA" altLang="en-US" sz="1600" i="1" noProof="0" dirty="0" smtClean="0"/>
              <a:t>n</a:t>
            </a:r>
            <a:r>
              <a:rPr lang="en-CA" altLang="en-US" sz="1600" noProof="0" dirty="0" smtClean="0"/>
              <a:t> = 1, given endpoints </a:t>
            </a:r>
            <a:r>
              <a:rPr lang="en-CA" altLang="en-US" sz="1600" i="1" noProof="0" dirty="0" smtClean="0"/>
              <a:t>x</a:t>
            </a:r>
            <a:r>
              <a:rPr lang="en-CA" altLang="en-US" sz="1600" baseline="-25000" noProof="0" dirty="0" smtClean="0"/>
              <a:t>0</a:t>
            </a:r>
            <a:r>
              <a:rPr lang="en-CA" altLang="en-US" sz="1600" noProof="0" dirty="0" smtClean="0"/>
              <a:t> = </a:t>
            </a:r>
            <a:r>
              <a:rPr lang="en-CA" altLang="en-US" sz="1600" i="1" noProof="0" dirty="0" smtClean="0"/>
              <a:t>a</a:t>
            </a:r>
            <a:r>
              <a:rPr lang="en-CA" altLang="en-US" sz="1600" noProof="0" dirty="0" smtClean="0"/>
              <a:t> and </a:t>
            </a:r>
            <a:r>
              <a:rPr lang="en-CA" altLang="en-US" sz="1600" i="1" noProof="0" dirty="0" smtClean="0"/>
              <a:t>x</a:t>
            </a:r>
            <a:r>
              <a:rPr lang="en-CA" altLang="en-US" sz="1600" baseline="-25000" noProof="0" dirty="0" smtClean="0"/>
              <a:t>1</a:t>
            </a:r>
            <a:r>
              <a:rPr lang="en-CA" altLang="en-US" sz="1600" noProof="0" dirty="0" smtClean="0"/>
              <a:t> = </a:t>
            </a:r>
            <a:r>
              <a:rPr lang="en-CA" altLang="en-US" sz="1600" i="1" noProof="0" dirty="0" smtClean="0"/>
              <a:t>b</a:t>
            </a:r>
            <a:r>
              <a:rPr lang="en-CA" altLang="en-US" sz="1600" noProof="0" dirty="0" smtClean="0"/>
              <a:t>:</a:t>
            </a:r>
          </a:p>
        </p:txBody>
      </p:sp>
      <p:sp>
        <p:nvSpPr>
          <p:cNvPr id="1433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1</a:t>
            </a:r>
            <a:r>
              <a:rPr lang="en-CA" altLang="en-US" baseline="30000" noProof="0" dirty="0" smtClean="0"/>
              <a:t>st</a:t>
            </a:r>
            <a:r>
              <a:rPr lang="en-CA" altLang="en-US" noProof="0" dirty="0" smtClean="0"/>
              <a:t> ORDER INTERPOLANT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graphicFrame>
        <p:nvGraphicFramePr>
          <p:cNvPr id="1434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4845957"/>
              </p:ext>
            </p:extLst>
          </p:nvPr>
        </p:nvGraphicFramePr>
        <p:xfrm>
          <a:off x="2961958" y="1972550"/>
          <a:ext cx="6223359" cy="16723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5" name="Document" r:id="rId3" imgW="4190259" imgH="1130218" progId="Word.Document.12">
                  <p:embed/>
                </p:oleObj>
              </mc:Choice>
              <mc:Fallback>
                <p:oleObj name="Document" r:id="rId3" imgW="4190259" imgH="1130218" progId="Word.Document.1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1958" y="1972550"/>
                        <a:ext cx="6223359" cy="16723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/>
              <p:cNvSpPr txBox="1"/>
              <p:nvPr/>
            </p:nvSpPr>
            <p:spPr>
              <a:xfrm>
                <a:off x="80189" y="1926831"/>
                <a:ext cx="2781659" cy="9885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/>
                            </a:rPr>
                            <m:t>L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/>
                            </a:rPr>
                            <m:t>i</m:t>
                          </m:r>
                        </m:sub>
                      </m:sSub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/>
                            </a:rPr>
                            <m:t>x</m:t>
                          </m:r>
                        </m:e>
                      </m:d>
                      <m:r>
                        <a:rPr lang="it-IT" b="0" i="0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∏"/>
                          <m:supHide m:val="on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it-IT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≠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it-IT" b="0" i="1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it-IT" b="0" i="1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CasellaDiTes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89" y="1926831"/>
                <a:ext cx="2781659" cy="98854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ttangolo 5"/>
          <p:cNvSpPr/>
          <p:nvPr/>
        </p:nvSpPr>
        <p:spPr>
          <a:xfrm>
            <a:off x="80189" y="5635973"/>
            <a:ext cx="86218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9E0927"/>
              </a:buClr>
              <a:buFontTx/>
              <a:buChar char="•"/>
            </a:pPr>
            <a:r>
              <a:rPr lang="en-US" altLang="en-US" sz="1600" kern="0" dirty="0">
                <a:solidFill>
                  <a:srgbClr val="000000"/>
                </a:solidFill>
                <a:latin typeface="Helvetica"/>
                <a:ea typeface="ＭＳ Ｐゴシック"/>
              </a:rPr>
              <a:t>Therefore, </a:t>
            </a:r>
            <a:r>
              <a:rPr lang="en-US" altLang="en-US" sz="1600" i="1" kern="0" dirty="0">
                <a:solidFill>
                  <a:srgbClr val="000000"/>
                </a:solidFill>
                <a:latin typeface="Helvetica"/>
                <a:ea typeface="ＭＳ Ｐゴシック"/>
              </a:rPr>
              <a:t>P</a:t>
            </a:r>
            <a:r>
              <a:rPr lang="en-US" altLang="en-US" sz="1600" kern="0" baseline="-25000" dirty="0">
                <a:solidFill>
                  <a:srgbClr val="000000"/>
                </a:solidFill>
                <a:latin typeface="Helvetica"/>
                <a:ea typeface="ＭＳ Ｐゴシック"/>
              </a:rPr>
              <a:t>1</a:t>
            </a:r>
            <a:r>
              <a:rPr lang="en-US" altLang="en-US" sz="1600" kern="0" dirty="0">
                <a:solidFill>
                  <a:srgbClr val="000000"/>
                </a:solidFill>
                <a:latin typeface="Helvetica"/>
                <a:ea typeface="ＭＳ Ｐゴシック"/>
              </a:rPr>
              <a:t>(</a:t>
            </a:r>
            <a:r>
              <a:rPr lang="en-US" altLang="en-US" sz="1600" i="1" kern="0" dirty="0">
                <a:solidFill>
                  <a:srgbClr val="000000"/>
                </a:solidFill>
                <a:latin typeface="Helvetica"/>
                <a:ea typeface="ＭＳ Ｐゴシック"/>
              </a:rPr>
              <a:t>x</a:t>
            </a:r>
            <a:r>
              <a:rPr lang="en-US" altLang="en-US" sz="1600" kern="0" dirty="0">
                <a:solidFill>
                  <a:srgbClr val="000000"/>
                </a:solidFill>
                <a:latin typeface="Helvetica"/>
                <a:ea typeface="ＭＳ Ｐゴシック"/>
              </a:rPr>
              <a:t>) is a unique linear function that passes through </a:t>
            </a:r>
            <a:r>
              <a:rPr lang="en-CA" altLang="en-US" sz="1600" kern="0" dirty="0">
                <a:solidFill>
                  <a:srgbClr val="000000"/>
                </a:solidFill>
                <a:latin typeface="Helvetica"/>
                <a:ea typeface="ＭＳ Ｐゴシック"/>
              </a:rPr>
              <a:t>(</a:t>
            </a:r>
            <a:r>
              <a:rPr lang="en-CA" altLang="en-US" sz="1600" i="1" kern="0" dirty="0">
                <a:solidFill>
                  <a:srgbClr val="000000"/>
                </a:solidFill>
                <a:latin typeface="Helvetica"/>
                <a:ea typeface="ＭＳ Ｐゴシック"/>
              </a:rPr>
              <a:t>a, f</a:t>
            </a:r>
            <a:r>
              <a:rPr lang="en-CA" altLang="en-US" sz="1600" kern="0" dirty="0">
                <a:solidFill>
                  <a:srgbClr val="000000"/>
                </a:solidFill>
                <a:latin typeface="Helvetica"/>
                <a:ea typeface="ＭＳ Ｐゴシック"/>
              </a:rPr>
              <a:t>(</a:t>
            </a:r>
            <a:r>
              <a:rPr lang="en-CA" altLang="en-US" sz="1600" i="1" kern="0" dirty="0">
                <a:solidFill>
                  <a:srgbClr val="000000"/>
                </a:solidFill>
                <a:latin typeface="Helvetica"/>
                <a:ea typeface="ＭＳ Ｐゴシック"/>
              </a:rPr>
              <a:t>a</a:t>
            </a:r>
            <a:r>
              <a:rPr lang="en-CA" altLang="en-US" sz="1600" kern="0" dirty="0">
                <a:solidFill>
                  <a:srgbClr val="000000"/>
                </a:solidFill>
                <a:latin typeface="Helvetica"/>
                <a:ea typeface="ＭＳ Ｐゴシック"/>
              </a:rPr>
              <a:t>))</a:t>
            </a:r>
            <a:r>
              <a:rPr lang="en-CA" altLang="en-US" sz="1600" i="1" kern="0" dirty="0">
                <a:solidFill>
                  <a:srgbClr val="000000"/>
                </a:solidFill>
                <a:latin typeface="Helvetica"/>
                <a:ea typeface="ＭＳ Ｐゴシック"/>
              </a:rPr>
              <a:t> </a:t>
            </a:r>
            <a:r>
              <a:rPr lang="en-CA" altLang="en-US" sz="1600" kern="0" dirty="0">
                <a:solidFill>
                  <a:srgbClr val="000000"/>
                </a:solidFill>
                <a:latin typeface="Helvetica"/>
                <a:ea typeface="ＭＳ Ｐゴシック"/>
              </a:rPr>
              <a:t>and (</a:t>
            </a:r>
            <a:r>
              <a:rPr lang="en-CA" altLang="en-US" sz="1600" i="1" kern="0" dirty="0">
                <a:solidFill>
                  <a:srgbClr val="000000"/>
                </a:solidFill>
                <a:latin typeface="Helvetica"/>
                <a:ea typeface="ＭＳ Ｐゴシック"/>
              </a:rPr>
              <a:t>b, f</a:t>
            </a:r>
            <a:r>
              <a:rPr lang="en-CA" altLang="en-US" sz="1600" kern="0" dirty="0">
                <a:solidFill>
                  <a:srgbClr val="000000"/>
                </a:solidFill>
                <a:latin typeface="Helvetica"/>
                <a:ea typeface="ＭＳ Ｐゴシック"/>
              </a:rPr>
              <a:t>(</a:t>
            </a:r>
            <a:r>
              <a:rPr lang="en-CA" altLang="en-US" sz="1600" i="1" kern="0" dirty="0">
                <a:solidFill>
                  <a:srgbClr val="000000"/>
                </a:solidFill>
                <a:latin typeface="Helvetica"/>
                <a:ea typeface="ＭＳ Ｐゴシック"/>
              </a:rPr>
              <a:t>b</a:t>
            </a:r>
            <a:r>
              <a:rPr lang="en-CA" altLang="en-US" sz="1600" kern="0" dirty="0">
                <a:solidFill>
                  <a:srgbClr val="000000"/>
                </a:solidFill>
                <a:latin typeface="Helvetica"/>
                <a:ea typeface="ＭＳ Ｐゴシック"/>
              </a:rPr>
              <a:t>)) </a:t>
            </a:r>
            <a:r>
              <a:rPr lang="en-CA" altLang="en-US" sz="1600" b="1" kern="0" dirty="0">
                <a:solidFill>
                  <a:srgbClr val="000000"/>
                </a:solidFill>
                <a:latin typeface="Helvetica"/>
                <a:ea typeface="ＭＳ Ｐゴシック"/>
              </a:rPr>
              <a:t>[1]</a:t>
            </a:r>
            <a:r>
              <a:rPr lang="en-CA" altLang="en-US" sz="1600" kern="0" dirty="0">
                <a:solidFill>
                  <a:srgbClr val="000000"/>
                </a:solidFill>
                <a:latin typeface="Helvetica"/>
                <a:ea typeface="ＭＳ Ｐゴシック"/>
              </a:rPr>
              <a:t>.</a:t>
            </a:r>
          </a:p>
        </p:txBody>
      </p:sp>
      <p:sp>
        <p:nvSpPr>
          <p:cNvPr id="9" name="Rettangolo 8"/>
          <p:cNvSpPr/>
          <p:nvPr/>
        </p:nvSpPr>
        <p:spPr>
          <a:xfrm>
            <a:off x="259080" y="3906054"/>
            <a:ext cx="775716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800" i="1" u="sng" kern="0" dirty="0" smtClean="0">
                <a:solidFill>
                  <a:srgbClr val="000000"/>
                </a:solidFill>
                <a:latin typeface="Helvetica"/>
                <a:ea typeface="ＭＳ Ｐゴシック"/>
              </a:rPr>
              <a:t>From the equation above, </a:t>
            </a:r>
            <a:r>
              <a:rPr lang="en-US" altLang="en-US" sz="1800" i="1" u="sng" kern="0" dirty="0">
                <a:solidFill>
                  <a:srgbClr val="000000"/>
                </a:solidFill>
                <a:latin typeface="Helvetica"/>
                <a:ea typeface="ＭＳ Ｐゴシック"/>
              </a:rPr>
              <a:t>L</a:t>
            </a:r>
            <a:r>
              <a:rPr lang="en-US" altLang="en-US" sz="1800" i="1" u="sng" kern="0" baseline="-25000" dirty="0">
                <a:solidFill>
                  <a:srgbClr val="000000"/>
                </a:solidFill>
                <a:latin typeface="Helvetica"/>
                <a:ea typeface="ＭＳ Ｐゴシック"/>
              </a:rPr>
              <a:t>0</a:t>
            </a:r>
            <a:r>
              <a:rPr lang="en-US" altLang="en-US" sz="1800" i="1" u="sng" kern="0" dirty="0">
                <a:solidFill>
                  <a:srgbClr val="000000"/>
                </a:solidFill>
                <a:latin typeface="Helvetica"/>
                <a:ea typeface="ＭＳ Ｐゴシック"/>
              </a:rPr>
              <a:t>(a) = 1, L</a:t>
            </a:r>
            <a:r>
              <a:rPr lang="en-US" altLang="en-US" sz="1800" i="1" u="sng" kern="0" baseline="-25000" dirty="0">
                <a:solidFill>
                  <a:srgbClr val="000000"/>
                </a:solidFill>
                <a:latin typeface="Helvetica"/>
                <a:ea typeface="ＭＳ Ｐゴシック"/>
              </a:rPr>
              <a:t>0</a:t>
            </a:r>
            <a:r>
              <a:rPr lang="en-US" altLang="en-US" sz="1800" i="1" u="sng" kern="0" dirty="0">
                <a:solidFill>
                  <a:srgbClr val="000000"/>
                </a:solidFill>
                <a:latin typeface="Helvetica"/>
                <a:ea typeface="ＭＳ Ｐゴシック"/>
              </a:rPr>
              <a:t>(b) = 0, L</a:t>
            </a:r>
            <a:r>
              <a:rPr lang="en-US" altLang="en-US" sz="1800" i="1" u="sng" kern="0" baseline="-25000" dirty="0">
                <a:solidFill>
                  <a:srgbClr val="000000"/>
                </a:solidFill>
                <a:latin typeface="Helvetica"/>
                <a:ea typeface="ＭＳ Ｐゴシック"/>
              </a:rPr>
              <a:t>1</a:t>
            </a:r>
            <a:r>
              <a:rPr lang="en-US" altLang="en-US" sz="1800" i="1" u="sng" kern="0" dirty="0">
                <a:solidFill>
                  <a:srgbClr val="000000"/>
                </a:solidFill>
                <a:latin typeface="Helvetica"/>
                <a:ea typeface="ＭＳ Ｐゴシック"/>
              </a:rPr>
              <a:t>(a) = 0, and L</a:t>
            </a:r>
            <a:r>
              <a:rPr lang="en-US" altLang="en-US" sz="1800" i="1" u="sng" kern="0" baseline="-25000" dirty="0">
                <a:solidFill>
                  <a:srgbClr val="000000"/>
                </a:solidFill>
                <a:latin typeface="Helvetica"/>
                <a:ea typeface="ＭＳ Ｐゴシック"/>
              </a:rPr>
              <a:t>1</a:t>
            </a:r>
            <a:r>
              <a:rPr lang="en-US" altLang="en-US" sz="1800" i="1" u="sng" kern="0" dirty="0">
                <a:solidFill>
                  <a:srgbClr val="000000"/>
                </a:solidFill>
                <a:latin typeface="Helvetica"/>
                <a:ea typeface="ＭＳ Ｐゴシック"/>
              </a:rPr>
              <a:t>(b) = 1:</a:t>
            </a:r>
            <a:br>
              <a:rPr lang="en-US" altLang="en-US" sz="1800" i="1" u="sng" kern="0" dirty="0">
                <a:solidFill>
                  <a:srgbClr val="000000"/>
                </a:solidFill>
                <a:latin typeface="Helvetica"/>
                <a:ea typeface="ＭＳ Ｐゴシック"/>
              </a:rPr>
            </a:br>
            <a:endParaRPr lang="en-US" sz="2800" i="1" u="sng" dirty="0"/>
          </a:p>
        </p:txBody>
      </p:sp>
      <p:graphicFrame>
        <p:nvGraphicFramePr>
          <p:cNvPr id="10" name="Ogget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5213554"/>
              </p:ext>
            </p:extLst>
          </p:nvPr>
        </p:nvGraphicFramePr>
        <p:xfrm>
          <a:off x="305118" y="4524058"/>
          <a:ext cx="4391025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6" name="Document" r:id="rId7" imgW="2917169" imgH="626938" progId="Word.Document.12">
                  <p:embed/>
                </p:oleObj>
              </mc:Choice>
              <mc:Fallback>
                <p:oleObj name="Document" r:id="rId7" imgW="2917169" imgH="626938" progId="Word.Document.1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118" y="4524058"/>
                        <a:ext cx="4391025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447801"/>
            <a:ext cx="7772400" cy="320040"/>
          </a:xfrm>
        </p:spPr>
        <p:txBody>
          <a:bodyPr/>
          <a:lstStyle/>
          <a:p>
            <a:pPr marL="0" indent="0">
              <a:buFont typeface="Arial" pitchFamily="34" charset="0"/>
              <a:buChar char="•"/>
              <a:defRPr/>
            </a:pPr>
            <a:r>
              <a:rPr lang="en-CA" sz="1600" noProof="0" dirty="0" smtClean="0"/>
              <a:t> We’ll use </a:t>
            </a:r>
            <a:r>
              <a:rPr lang="en-CA" sz="1600" i="1" noProof="0" dirty="0" smtClean="0"/>
              <a:t>P</a:t>
            </a:r>
            <a:r>
              <a:rPr lang="en-CA" sz="1600" baseline="-25000" noProof="0" dirty="0" smtClean="0"/>
              <a:t>1</a:t>
            </a:r>
            <a:r>
              <a:rPr lang="en-CA" sz="1600" noProof="0" dirty="0" smtClean="0"/>
              <a:t>(</a:t>
            </a:r>
            <a:r>
              <a:rPr lang="en-CA" sz="1600" i="1" noProof="0" dirty="0" smtClean="0"/>
              <a:t>x</a:t>
            </a:r>
            <a:r>
              <a:rPr lang="en-CA" sz="1600" noProof="0" dirty="0" smtClean="0"/>
              <a:t>) to approximate (interpolate) </a:t>
            </a:r>
            <a:r>
              <a:rPr lang="en-CA" sz="1600" i="1" noProof="0" dirty="0" smtClean="0"/>
              <a:t>f</a:t>
            </a:r>
            <a:r>
              <a:rPr lang="en-CA" sz="1600" noProof="0" dirty="0" smtClean="0"/>
              <a:t>(</a:t>
            </a:r>
            <a:r>
              <a:rPr lang="en-CA" sz="1600" i="1" noProof="0" dirty="0" smtClean="0"/>
              <a:t>x</a:t>
            </a:r>
            <a:r>
              <a:rPr lang="en-CA" sz="1600" noProof="0" dirty="0" smtClean="0"/>
              <a:t>).</a:t>
            </a:r>
          </a:p>
          <a:p>
            <a:pPr>
              <a:buFont typeface="Arial" pitchFamily="34" charset="0"/>
              <a:buChar char="•"/>
              <a:defRPr/>
            </a:pPr>
            <a:endParaRPr lang="en-CA" sz="1600" noProof="0" dirty="0"/>
          </a:p>
        </p:txBody>
      </p:sp>
      <p:sp>
        <p:nvSpPr>
          <p:cNvPr id="1536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SIMPLE QUADRATURE – TRAPEZOID RULE</a:t>
            </a:r>
          </a:p>
        </p:txBody>
      </p:sp>
      <p:graphicFrame>
        <p:nvGraphicFramePr>
          <p:cNvPr id="1536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0176584"/>
              </p:ext>
            </p:extLst>
          </p:nvPr>
        </p:nvGraphicFramePr>
        <p:xfrm>
          <a:off x="-406400" y="2005648"/>
          <a:ext cx="5653088" cy="347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6" name="Document" r:id="rId3" imgW="3756300" imgH="2319921" progId="Word.Document.12">
                  <p:embed/>
                </p:oleObj>
              </mc:Choice>
              <mc:Fallback>
                <p:oleObj name="Document" r:id="rId3" imgW="3756300" imgH="2319921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406400" y="2005648"/>
                        <a:ext cx="5653088" cy="347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pic>
        <p:nvPicPr>
          <p:cNvPr id="6" name="Picture 6" descr="D:\SFU\Work &amp; Co-op\ENSC180 - Course development\Numerical Integration\Slide 7 plot 2.ep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960" y="2346960"/>
            <a:ext cx="3413020" cy="2568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1036320" y="5715000"/>
            <a:ext cx="69878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Note </a:t>
            </a:r>
            <a:r>
              <a:rPr lang="it-IT" sz="2000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that</a:t>
            </a:r>
            <a:r>
              <a:rPr lang="it-IT" sz="20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formula </a:t>
            </a:r>
            <a:r>
              <a:rPr lang="it-IT" sz="2000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above</a:t>
            </a:r>
            <a:r>
              <a:rPr lang="it-IT" sz="20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000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it-IT" sz="20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area of the </a:t>
            </a:r>
            <a:r>
              <a:rPr lang="it-IT" sz="2000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pink</a:t>
            </a:r>
            <a:r>
              <a:rPr lang="it-IT" sz="20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000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trapezoid</a:t>
            </a:r>
            <a:endParaRPr lang="en-US" sz="200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1"/>
          <p:cNvSpPr>
            <a:spLocks noGrp="1"/>
          </p:cNvSpPr>
          <p:nvPr>
            <p:ph idx="1"/>
          </p:nvPr>
        </p:nvSpPr>
        <p:spPr>
          <a:xfrm>
            <a:off x="426720" y="1066800"/>
            <a:ext cx="8214360" cy="4822825"/>
          </a:xfrm>
        </p:spPr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noProof="0" dirty="0" smtClean="0"/>
              <a:t> By using a 1</a:t>
            </a:r>
            <a:r>
              <a:rPr lang="en-CA" altLang="en-US" sz="1600" baseline="30000" noProof="0" dirty="0" smtClean="0"/>
              <a:t>st</a:t>
            </a:r>
            <a:r>
              <a:rPr lang="en-CA" altLang="en-US" sz="1600" noProof="0" dirty="0" smtClean="0"/>
              <a:t> order </a:t>
            </a:r>
            <a:r>
              <a:rPr lang="en-CA" altLang="en-US" sz="1600" noProof="0" dirty="0" err="1" smtClean="0"/>
              <a:t>interpolant</a:t>
            </a:r>
            <a:r>
              <a:rPr lang="en-CA" altLang="en-US" sz="1600" noProof="0" dirty="0" smtClean="0"/>
              <a:t> (linear function) rather than a 0</a:t>
            </a:r>
            <a:r>
              <a:rPr lang="en-CA" altLang="en-US" sz="1600" baseline="30000" noProof="0" dirty="0" smtClean="0"/>
              <a:t>th</a:t>
            </a:r>
            <a:r>
              <a:rPr lang="en-CA" altLang="en-US" sz="1600" noProof="0" dirty="0" smtClean="0"/>
              <a:t> order (constant function) to approximate f(x), we obtain a more accurate estimate for the integral.</a:t>
            </a:r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/>
          </a:p>
          <a:p>
            <a:pPr marL="0" indent="0"/>
            <a:endParaRPr lang="en-CA" altLang="en-US" sz="1600" noProof="0" dirty="0" smtClean="0"/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This method of approximation is known as the </a:t>
            </a:r>
            <a:r>
              <a:rPr lang="en-CA" altLang="en-US" sz="1600" u="sng" noProof="0" dirty="0" smtClean="0"/>
              <a:t>trapezoid rule</a:t>
            </a:r>
            <a:r>
              <a:rPr lang="en-CA" altLang="en-US" sz="1600" noProof="0" dirty="0" smtClean="0"/>
              <a:t>.</a:t>
            </a:r>
          </a:p>
        </p:txBody>
      </p:sp>
      <p:sp>
        <p:nvSpPr>
          <p:cNvPr id="1638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SIMPLE QUADRATURE – TRAPEZOID RULE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pic>
        <p:nvPicPr>
          <p:cNvPr id="16389" name="Picture 6" descr="D:\SFU\Work &amp; Co-op\ENSC180 - Course development\Numerical Integration\Slide 7 plot 2.e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438" y="2840038"/>
            <a:ext cx="3733800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6390" name="Object 7"/>
          <p:cNvGraphicFramePr>
            <a:graphicFrameLocks noChangeAspect="1"/>
          </p:cNvGraphicFramePr>
          <p:nvPr/>
        </p:nvGraphicFramePr>
        <p:xfrm>
          <a:off x="2690813" y="2176463"/>
          <a:ext cx="3760787" cy="78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2" name="Document" r:id="rId5" imgW="2525670" imgH="532482" progId="Word.Document.12">
                  <p:embed/>
                </p:oleObj>
              </mc:Choice>
              <mc:Fallback>
                <p:oleObj name="Document" r:id="rId5" imgW="2525670" imgH="532482" progId="Word.Document.12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0813" y="2176463"/>
                        <a:ext cx="3760787" cy="784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272143" y="1219200"/>
            <a:ext cx="7772400" cy="4822825"/>
          </a:xfrm>
        </p:spPr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noProof="0" dirty="0" smtClean="0"/>
              <a:t> Applying the trapezoid rule to our original problem: </a:t>
            </a:r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Absolute error 0.2146</a:t>
            </a:r>
          </a:p>
        </p:txBody>
      </p:sp>
      <p:sp>
        <p:nvSpPr>
          <p:cNvPr id="1741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SIMPLE QUADRATURE – TRAPEZOID RULE</a:t>
            </a:r>
          </a:p>
        </p:txBody>
      </p:sp>
      <p:pic>
        <p:nvPicPr>
          <p:cNvPr id="17412" name="Picture 2" descr="D:\SFU\Work &amp; Co-op\ENSC180 - Course development\Numerical Integration\sine_simple_trap.e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0" y="1930400"/>
            <a:ext cx="3200400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7413" name="Object 3"/>
          <p:cNvGraphicFramePr>
            <a:graphicFrameLocks noChangeAspect="1"/>
          </p:cNvGraphicFramePr>
          <p:nvPr/>
        </p:nvGraphicFramePr>
        <p:xfrm>
          <a:off x="2705100" y="4533900"/>
          <a:ext cx="378460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9" name="Document" r:id="rId4" imgW="2521712" imgH="818732" progId="Word.Document.12">
                  <p:embed/>
                </p:oleObj>
              </mc:Choice>
              <mc:Fallback>
                <p:oleObj name="Document" r:id="rId4" imgW="2521712" imgH="818732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5100" y="4533900"/>
                        <a:ext cx="3784600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graphicFrame>
        <p:nvGraphicFramePr>
          <p:cNvPr id="2" name="Ogget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4452388"/>
              </p:ext>
            </p:extLst>
          </p:nvPr>
        </p:nvGraphicFramePr>
        <p:xfrm>
          <a:off x="5945642" y="1550888"/>
          <a:ext cx="2708501" cy="5647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50" name="Document" r:id="rId7" imgW="2525670" imgH="532482" progId="Word.Document.12">
                  <p:embed/>
                </p:oleObj>
              </mc:Choice>
              <mc:Fallback>
                <p:oleObj name="Document" r:id="rId7" imgW="2525670" imgH="532482" progId="Word.Document.12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5642" y="1550888"/>
                        <a:ext cx="2708501" cy="5647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1"/>
          <p:cNvSpPr>
            <a:spLocks noGrp="1"/>
          </p:cNvSpPr>
          <p:nvPr>
            <p:ph idx="1"/>
          </p:nvPr>
        </p:nvSpPr>
        <p:spPr>
          <a:xfrm>
            <a:off x="228600" y="1188721"/>
            <a:ext cx="8260080" cy="1127760"/>
          </a:xfrm>
        </p:spPr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noProof="0" dirty="0" smtClean="0"/>
              <a:t> We may improve accuracy even further by using a 2</a:t>
            </a:r>
            <a:r>
              <a:rPr lang="en-CA" altLang="en-US" sz="1600" baseline="30000" noProof="0" dirty="0" smtClean="0"/>
              <a:t>nd</a:t>
            </a:r>
            <a:r>
              <a:rPr lang="en-CA" altLang="en-US" sz="1600" noProof="0" dirty="0" smtClean="0"/>
              <a:t> order </a:t>
            </a:r>
            <a:r>
              <a:rPr lang="en-CA" altLang="en-US" sz="1600" noProof="0" dirty="0" err="1" smtClean="0"/>
              <a:t>interpolant</a:t>
            </a:r>
            <a:r>
              <a:rPr lang="en-CA" altLang="en-US" sz="1600" noProof="0" dirty="0" smtClean="0"/>
              <a:t>, i.e., approximate f(x) with a parabola.</a:t>
            </a:r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To specify a unique 2</a:t>
            </a:r>
            <a:r>
              <a:rPr lang="en-CA" altLang="en-US" sz="1600" baseline="30000" noProof="0" dirty="0" smtClean="0"/>
              <a:t>nd</a:t>
            </a:r>
            <a:r>
              <a:rPr lang="en-CA" altLang="en-US" sz="1600" noProof="0" dirty="0" smtClean="0"/>
              <a:t> order Lagrange </a:t>
            </a:r>
            <a:r>
              <a:rPr lang="en-CA" altLang="en-US" sz="1600" noProof="0" dirty="0" err="1" smtClean="0"/>
              <a:t>interpolant</a:t>
            </a:r>
            <a:r>
              <a:rPr lang="en-CA" altLang="en-US" sz="1600" noProof="0" dirty="0" smtClean="0"/>
              <a:t>, we need 3 points:</a:t>
            </a:r>
          </a:p>
          <a:p>
            <a:pPr marL="400050" lvl="1" indent="0">
              <a:buFontTx/>
              <a:buChar char="•"/>
            </a:pPr>
            <a:r>
              <a:rPr lang="en-CA" altLang="en-US" sz="1600" noProof="0" dirty="0" smtClean="0"/>
              <a:t> </a:t>
            </a:r>
            <a:r>
              <a:rPr lang="en-CA" altLang="en-US" sz="1600" b="1" i="1" noProof="0" dirty="0" smtClean="0">
                <a:solidFill>
                  <a:srgbClr val="7030A0"/>
                </a:solidFill>
              </a:rPr>
              <a:t>As 3rd  point  between A and B we use the Mid-Point</a:t>
            </a:r>
          </a:p>
          <a:p>
            <a:pPr marL="800100" lvl="2" indent="0">
              <a:buFontTx/>
              <a:buChar char="•"/>
            </a:pPr>
            <a:r>
              <a:rPr lang="en-CA" altLang="en-US" sz="1600" b="1" i="1" noProof="0" dirty="0" smtClean="0">
                <a:solidFill>
                  <a:srgbClr val="7030A0"/>
                </a:solidFill>
              </a:rPr>
              <a:t>  x</a:t>
            </a:r>
            <a:r>
              <a:rPr lang="en-CA" altLang="en-US" sz="1600" b="1" i="1" baseline="-25000" noProof="0" dirty="0" smtClean="0">
                <a:solidFill>
                  <a:srgbClr val="7030A0"/>
                </a:solidFill>
              </a:rPr>
              <a:t>0</a:t>
            </a:r>
            <a:r>
              <a:rPr lang="en-CA" altLang="en-US" sz="1600" b="1" i="1" noProof="0" dirty="0" smtClean="0">
                <a:solidFill>
                  <a:srgbClr val="7030A0"/>
                </a:solidFill>
              </a:rPr>
              <a:t> = a, x</a:t>
            </a:r>
            <a:r>
              <a:rPr lang="en-CA" altLang="en-US" sz="1600" b="1" i="1" baseline="-25000" noProof="0" dirty="0" smtClean="0">
                <a:solidFill>
                  <a:srgbClr val="7030A0"/>
                </a:solidFill>
              </a:rPr>
              <a:t>1</a:t>
            </a:r>
            <a:r>
              <a:rPr lang="en-CA" altLang="en-US" sz="1600" b="1" i="1" noProof="0" dirty="0" smtClean="0">
                <a:solidFill>
                  <a:srgbClr val="7030A0"/>
                </a:solidFill>
              </a:rPr>
              <a:t> = (a + b)/2, x</a:t>
            </a:r>
            <a:r>
              <a:rPr lang="en-CA" altLang="en-US" sz="1600" b="1" i="1" baseline="-25000" noProof="0" dirty="0" smtClean="0">
                <a:solidFill>
                  <a:srgbClr val="7030A0"/>
                </a:solidFill>
              </a:rPr>
              <a:t>2</a:t>
            </a:r>
            <a:r>
              <a:rPr lang="en-CA" altLang="en-US" sz="1600" b="1" i="1" noProof="0" dirty="0" smtClean="0">
                <a:solidFill>
                  <a:srgbClr val="7030A0"/>
                </a:solidFill>
              </a:rPr>
              <a:t> = b.</a:t>
            </a:r>
          </a:p>
        </p:txBody>
      </p:sp>
      <p:sp>
        <p:nvSpPr>
          <p:cNvPr id="1843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2</a:t>
            </a:r>
            <a:r>
              <a:rPr lang="en-CA" altLang="en-US" baseline="30000" noProof="0" dirty="0" smtClean="0"/>
              <a:t>nd</a:t>
            </a:r>
            <a:r>
              <a:rPr lang="en-CA" altLang="en-US" noProof="0" dirty="0" smtClean="0"/>
              <a:t> ORDER INTERPOLANT</a:t>
            </a:r>
          </a:p>
        </p:txBody>
      </p:sp>
      <p:graphicFrame>
        <p:nvGraphicFramePr>
          <p:cNvPr id="1843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5439527"/>
              </p:ext>
            </p:extLst>
          </p:nvPr>
        </p:nvGraphicFramePr>
        <p:xfrm>
          <a:off x="54610" y="3048953"/>
          <a:ext cx="8921750" cy="1216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3" name="Document" r:id="rId3" imgW="5940848" imgH="809359" progId="Word.Document.12">
                  <p:embed/>
                </p:oleObj>
              </mc:Choice>
              <mc:Fallback>
                <p:oleObj name="Document" r:id="rId3" imgW="5940848" imgH="809359" progId="Word.Document.1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10" y="3048953"/>
                        <a:ext cx="8921750" cy="1216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167336"/>
              </p:ext>
            </p:extLst>
          </p:nvPr>
        </p:nvGraphicFramePr>
        <p:xfrm>
          <a:off x="1803400" y="4928553"/>
          <a:ext cx="5537200" cy="1481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4" name="Document" r:id="rId5" imgW="3708082" imgH="996827" progId="Word.Document.12">
                  <p:embed/>
                </p:oleObj>
              </mc:Choice>
              <mc:Fallback>
                <p:oleObj name="Document" r:id="rId5" imgW="3708082" imgH="996827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3400" y="4928553"/>
                        <a:ext cx="5537200" cy="1481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sp>
        <p:nvSpPr>
          <p:cNvPr id="3" name="Rettangolo 2"/>
          <p:cNvSpPr/>
          <p:nvPr/>
        </p:nvSpPr>
        <p:spPr>
          <a:xfrm>
            <a:off x="1752600" y="4299472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  <a:buClr>
                <a:srgbClr val="9E0927"/>
              </a:buClr>
              <a:buFontTx/>
              <a:buChar char="•"/>
            </a:pPr>
            <a:r>
              <a:rPr lang="en-US" altLang="en-US" sz="1600" kern="0" dirty="0" smtClean="0">
                <a:solidFill>
                  <a:srgbClr val="000000"/>
                </a:solidFill>
                <a:latin typeface="Helvetica"/>
                <a:ea typeface="ＭＳ Ｐゴシック"/>
              </a:rPr>
              <a:t> </a:t>
            </a:r>
            <a:r>
              <a:rPr lang="en-US" altLang="en-US" sz="1600" kern="0" dirty="0">
                <a:solidFill>
                  <a:srgbClr val="000000"/>
                </a:solidFill>
                <a:latin typeface="Helvetica"/>
                <a:ea typeface="ＭＳ Ｐゴシック"/>
              </a:rPr>
              <a:t>Then we may estimate the integral,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noProof="0" dirty="0" smtClean="0"/>
              <a:t> A 2</a:t>
            </a:r>
            <a:r>
              <a:rPr lang="en-CA" altLang="en-US" sz="1600" baseline="30000" noProof="0" dirty="0" smtClean="0"/>
              <a:t>nd</a:t>
            </a:r>
            <a:r>
              <a:rPr lang="en-CA" altLang="en-US" sz="1600" noProof="0" dirty="0" smtClean="0"/>
              <a:t> order </a:t>
            </a:r>
            <a:r>
              <a:rPr lang="en-CA" altLang="en-US" sz="1600" noProof="0" dirty="0" err="1" smtClean="0"/>
              <a:t>interpolant</a:t>
            </a:r>
            <a:r>
              <a:rPr lang="en-CA" altLang="en-US" sz="1600" noProof="0" dirty="0" smtClean="0"/>
              <a:t> is likely to better estimate f(x) than a 1</a:t>
            </a:r>
            <a:r>
              <a:rPr lang="en-CA" altLang="en-US" sz="1600" baseline="30000" noProof="0" dirty="0" smtClean="0"/>
              <a:t>st</a:t>
            </a:r>
            <a:r>
              <a:rPr lang="en-CA" altLang="en-US" sz="1600" noProof="0" dirty="0" smtClean="0"/>
              <a:t> order </a:t>
            </a:r>
            <a:r>
              <a:rPr lang="en-CA" altLang="en-US" sz="1600" noProof="0" dirty="0" err="1" smtClean="0"/>
              <a:t>interpolant</a:t>
            </a:r>
            <a:r>
              <a:rPr lang="en-CA" altLang="en-US" sz="1600" noProof="0" dirty="0" smtClean="0"/>
              <a:t>, thus improving further the accuracy of our integral.</a:t>
            </a:r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This method of approximation is known as </a:t>
            </a:r>
            <a:r>
              <a:rPr lang="en-CA" altLang="en-US" sz="1600" u="sng" noProof="0" dirty="0" smtClean="0"/>
              <a:t>Simpson’s rule</a:t>
            </a:r>
            <a:r>
              <a:rPr lang="en-CA" altLang="en-US" sz="1600" noProof="0" dirty="0" smtClean="0"/>
              <a:t>.</a:t>
            </a:r>
          </a:p>
        </p:txBody>
      </p:sp>
      <p:sp>
        <p:nvSpPr>
          <p:cNvPr id="1945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SIMPLE QUADRATURE – SIMPSON’S RULE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pic>
        <p:nvPicPr>
          <p:cNvPr id="19461" name="Picture 6" descr="D:\SFU\Work &amp; Co-op\ENSC180 - Course development\Numerical Integration\Slide 8 plot 2.e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0" y="2843213"/>
            <a:ext cx="3733800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9462" name="Object 9"/>
          <p:cNvGraphicFramePr>
            <a:graphicFrameLocks noChangeAspect="1"/>
          </p:cNvGraphicFramePr>
          <p:nvPr/>
        </p:nvGraphicFramePr>
        <p:xfrm>
          <a:off x="1919288" y="2189163"/>
          <a:ext cx="5370512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2" name="Document" r:id="rId5" imgW="3595455" imgH="532482" progId="Word.Document.12">
                  <p:embed/>
                </p:oleObj>
              </mc:Choice>
              <mc:Fallback>
                <p:oleObj name="Document" r:id="rId5" imgW="3595455" imgH="532482" progId="Word.Document.12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9288" y="2189163"/>
                        <a:ext cx="5370512" cy="785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1"/>
          <p:cNvSpPr>
            <a:spLocks noGrp="1"/>
          </p:cNvSpPr>
          <p:nvPr>
            <p:ph idx="1"/>
          </p:nvPr>
        </p:nvSpPr>
        <p:spPr>
          <a:xfrm>
            <a:off x="685800" y="1142992"/>
            <a:ext cx="7772400" cy="4822825"/>
          </a:xfrm>
        </p:spPr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noProof="0" dirty="0" smtClean="0"/>
              <a:t> Applying the Simpson rule to our original problem: </a:t>
            </a:r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/>
            <a:endParaRPr lang="en-CA" altLang="en-US" sz="1600" noProof="0" dirty="0" smtClean="0"/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The absolute error of our estimate improves to 0.0023.</a:t>
            </a:r>
          </a:p>
        </p:txBody>
      </p:sp>
      <p:sp>
        <p:nvSpPr>
          <p:cNvPr id="2048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SIMPLE QUADRATURE – SIMPSON’S RULE</a:t>
            </a:r>
          </a:p>
        </p:txBody>
      </p:sp>
      <p:pic>
        <p:nvPicPr>
          <p:cNvPr id="20484" name="Picture 2" descr="D:\SFU\Work &amp; Co-op\ENSC180 - Course development\Numerical Integration\sine_simple_simp.e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848" y="2006600"/>
            <a:ext cx="3200400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graphicFrame>
        <p:nvGraphicFramePr>
          <p:cNvPr id="20486" name="Object 3"/>
          <p:cNvGraphicFramePr>
            <a:graphicFrameLocks noChangeAspect="1"/>
          </p:cNvGraphicFramePr>
          <p:nvPr/>
        </p:nvGraphicFramePr>
        <p:xfrm>
          <a:off x="2070100" y="4572000"/>
          <a:ext cx="496570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0" name="Document" r:id="rId4" imgW="3310467" imgH="817651" progId="Word.Document.12">
                  <p:embed/>
                </p:oleObj>
              </mc:Choice>
              <mc:Fallback>
                <p:oleObj name="Document" r:id="rId4" imgW="3310467" imgH="817651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0100" y="4572000"/>
                        <a:ext cx="4965700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gget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3979293"/>
              </p:ext>
            </p:extLst>
          </p:nvPr>
        </p:nvGraphicFramePr>
        <p:xfrm>
          <a:off x="4826006" y="1952170"/>
          <a:ext cx="4427083" cy="6477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1" name="Document" r:id="rId7" imgW="3595455" imgH="532482" progId="Word.Document.12">
                  <p:embed/>
                </p:oleObj>
              </mc:Choice>
              <mc:Fallback>
                <p:oleObj name="Document" r:id="rId7" imgW="3595455" imgH="532482" progId="Word.Document.12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6006" y="1952170"/>
                        <a:ext cx="4427083" cy="6477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Ensc180 Calendar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8612918"/>
              </p:ext>
            </p:extLst>
          </p:nvPr>
        </p:nvGraphicFramePr>
        <p:xfrm>
          <a:off x="2221548" y="939165"/>
          <a:ext cx="4168775" cy="5362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040"/>
                <a:gridCol w="3536735"/>
              </a:tblGrid>
              <a:tr h="374954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Unit</a:t>
                      </a:r>
                      <a:endParaRPr lang="en-US" sz="1800" noProof="0" dirty="0"/>
                    </a:p>
                  </a:txBody>
                  <a:tcPr marL="91432" marR="91432" marT="45709" marB="45709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What</a:t>
                      </a:r>
                      <a:endParaRPr lang="en-US" sz="1800" noProof="0" dirty="0"/>
                    </a:p>
                  </a:txBody>
                  <a:tcPr marL="91432" marR="91432" marT="45709" marB="45709">
                    <a:solidFill>
                      <a:schemeClr val="accent2"/>
                    </a:solidFill>
                  </a:tcPr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800" b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Introduction to MATLAB</a:t>
                      </a:r>
                      <a:endParaRPr lang="en-US" sz="1800" b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b="0" noProof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8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b="0" noProof="0" dirty="0" smtClean="0">
                          <a:solidFill>
                            <a:schemeClr val="tx1"/>
                          </a:solidFill>
                        </a:rPr>
                        <a:t>Flow control &amp; Data Structures</a:t>
                      </a:r>
                      <a:endParaRPr lang="en-US" sz="18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3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Plotting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4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Strings &amp; File IO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5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Complex Numbers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6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err="1" smtClean="0"/>
                        <a:t>Combinatorics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7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baseline="0" noProof="0" dirty="0" smtClean="0"/>
                        <a:t>Linear </a:t>
                      </a:r>
                      <a:r>
                        <a:rPr lang="en-US" sz="1800" noProof="0" dirty="0" smtClean="0"/>
                        <a:t>Algebra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8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Statistics &amp; Data Analysis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640055">
                <a:tc>
                  <a:txBody>
                    <a:bodyPr/>
                    <a:lstStyle/>
                    <a:p>
                      <a:r>
                        <a:rPr lang="en-US" sz="18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en-US" sz="1800" kern="1200" baseline="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Polynomial Approximation, Curve Fitting</a:t>
                      </a:r>
                      <a:endParaRPr lang="en-US" sz="1800" kern="1200" baseline="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 marT="45709" marB="45709"/>
                </a:tc>
              </a:tr>
              <a:tr h="640055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10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Root</a:t>
                      </a:r>
                      <a:r>
                        <a:rPr lang="en-US" sz="1800" baseline="0" noProof="0" dirty="0" smtClean="0"/>
                        <a:t> Finding, Numerical Differentiation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b="1" kern="1200" noProof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en-US" sz="1800" b="1" kern="1200" noProof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b="1" kern="1200" noProof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Numerical Integration</a:t>
                      </a:r>
                      <a:endParaRPr lang="en-US" sz="1800" b="1" kern="1200" noProof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12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MATLAB executable files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171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Char char="•"/>
              <a:defRPr/>
            </a:pPr>
            <a:r>
              <a:rPr lang="en-CA" sz="1600" noProof="0" dirty="0" smtClean="0"/>
              <a:t> The aforementioned methods are unsuitable for large intervals or functions that vary wildly, hence we adopt a piecewise approach.</a:t>
            </a:r>
          </a:p>
          <a:p>
            <a:pPr marL="0" indent="0">
              <a:buFontTx/>
              <a:buChar char="•"/>
              <a:defRPr/>
            </a:pPr>
            <a:r>
              <a:rPr lang="en-CA" sz="1600" noProof="0" dirty="0" smtClean="0"/>
              <a:t> Divide the interval [</a:t>
            </a:r>
            <a:r>
              <a:rPr lang="en-CA" sz="1600" i="1" noProof="0" dirty="0" smtClean="0"/>
              <a:t>a</a:t>
            </a:r>
            <a:r>
              <a:rPr lang="en-CA" sz="1600" noProof="0" dirty="0" smtClean="0"/>
              <a:t>, </a:t>
            </a:r>
            <a:r>
              <a:rPr lang="en-CA" sz="1600" i="1" noProof="0" dirty="0" smtClean="0"/>
              <a:t>b</a:t>
            </a:r>
            <a:r>
              <a:rPr lang="en-CA" sz="1600" noProof="0" dirty="0" smtClean="0"/>
              <a:t>] into </a:t>
            </a:r>
            <a:r>
              <a:rPr lang="en-CA" sz="1600" i="1" noProof="0" dirty="0" smtClean="0"/>
              <a:t>N</a:t>
            </a:r>
            <a:r>
              <a:rPr lang="en-CA" sz="1600" noProof="0" dirty="0" smtClean="0"/>
              <a:t> subintervals where </a:t>
            </a:r>
            <a:r>
              <a:rPr lang="en-CA" sz="1600" i="1" noProof="0" dirty="0" smtClean="0"/>
              <a:t>x</a:t>
            </a:r>
            <a:r>
              <a:rPr lang="en-CA" sz="1600" i="1" baseline="-25000" noProof="0" dirty="0" smtClean="0"/>
              <a:t>0</a:t>
            </a:r>
            <a:r>
              <a:rPr lang="en-CA" sz="1600" noProof="0" dirty="0" smtClean="0"/>
              <a:t> = </a:t>
            </a:r>
            <a:r>
              <a:rPr lang="en-CA" sz="1600" i="1" noProof="0" dirty="0" smtClean="0"/>
              <a:t>a</a:t>
            </a:r>
            <a:r>
              <a:rPr lang="en-CA" sz="1600" noProof="0" dirty="0" smtClean="0"/>
              <a:t> and </a:t>
            </a:r>
            <a:r>
              <a:rPr lang="en-CA" sz="1600" i="1" noProof="0" dirty="0" err="1" smtClean="0"/>
              <a:t>x</a:t>
            </a:r>
            <a:r>
              <a:rPr lang="en-CA" sz="1600" i="1" baseline="-25000" noProof="0" dirty="0" err="1" smtClean="0"/>
              <a:t>N</a:t>
            </a:r>
            <a:r>
              <a:rPr lang="en-CA" sz="1600" noProof="0" dirty="0" smtClean="0"/>
              <a:t> = </a:t>
            </a:r>
            <a:r>
              <a:rPr lang="en-CA" sz="1600" i="1" noProof="0" dirty="0" smtClean="0"/>
              <a:t>b</a:t>
            </a:r>
            <a:r>
              <a:rPr lang="en-CA" sz="1600" noProof="0" dirty="0" smtClean="0"/>
              <a:t>.</a:t>
            </a:r>
          </a:p>
          <a:p>
            <a:pPr marL="0" indent="0">
              <a:buFontTx/>
              <a:buChar char="•"/>
              <a:defRPr/>
            </a:pPr>
            <a:r>
              <a:rPr lang="en-CA" sz="1600" noProof="0" dirty="0" smtClean="0"/>
              <a:t> Assume all subintervals are of equal length, </a:t>
            </a:r>
            <a:r>
              <a:rPr lang="en-CA" sz="1600" i="1" noProof="0" dirty="0" smtClean="0"/>
              <a:t>h</a:t>
            </a:r>
            <a:r>
              <a:rPr lang="en-CA" sz="1600" noProof="0" dirty="0" smtClean="0"/>
              <a:t> = (</a:t>
            </a:r>
            <a:r>
              <a:rPr lang="en-CA" sz="1600" i="1" noProof="0" dirty="0" smtClean="0"/>
              <a:t>b</a:t>
            </a:r>
            <a:r>
              <a:rPr lang="en-CA" sz="1600" noProof="0" dirty="0" smtClean="0"/>
              <a:t> - </a:t>
            </a:r>
            <a:r>
              <a:rPr lang="en-CA" sz="1600" i="1" noProof="0" dirty="0" smtClean="0"/>
              <a:t>a</a:t>
            </a:r>
            <a:r>
              <a:rPr lang="en-CA" sz="1600" noProof="0" dirty="0" smtClean="0"/>
              <a:t>)/</a:t>
            </a:r>
            <a:r>
              <a:rPr lang="en-CA" sz="1600" i="1" noProof="0" dirty="0" smtClean="0"/>
              <a:t>N</a:t>
            </a:r>
            <a:r>
              <a:rPr lang="en-CA" sz="1600" noProof="0" dirty="0" smtClean="0"/>
              <a:t>.</a:t>
            </a:r>
          </a:p>
          <a:p>
            <a:pPr>
              <a:buFontTx/>
              <a:buChar char="•"/>
              <a:defRPr/>
            </a:pPr>
            <a:endParaRPr lang="en-CA" sz="1600" noProof="0" dirty="0" smtClean="0"/>
          </a:p>
          <a:p>
            <a:pPr>
              <a:buFontTx/>
              <a:buChar char="•"/>
              <a:defRPr/>
            </a:pPr>
            <a:endParaRPr lang="en-CA" sz="1600" noProof="0" dirty="0" smtClean="0"/>
          </a:p>
          <a:p>
            <a:pPr>
              <a:buFontTx/>
              <a:buChar char="•"/>
              <a:defRPr/>
            </a:pPr>
            <a:endParaRPr lang="en-CA" sz="1600" noProof="0" dirty="0" smtClean="0"/>
          </a:p>
          <a:p>
            <a:pPr>
              <a:buFontTx/>
              <a:buChar char="•"/>
              <a:defRPr/>
            </a:pPr>
            <a:endParaRPr lang="en-CA" sz="1600" noProof="0" dirty="0" smtClean="0"/>
          </a:p>
          <a:p>
            <a:pPr>
              <a:buFontTx/>
              <a:buChar char="•"/>
              <a:defRPr/>
            </a:pPr>
            <a:endParaRPr lang="en-CA" sz="1600" noProof="0" dirty="0" smtClean="0"/>
          </a:p>
          <a:p>
            <a:pPr>
              <a:buFontTx/>
              <a:buChar char="•"/>
              <a:defRPr/>
            </a:pPr>
            <a:endParaRPr lang="en-CA" sz="1600" noProof="0" dirty="0" smtClean="0"/>
          </a:p>
          <a:p>
            <a:pPr>
              <a:buFontTx/>
              <a:buChar char="•"/>
              <a:defRPr/>
            </a:pPr>
            <a:endParaRPr lang="en-CA" sz="1600" noProof="0" dirty="0" smtClean="0"/>
          </a:p>
          <a:p>
            <a:pPr>
              <a:buFontTx/>
              <a:buChar char="•"/>
              <a:defRPr/>
            </a:pPr>
            <a:endParaRPr lang="en-CA" sz="1600" noProof="0" dirty="0" smtClean="0"/>
          </a:p>
          <a:p>
            <a:pPr>
              <a:buFontTx/>
              <a:buChar char="•"/>
              <a:defRPr/>
            </a:pPr>
            <a:endParaRPr lang="en-CA" sz="1600" noProof="0" dirty="0" smtClean="0"/>
          </a:p>
          <a:p>
            <a:pPr>
              <a:buFontTx/>
              <a:buChar char="•"/>
              <a:defRPr/>
            </a:pPr>
            <a:endParaRPr lang="en-CA" sz="1600" noProof="0" dirty="0" smtClean="0"/>
          </a:p>
          <a:p>
            <a:pPr marL="0" indent="0">
              <a:buFontTx/>
              <a:buChar char="•"/>
              <a:defRPr/>
            </a:pPr>
            <a:r>
              <a:rPr lang="en-CA" sz="1600" noProof="0" dirty="0" smtClean="0"/>
              <a:t> If we apply the midpoint rule to each subinterval and sum up the contributions, we obtain the </a:t>
            </a:r>
            <a:r>
              <a:rPr lang="en-CA" sz="1600" u="sng" noProof="0" dirty="0" smtClean="0"/>
              <a:t>composite midpoint rule</a:t>
            </a:r>
            <a:r>
              <a:rPr lang="en-CA" sz="1600" noProof="0" dirty="0" smtClean="0"/>
              <a:t>.</a:t>
            </a:r>
          </a:p>
        </p:txBody>
      </p:sp>
      <p:sp>
        <p:nvSpPr>
          <p:cNvPr id="2969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COMPOSITE QUADRATURE – MIDPOINT RULE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pic>
        <p:nvPicPr>
          <p:cNvPr id="29701" name="Picture 8" descr="C:\ENSC180 Development\Numerical Integration\comp_midpoint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513" y="2638425"/>
            <a:ext cx="3733800" cy="288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193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1"/>
          <p:cNvSpPr>
            <a:spLocks noGrp="1"/>
          </p:cNvSpPr>
          <p:nvPr>
            <p:ph idx="1"/>
          </p:nvPr>
        </p:nvSpPr>
        <p:spPr>
          <a:xfrm>
            <a:off x="381000" y="1127760"/>
            <a:ext cx="8321040" cy="4822825"/>
          </a:xfrm>
        </p:spPr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noProof="0" dirty="0" smtClean="0"/>
              <a:t> We may extend this concept to the trapezoid rule.</a:t>
            </a:r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Recall that for a single interval, we had:</a:t>
            </a:r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If we instead have </a:t>
            </a:r>
            <a:r>
              <a:rPr lang="en-CA" altLang="en-US" sz="1600" i="1" noProof="0" dirty="0" smtClean="0"/>
              <a:t>n</a:t>
            </a:r>
            <a:r>
              <a:rPr lang="en-CA" altLang="en-US" sz="1600" noProof="0" dirty="0" smtClean="0"/>
              <a:t> intervals of equal length, </a:t>
            </a:r>
            <a:r>
              <a:rPr lang="en-CA" altLang="en-US" sz="1600" i="1" noProof="0" dirty="0" smtClean="0"/>
              <a:t>h</a:t>
            </a:r>
            <a:r>
              <a:rPr lang="en-CA" altLang="en-US" sz="1600" noProof="0" dirty="0" smtClean="0"/>
              <a:t> = (</a:t>
            </a:r>
            <a:r>
              <a:rPr lang="en-CA" altLang="en-US" sz="1600" i="1" noProof="0" dirty="0" smtClean="0"/>
              <a:t>b</a:t>
            </a:r>
            <a:r>
              <a:rPr lang="en-CA" altLang="en-US" sz="1600" noProof="0" dirty="0" smtClean="0"/>
              <a:t> – </a:t>
            </a:r>
            <a:r>
              <a:rPr lang="en-CA" altLang="en-US" sz="1600" i="1" noProof="0" dirty="0" smtClean="0"/>
              <a:t>a</a:t>
            </a:r>
            <a:r>
              <a:rPr lang="en-CA" altLang="en-US" sz="1600" noProof="0" dirty="0" smtClean="0"/>
              <a:t>)/</a:t>
            </a:r>
            <a:r>
              <a:rPr lang="en-CA" altLang="en-US" sz="1600" i="1" noProof="0" dirty="0" smtClean="0"/>
              <a:t>n</a:t>
            </a:r>
            <a:r>
              <a:rPr lang="en-CA" altLang="en-US" sz="1600" noProof="0" dirty="0" smtClean="0"/>
              <a:t> and:</a:t>
            </a:r>
          </a:p>
        </p:txBody>
      </p:sp>
      <p:sp>
        <p:nvSpPr>
          <p:cNvPr id="2253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COMPOSITE QUADRATURE – TRAPEZOID RULE</a:t>
            </a:r>
          </a:p>
        </p:txBody>
      </p:sp>
      <p:graphicFrame>
        <p:nvGraphicFramePr>
          <p:cNvPr id="2253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9368885"/>
              </p:ext>
            </p:extLst>
          </p:nvPr>
        </p:nvGraphicFramePr>
        <p:xfrm>
          <a:off x="1779588" y="1919923"/>
          <a:ext cx="5254625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80" name="Document" r:id="rId3" imgW="3538961" imgH="532482" progId="Word.Document.12">
                  <p:embed/>
                </p:oleObj>
              </mc:Choice>
              <mc:Fallback>
                <p:oleObj name="Document" r:id="rId3" imgW="3538961" imgH="532482" progId="Word.Document.1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9588" y="1919923"/>
                        <a:ext cx="5254625" cy="785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3065463" y="3322638"/>
          <a:ext cx="3078162" cy="108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81" name="Document" r:id="rId5" imgW="2046372" imgH="721393" progId="Word.Document.12">
                  <p:embed/>
                </p:oleObj>
              </mc:Choice>
              <mc:Fallback>
                <p:oleObj name="Document" r:id="rId5" imgW="2046372" imgH="721393" progId="Word.Document.1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5463" y="3322638"/>
                        <a:ext cx="3078162" cy="1082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4" name="Object 6"/>
          <p:cNvGraphicFramePr>
            <a:graphicFrameLocks noChangeAspect="1"/>
          </p:cNvGraphicFramePr>
          <p:nvPr/>
        </p:nvGraphicFramePr>
        <p:xfrm>
          <a:off x="4443413" y="3863975"/>
          <a:ext cx="1481137" cy="979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82" name="Document" r:id="rId7" imgW="995299" imgH="658663" progId="Word.Document.12">
                  <p:embed/>
                </p:oleObj>
              </mc:Choice>
              <mc:Fallback>
                <p:oleObj name="Document" r:id="rId7" imgW="995299" imgH="658663" progId="Word.Document.12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3413" y="3863975"/>
                        <a:ext cx="1481137" cy="979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5" name="Object 10"/>
          <p:cNvGraphicFramePr>
            <a:graphicFrameLocks noChangeAspect="1"/>
          </p:cNvGraphicFramePr>
          <p:nvPr/>
        </p:nvGraphicFramePr>
        <p:xfrm>
          <a:off x="4881563" y="4314825"/>
          <a:ext cx="501650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83" name="Document" r:id="rId9" imgW="344001" imgH="502559" progId="Word.Document.12">
                  <p:embed/>
                </p:oleObj>
              </mc:Choice>
              <mc:Fallback>
                <p:oleObj name="Document" r:id="rId9" imgW="344001" imgH="502559" progId="Word.Document.12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1563" y="4314825"/>
                        <a:ext cx="501650" cy="74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6" name="Object 11"/>
          <p:cNvGraphicFramePr>
            <a:graphicFrameLocks noChangeAspect="1"/>
          </p:cNvGraphicFramePr>
          <p:nvPr/>
        </p:nvGraphicFramePr>
        <p:xfrm>
          <a:off x="4572000" y="5035550"/>
          <a:ext cx="1262063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84" name="Document" r:id="rId11" imgW="844889" imgH="476602" progId="Word.Document.12">
                  <p:embed/>
                </p:oleObj>
              </mc:Choice>
              <mc:Fallback>
                <p:oleObj name="Document" r:id="rId11" imgW="844889" imgH="476602" progId="Word.Document.12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5035550"/>
                        <a:ext cx="1262063" cy="708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7" name="Object 13"/>
          <p:cNvGraphicFramePr>
            <a:graphicFrameLocks noChangeAspect="1"/>
          </p:cNvGraphicFramePr>
          <p:nvPr/>
        </p:nvGraphicFramePr>
        <p:xfrm>
          <a:off x="4637088" y="4508500"/>
          <a:ext cx="1531937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85" name="Document" r:id="rId13" imgW="1026245" imgH="658663" progId="Word.Document.12">
                  <p:embed/>
                </p:oleObj>
              </mc:Choice>
              <mc:Fallback>
                <p:oleObj name="Document" r:id="rId13" imgW="1026245" imgH="658663" progId="Word.Document.12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7088" y="4508500"/>
                        <a:ext cx="1531937" cy="977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8" name="Object 14"/>
          <p:cNvGraphicFramePr>
            <a:graphicFrameLocks noChangeAspect="1"/>
          </p:cNvGraphicFramePr>
          <p:nvPr/>
        </p:nvGraphicFramePr>
        <p:xfrm>
          <a:off x="3838575" y="5627688"/>
          <a:ext cx="4532313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86" name="Document" r:id="rId15" imgW="3035194" imgH="476602" progId="Word.Document.12">
                  <p:embed/>
                </p:oleObj>
              </mc:Choice>
              <mc:Fallback>
                <p:oleObj name="Document" r:id="rId15" imgW="3035194" imgH="476602" progId="Word.Document.12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8575" y="5627688"/>
                        <a:ext cx="4532313" cy="708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Char char="•"/>
              <a:defRPr/>
            </a:pPr>
            <a:r>
              <a:rPr lang="en-CA" sz="1600" noProof="0" dirty="0" smtClean="0"/>
              <a:t> This is known as the </a:t>
            </a:r>
            <a:r>
              <a:rPr lang="en-CA" sz="1600" u="sng" noProof="0" dirty="0" smtClean="0"/>
              <a:t>composite trapezoid rule</a:t>
            </a:r>
            <a:r>
              <a:rPr lang="en-CA" sz="1600" noProof="0" dirty="0" smtClean="0"/>
              <a:t>.</a:t>
            </a:r>
          </a:p>
          <a:p>
            <a:pPr>
              <a:defRPr/>
            </a:pPr>
            <a:endParaRPr lang="en-CA" noProof="0" dirty="0" smtClean="0"/>
          </a:p>
        </p:txBody>
      </p:sp>
      <p:sp>
        <p:nvSpPr>
          <p:cNvPr id="2355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COMPOSITE QUADRATURE – TRAPEZOID RULE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pic>
        <p:nvPicPr>
          <p:cNvPr id="23557" name="Picture 6" descr="D:\SFU\Work &amp; Co-op\ENSC180 - Course development\Numerical Integration\Slide 10 plot 2.e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079625"/>
            <a:ext cx="3733800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3558" name="Object 7"/>
          <p:cNvGraphicFramePr>
            <a:graphicFrameLocks noChangeAspect="1"/>
          </p:cNvGraphicFramePr>
          <p:nvPr/>
        </p:nvGraphicFramePr>
        <p:xfrm>
          <a:off x="1970088" y="5164138"/>
          <a:ext cx="5151437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7" name="Document" r:id="rId4" imgW="3449002" imgH="624053" progId="Word.Document.12">
                  <p:embed/>
                </p:oleObj>
              </mc:Choice>
              <mc:Fallback>
                <p:oleObj name="Document" r:id="rId4" imgW="3449002" imgH="624053" progId="Word.Document.12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0088" y="5164138"/>
                        <a:ext cx="5151437" cy="927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noProof="0" dirty="0" smtClean="0"/>
              <a:t> For a single interval of Simpson’s rule, we had:</a:t>
            </a:r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/>
            <a:endParaRPr lang="en-CA" altLang="en-US" sz="1600" noProof="0" dirty="0" smtClean="0"/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If we instead have </a:t>
            </a:r>
            <a:r>
              <a:rPr lang="en-CA" altLang="en-US" sz="1600" i="1" noProof="0" dirty="0" smtClean="0"/>
              <a:t>n</a:t>
            </a:r>
            <a:r>
              <a:rPr lang="en-CA" altLang="en-US" sz="1600" noProof="0" dirty="0" smtClean="0"/>
              <a:t> intervals of equal length where </a:t>
            </a:r>
            <a:r>
              <a:rPr lang="en-CA" altLang="en-US" sz="1600" i="1" noProof="0" dirty="0" smtClean="0"/>
              <a:t>n</a:t>
            </a:r>
            <a:r>
              <a:rPr lang="en-CA" altLang="en-US" sz="1600" noProof="0" dirty="0" smtClean="0"/>
              <a:t> is even, </a:t>
            </a:r>
            <a:r>
              <a:rPr lang="en-CA" altLang="en-US" sz="1600" i="1" noProof="0" dirty="0" smtClean="0"/>
              <a:t>h</a:t>
            </a:r>
            <a:r>
              <a:rPr lang="en-CA" altLang="en-US" sz="1600" noProof="0" dirty="0" smtClean="0"/>
              <a:t> = (</a:t>
            </a:r>
            <a:r>
              <a:rPr lang="en-CA" altLang="en-US" sz="1600" i="1" noProof="0" dirty="0" smtClean="0"/>
              <a:t>b</a:t>
            </a:r>
            <a:r>
              <a:rPr lang="en-CA" altLang="en-US" sz="1600" noProof="0" dirty="0" smtClean="0"/>
              <a:t> – </a:t>
            </a:r>
            <a:r>
              <a:rPr lang="en-CA" altLang="en-US" sz="1600" i="1" noProof="0" dirty="0" smtClean="0"/>
              <a:t>a</a:t>
            </a:r>
            <a:r>
              <a:rPr lang="en-CA" altLang="en-US" sz="1600" noProof="0" dirty="0" smtClean="0"/>
              <a:t>)/</a:t>
            </a:r>
            <a:r>
              <a:rPr lang="en-CA" altLang="en-US" sz="1600" i="1" noProof="0" dirty="0" smtClean="0"/>
              <a:t>n</a:t>
            </a:r>
            <a:r>
              <a:rPr lang="en-CA" altLang="en-US" sz="1600" noProof="0" dirty="0" smtClean="0"/>
              <a:t> and:</a:t>
            </a:r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</p:txBody>
      </p:sp>
      <p:sp>
        <p:nvSpPr>
          <p:cNvPr id="2457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COMPOSITE QUADRATURE – SIMPSON’S RULE</a:t>
            </a:r>
          </a:p>
        </p:txBody>
      </p:sp>
      <p:graphicFrame>
        <p:nvGraphicFramePr>
          <p:cNvPr id="24580" name="Object 2"/>
          <p:cNvGraphicFramePr>
            <a:graphicFrameLocks noChangeAspect="1"/>
          </p:cNvGraphicFramePr>
          <p:nvPr/>
        </p:nvGraphicFramePr>
        <p:xfrm>
          <a:off x="1223963" y="1879600"/>
          <a:ext cx="6697662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01" name="Document" r:id="rId3" imgW="4483523" imgH="532482" progId="Word.Document.12">
                  <p:embed/>
                </p:oleObj>
              </mc:Choice>
              <mc:Fallback>
                <p:oleObj name="Document" r:id="rId3" imgW="4483523" imgH="532482" progId="Word.Document.1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3963" y="1879600"/>
                        <a:ext cx="6697662" cy="785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1420172"/>
              </p:ext>
            </p:extLst>
          </p:nvPr>
        </p:nvGraphicFramePr>
        <p:xfrm>
          <a:off x="2109335" y="5460320"/>
          <a:ext cx="6026150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02" name="Document" r:id="rId5" imgW="4051364" imgH="470474" progId="Word.Document.12">
                  <p:embed/>
                </p:oleObj>
              </mc:Choice>
              <mc:Fallback>
                <p:oleObj name="Document" r:id="rId5" imgW="4051364" imgH="470474" progId="Word.Document.12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9335" y="5460320"/>
                        <a:ext cx="6026150" cy="695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po 2"/>
          <p:cNvGrpSpPr/>
          <p:nvPr/>
        </p:nvGrpSpPr>
        <p:grpSpPr>
          <a:xfrm>
            <a:off x="1785938" y="3631747"/>
            <a:ext cx="3270250" cy="2121806"/>
            <a:chOff x="1481138" y="3043919"/>
            <a:chExt cx="3270250" cy="2121806"/>
          </a:xfrm>
        </p:grpSpPr>
        <p:graphicFrame>
          <p:nvGraphicFramePr>
            <p:cNvPr id="24583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83188748"/>
                </p:ext>
              </p:extLst>
            </p:nvPr>
          </p:nvGraphicFramePr>
          <p:xfrm>
            <a:off x="2716213" y="4198938"/>
            <a:ext cx="2035175" cy="9667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703" name="Document" r:id="rId7" imgW="1356212" imgH="652534" progId="Word.Document.12">
                    <p:embed/>
                  </p:oleObj>
                </mc:Choice>
                <mc:Fallback>
                  <p:oleObj name="Document" r:id="rId7" imgW="1356212" imgH="652534" progId="Word.Document.12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16213" y="4198938"/>
                          <a:ext cx="2035175" cy="9667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581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87303491"/>
                </p:ext>
              </p:extLst>
            </p:nvPr>
          </p:nvGraphicFramePr>
          <p:xfrm>
            <a:off x="1481138" y="3043919"/>
            <a:ext cx="3065462" cy="1069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704" name="Document" r:id="rId9" imgW="2046372" imgH="721753" progId="Word.Document.12">
                    <p:embed/>
                  </p:oleObj>
                </mc:Choice>
                <mc:Fallback>
                  <p:oleObj name="Document" r:id="rId9" imgW="2046372" imgH="721753" progId="Word.Document.12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81138" y="3043919"/>
                          <a:ext cx="3065462" cy="10699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582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41272620"/>
                </p:ext>
              </p:extLst>
            </p:nvPr>
          </p:nvGraphicFramePr>
          <p:xfrm>
            <a:off x="2781300" y="3585257"/>
            <a:ext cx="1662113" cy="1249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705" name="Document" r:id="rId11" imgW="1116923" imgH="840724" progId="Word.Document.12">
                    <p:embed/>
                  </p:oleObj>
                </mc:Choice>
                <mc:Fallback>
                  <p:oleObj name="Document" r:id="rId11" imgW="1116923" imgH="840724" progId="Word.Document.12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81300" y="3585257"/>
                          <a:ext cx="1662113" cy="12493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585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47692734"/>
                </p:ext>
              </p:extLst>
            </p:nvPr>
          </p:nvGraphicFramePr>
          <p:xfrm>
            <a:off x="3349625" y="4023407"/>
            <a:ext cx="501650" cy="746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706" name="Document" r:id="rId13" imgW="344001" imgH="502559" progId="Word.Document.12">
                    <p:embed/>
                  </p:oleObj>
                </mc:Choice>
                <mc:Fallback>
                  <p:oleObj name="Document" r:id="rId13" imgW="344001" imgH="502559" progId="Word.Document.12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49625" y="4023407"/>
                          <a:ext cx="501650" cy="7461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en-CA" altLang="en-US" noProof="0" dirty="0" smtClean="0"/>
              <a:t> </a:t>
            </a:r>
            <a:r>
              <a:rPr lang="en-CA" altLang="en-US" sz="1600" noProof="0" dirty="0" smtClean="0"/>
              <a:t>This is known as the </a:t>
            </a:r>
            <a:r>
              <a:rPr lang="en-CA" altLang="en-US" sz="1600" u="sng" noProof="0" dirty="0" smtClean="0"/>
              <a:t>composite Simpson’s rule</a:t>
            </a:r>
            <a:r>
              <a:rPr lang="en-CA" altLang="en-US" sz="1600" noProof="0" dirty="0" smtClean="0"/>
              <a:t>.</a:t>
            </a:r>
            <a:endParaRPr lang="en-CA" altLang="en-US" noProof="0" dirty="0" smtClean="0"/>
          </a:p>
        </p:txBody>
      </p:sp>
      <p:sp>
        <p:nvSpPr>
          <p:cNvPr id="2560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COMPOSITE QUADRATURE RULES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pic>
        <p:nvPicPr>
          <p:cNvPr id="25605" name="Picture 6" descr="D:\SFU\Work &amp; Co-op\ENSC180 - Course development\Numerical Integration\Slide 11 plot 2.e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076450"/>
            <a:ext cx="3733800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5606" name="Object 7"/>
          <p:cNvGraphicFramePr>
            <a:graphicFrameLocks noChangeAspect="1"/>
          </p:cNvGraphicFramePr>
          <p:nvPr/>
        </p:nvGraphicFramePr>
        <p:xfrm>
          <a:off x="1289050" y="5099050"/>
          <a:ext cx="6554788" cy="104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5" name="Document" r:id="rId4" imgW="4388887" imgH="702285" progId="Word.Document.12">
                  <p:embed/>
                </p:oleObj>
              </mc:Choice>
              <mc:Fallback>
                <p:oleObj name="Document" r:id="rId4" imgW="4388887" imgH="702285" progId="Word.Document.12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9050" y="5099050"/>
                        <a:ext cx="6554788" cy="1044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noProof="0" dirty="0" smtClean="0"/>
              <a:t> This time, we wish to integrate a sine function over a half-period.</a:t>
            </a:r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We will apply the composite trapezoid and Simpson rules for various intervals and compare their performance.</a:t>
            </a:r>
          </a:p>
        </p:txBody>
      </p:sp>
      <p:sp>
        <p:nvSpPr>
          <p:cNvPr id="2662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ERROR OF COMPOSITE RULES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pic>
        <p:nvPicPr>
          <p:cNvPr id="26629" name="Picture 5" descr="D:\SFU\Work &amp; Co-op\ENSC180 - Course development\Numerical Integration\comp_trap_simp_estimate2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050" y="2362200"/>
            <a:ext cx="4806950" cy="383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noProof="0" dirty="0" smtClean="0"/>
              <a:t> For number of intervals </a:t>
            </a:r>
            <a:r>
              <a:rPr lang="en-CA" altLang="en-US" sz="1600" i="1" noProof="0" dirty="0" smtClean="0"/>
              <a:t>n</a:t>
            </a:r>
            <a:r>
              <a:rPr lang="en-CA" altLang="en-US" sz="1600" noProof="0" dirty="0" smtClean="0"/>
              <a:t> and interval size </a:t>
            </a:r>
            <a:r>
              <a:rPr lang="en-CA" altLang="en-US" sz="1600" i="1" noProof="0" dirty="0" smtClean="0"/>
              <a:t>h</a:t>
            </a:r>
            <a:r>
              <a:rPr lang="en-CA" altLang="en-US" sz="1600" noProof="0" dirty="0" smtClean="0"/>
              <a:t>: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Composite trapezoid rule has error O(</a:t>
            </a:r>
            <a:r>
              <a:rPr lang="en-CA" altLang="en-US" sz="1600" i="1" noProof="0" dirty="0" smtClean="0"/>
              <a:t>h</a:t>
            </a:r>
            <a:r>
              <a:rPr lang="en-CA" altLang="en-US" sz="1600" baseline="30000" noProof="0" dirty="0" smtClean="0"/>
              <a:t>2</a:t>
            </a:r>
            <a:r>
              <a:rPr lang="en-CA" altLang="en-US" sz="1600" noProof="0" dirty="0" smtClean="0"/>
              <a:t>).</a:t>
            </a:r>
          </a:p>
          <a:p>
            <a:pPr marL="40005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Composite Simpson rule has error O(</a:t>
            </a:r>
            <a:r>
              <a:rPr lang="en-CA" altLang="en-US" sz="1600" i="1" noProof="0" dirty="0" smtClean="0"/>
              <a:t>h</a:t>
            </a:r>
            <a:r>
              <a:rPr lang="en-CA" altLang="en-US" sz="1600" baseline="30000" noProof="0" dirty="0" smtClean="0"/>
              <a:t>4</a:t>
            </a:r>
            <a:r>
              <a:rPr lang="en-CA" altLang="en-US" sz="1600" noProof="0" dirty="0" smtClean="0"/>
              <a:t>).</a:t>
            </a:r>
          </a:p>
        </p:txBody>
      </p:sp>
      <p:sp>
        <p:nvSpPr>
          <p:cNvPr id="2765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ERROR OF COMPOSITE RULES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638800" y="1574800"/>
          <a:ext cx="2819400" cy="4449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1"/>
                <a:gridCol w="546100"/>
                <a:gridCol w="901700"/>
                <a:gridCol w="952499"/>
              </a:tblGrid>
              <a:tr h="370814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n</a:t>
                      </a:r>
                      <a:endParaRPr lang="en-US" sz="1600" i="1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h</a:t>
                      </a:r>
                      <a:endParaRPr lang="en-US" sz="1600" i="1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Trap</a:t>
                      </a:r>
                      <a:endParaRPr lang="en-US" sz="16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Simp</a:t>
                      </a:r>
                      <a:endParaRPr lang="en-US" sz="1600" dirty="0"/>
                    </a:p>
                  </a:txBody>
                  <a:tcPr marT="45717" marB="45717"/>
                </a:tc>
              </a:tr>
              <a:tr h="37081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0.78</a:t>
                      </a:r>
                      <a:endParaRPr lang="en-US" sz="14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0.10388</a:t>
                      </a:r>
                      <a:endParaRPr lang="en-US" sz="14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0.004560</a:t>
                      </a:r>
                      <a:endParaRPr lang="en-US" sz="1400" dirty="0"/>
                    </a:p>
                  </a:txBody>
                  <a:tcPr marT="45717" marB="45717"/>
                </a:tc>
              </a:tr>
              <a:tr h="37081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0.52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0.04590</a:t>
                      </a:r>
                      <a:endParaRPr lang="en-US" sz="14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0.000863</a:t>
                      </a:r>
                      <a:endParaRPr lang="en-US" sz="1400" dirty="0"/>
                    </a:p>
                  </a:txBody>
                  <a:tcPr marT="45717" marB="45717"/>
                </a:tc>
              </a:tr>
              <a:tr h="37081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0.39</a:t>
                      </a:r>
                      <a:endParaRPr lang="en-US" sz="14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0.02576</a:t>
                      </a:r>
                      <a:endParaRPr lang="en-US" sz="14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0.000269</a:t>
                      </a:r>
                      <a:endParaRPr lang="en-US" sz="1400" dirty="0"/>
                    </a:p>
                  </a:txBody>
                  <a:tcPr marT="45717" marB="45717"/>
                </a:tc>
              </a:tr>
              <a:tr h="37081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0.31</a:t>
                      </a:r>
                      <a:endParaRPr lang="en-US" sz="14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0.01647</a:t>
                      </a:r>
                      <a:endParaRPr lang="en-US" sz="14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0.000110</a:t>
                      </a:r>
                      <a:endParaRPr lang="en-US" sz="1400" dirty="0"/>
                    </a:p>
                  </a:txBody>
                  <a:tcPr marT="45717" marB="45717"/>
                </a:tc>
              </a:tr>
              <a:tr h="37081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</a:t>
                      </a:r>
                      <a:endParaRPr lang="en-US" sz="14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0.26</a:t>
                      </a:r>
                      <a:endParaRPr lang="en-US" sz="14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0.01143</a:t>
                      </a:r>
                      <a:endParaRPr lang="en-US" sz="14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0.000053</a:t>
                      </a:r>
                      <a:endParaRPr lang="en-US" sz="1400" dirty="0"/>
                    </a:p>
                  </a:txBody>
                  <a:tcPr marT="45717" marB="45717"/>
                </a:tc>
              </a:tr>
              <a:tr h="37081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14</a:t>
                      </a:r>
                      <a:endParaRPr lang="en-US" sz="14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0.22</a:t>
                      </a:r>
                      <a:endParaRPr lang="en-US" sz="14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0.00839</a:t>
                      </a:r>
                      <a:endParaRPr lang="en-US" sz="14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0.000028</a:t>
                      </a:r>
                      <a:endParaRPr lang="en-US" sz="1400" dirty="0"/>
                    </a:p>
                  </a:txBody>
                  <a:tcPr marT="45717" marB="45717"/>
                </a:tc>
              </a:tr>
              <a:tr h="37081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</a:t>
                      </a:r>
                      <a:endParaRPr lang="en-US" sz="14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0.20</a:t>
                      </a:r>
                      <a:endParaRPr lang="en-US" sz="14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0.00642</a:t>
                      </a:r>
                      <a:endParaRPr lang="en-US" sz="14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0.000017</a:t>
                      </a:r>
                      <a:endParaRPr lang="en-US" sz="1400" dirty="0"/>
                    </a:p>
                  </a:txBody>
                  <a:tcPr marT="45717" marB="45717"/>
                </a:tc>
              </a:tr>
              <a:tr h="37081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18</a:t>
                      </a:r>
                      <a:endParaRPr lang="en-US" sz="14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0.17</a:t>
                      </a:r>
                      <a:endParaRPr lang="en-US" sz="14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0.00507</a:t>
                      </a:r>
                      <a:endParaRPr lang="en-US" sz="14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0.000010</a:t>
                      </a:r>
                      <a:endParaRPr lang="en-US" sz="1400" dirty="0"/>
                    </a:p>
                  </a:txBody>
                  <a:tcPr marT="45717" marB="45717"/>
                </a:tc>
              </a:tr>
              <a:tr h="37081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</a:t>
                      </a:r>
                      <a:endParaRPr lang="en-US" sz="14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0.16</a:t>
                      </a:r>
                      <a:endParaRPr lang="en-US" sz="14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0.00411</a:t>
                      </a:r>
                      <a:endParaRPr lang="en-US" sz="14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0.000007</a:t>
                      </a:r>
                      <a:endParaRPr lang="en-US" sz="1400" dirty="0"/>
                    </a:p>
                  </a:txBody>
                  <a:tcPr marT="45717" marB="45717"/>
                </a:tc>
              </a:tr>
              <a:tr h="37081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22</a:t>
                      </a:r>
                      <a:endParaRPr lang="en-US" sz="14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0.14</a:t>
                      </a:r>
                      <a:endParaRPr lang="en-US" sz="14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0.00339</a:t>
                      </a:r>
                      <a:endParaRPr lang="en-US" sz="14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0.000005</a:t>
                      </a:r>
                      <a:endParaRPr lang="en-US" sz="1400" dirty="0"/>
                    </a:p>
                  </a:txBody>
                  <a:tcPr marT="45717" marB="45717"/>
                </a:tc>
              </a:tr>
              <a:tr h="37081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24</a:t>
                      </a:r>
                      <a:endParaRPr lang="en-US" sz="14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0.13</a:t>
                      </a:r>
                      <a:endParaRPr lang="en-US" sz="14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0.00285</a:t>
                      </a:r>
                      <a:endParaRPr lang="en-US" sz="14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0.000003</a:t>
                      </a:r>
                      <a:endParaRPr lang="en-US" sz="1400" dirty="0"/>
                    </a:p>
                  </a:txBody>
                  <a:tcPr marT="45717" marB="45717"/>
                </a:tc>
              </a:tr>
            </a:tbl>
          </a:graphicData>
        </a:graphic>
      </p:graphicFrame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pic>
        <p:nvPicPr>
          <p:cNvPr id="27720" name="Picture 4" descr="D:\SFU\Work &amp; Co-op\ENSC180 - Course development\Numerical Integration\abs_error.e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2457450"/>
            <a:ext cx="4622800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SUMMARY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graphicFrame>
        <p:nvGraphicFramePr>
          <p:cNvPr id="2" name="Oggetto 1"/>
          <p:cNvGraphicFramePr>
            <a:graphicFrameLocks noChangeAspect="1"/>
          </p:cNvGraphicFramePr>
          <p:nvPr/>
        </p:nvGraphicFramePr>
        <p:xfrm>
          <a:off x="750888" y="1816100"/>
          <a:ext cx="7516812" cy="4059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8" name="Document" r:id="rId5" imgW="8431894" imgH="4539203" progId="Word.Document.12">
                  <p:embed/>
                </p:oleObj>
              </mc:Choice>
              <mc:Fallback>
                <p:oleObj name="Document" r:id="rId5" imgW="8431894" imgH="4539203" progId="Word.Document.12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0888" y="1816100"/>
                        <a:ext cx="7516812" cy="4059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-15240" y="914401"/>
            <a:ext cx="8823960" cy="294132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CA" noProof="0" dirty="0" smtClean="0"/>
              <a:t>Now you need to calculate the integral of the curve below between a and b. You want to minimize as much as possible computational load and computation time.</a:t>
            </a:r>
          </a:p>
          <a:p>
            <a:pPr>
              <a:buFont typeface="Arial" panose="020B0604020202020204" pitchFamily="34" charset="0"/>
              <a:buChar char="•"/>
            </a:pPr>
            <a:endParaRPr lang="en-CA" noProof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CA" noProof="0" dirty="0" smtClean="0"/>
              <a:t>What of the rules we have been using would you apply ?</a:t>
            </a:r>
          </a:p>
          <a:p>
            <a:pPr marL="800100" lvl="1" indent="-342900">
              <a:buFont typeface="+mj-lt"/>
              <a:buAutoNum type="alphaUcPeriod"/>
            </a:pPr>
            <a:endParaRPr lang="en-CA" noProof="0" dirty="0" smtClean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Computational Efficiency Considerations</a:t>
            </a:r>
            <a:endParaRPr lang="en-CA" noProof="0" dirty="0"/>
          </a:p>
        </p:txBody>
      </p:sp>
      <p:sp>
        <p:nvSpPr>
          <p:cNvPr id="6" name="Rettangolo 5"/>
          <p:cNvSpPr/>
          <p:nvPr/>
        </p:nvSpPr>
        <p:spPr>
          <a:xfrm>
            <a:off x="-347028" y="3858357"/>
            <a:ext cx="4644708" cy="192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spcBef>
                <a:spcPct val="20000"/>
              </a:spcBef>
              <a:buClr>
                <a:srgbClr val="9E0927"/>
              </a:buClr>
              <a:buFont typeface="+mj-lt"/>
              <a:buAutoNum type="alphaUcPeriod"/>
            </a:pPr>
            <a:r>
              <a:rPr lang="it-IT" sz="1800" kern="0" dirty="0" err="1" smtClean="0">
                <a:solidFill>
                  <a:srgbClr val="000000"/>
                </a:solidFill>
                <a:latin typeface="Helvetica"/>
                <a:ea typeface="ＭＳ Ｐゴシック"/>
              </a:rPr>
              <a:t>Rectangular</a:t>
            </a:r>
            <a:r>
              <a:rPr lang="it-IT" sz="1800" kern="0" dirty="0" smtClean="0">
                <a:solidFill>
                  <a:srgbClr val="000000"/>
                </a:solidFill>
                <a:latin typeface="Helvetica"/>
                <a:ea typeface="ＭＳ Ｐゴシック"/>
              </a:rPr>
              <a:t> </a:t>
            </a:r>
            <a:r>
              <a:rPr lang="it-IT" sz="1800" kern="0" dirty="0" err="1" smtClean="0">
                <a:solidFill>
                  <a:srgbClr val="000000"/>
                </a:solidFill>
                <a:latin typeface="Helvetica"/>
                <a:ea typeface="ＭＳ Ｐゴシック"/>
              </a:rPr>
              <a:t>Rule</a:t>
            </a:r>
            <a:r>
              <a:rPr lang="it-IT" sz="1800" kern="0" dirty="0" smtClean="0">
                <a:solidFill>
                  <a:srgbClr val="000000"/>
                </a:solidFill>
                <a:latin typeface="Helvetica"/>
                <a:ea typeface="ＭＳ Ｐゴシック"/>
              </a:rPr>
              <a:t> with small </a:t>
            </a:r>
            <a:r>
              <a:rPr lang="it-IT" sz="1800" kern="0" dirty="0" err="1" smtClean="0">
                <a:solidFill>
                  <a:srgbClr val="000000"/>
                </a:solidFill>
                <a:latin typeface="Helvetica"/>
                <a:ea typeface="ＭＳ Ｐゴシック"/>
              </a:rPr>
              <a:t>intervals</a:t>
            </a:r>
            <a:r>
              <a:rPr lang="it-IT" sz="1800" kern="0" dirty="0" smtClean="0">
                <a:solidFill>
                  <a:srgbClr val="000000"/>
                </a:solidFill>
                <a:latin typeface="Helvetica"/>
                <a:ea typeface="ＭＳ Ｐゴシック"/>
              </a:rPr>
              <a:t> </a:t>
            </a:r>
            <a:endParaRPr lang="it-IT" sz="1800" kern="0" dirty="0">
              <a:solidFill>
                <a:srgbClr val="000000"/>
              </a:solidFill>
              <a:latin typeface="Helvetica"/>
              <a:ea typeface="ＭＳ Ｐゴシック"/>
            </a:endParaRPr>
          </a:p>
          <a:p>
            <a:pPr marL="742950" lvl="1" indent="-285750">
              <a:spcBef>
                <a:spcPct val="20000"/>
              </a:spcBef>
              <a:buClr>
                <a:srgbClr val="9E0927"/>
              </a:buClr>
              <a:buFont typeface="+mj-lt"/>
              <a:buAutoNum type="alphaUcPeriod"/>
            </a:pPr>
            <a:r>
              <a:rPr lang="it-IT" sz="1800" kern="0" dirty="0" err="1">
                <a:solidFill>
                  <a:srgbClr val="000000"/>
                </a:solidFill>
                <a:latin typeface="Helvetica"/>
                <a:ea typeface="ＭＳ Ｐゴシック"/>
              </a:rPr>
              <a:t>Trapezoid</a:t>
            </a:r>
            <a:r>
              <a:rPr lang="it-IT" sz="1800" kern="0" dirty="0">
                <a:solidFill>
                  <a:srgbClr val="000000"/>
                </a:solidFill>
                <a:latin typeface="Helvetica"/>
                <a:ea typeface="ＭＳ Ｐゴシック"/>
              </a:rPr>
              <a:t> </a:t>
            </a:r>
            <a:r>
              <a:rPr lang="it-IT" sz="1800" kern="0" dirty="0" err="1" smtClean="0">
                <a:solidFill>
                  <a:srgbClr val="000000"/>
                </a:solidFill>
                <a:latin typeface="Helvetica"/>
                <a:ea typeface="ＭＳ Ｐゴシック"/>
              </a:rPr>
              <a:t>Rule</a:t>
            </a:r>
            <a:r>
              <a:rPr lang="it-IT" sz="1800" kern="0" dirty="0" smtClean="0">
                <a:solidFill>
                  <a:srgbClr val="000000"/>
                </a:solidFill>
                <a:latin typeface="Helvetica"/>
                <a:ea typeface="ＭＳ Ｐゴシック"/>
              </a:rPr>
              <a:t> with medium </a:t>
            </a:r>
            <a:r>
              <a:rPr lang="it-IT" sz="1800" kern="0" dirty="0" err="1" smtClean="0">
                <a:solidFill>
                  <a:srgbClr val="000000"/>
                </a:solidFill>
                <a:latin typeface="Helvetica"/>
                <a:ea typeface="ＭＳ Ｐゴシック"/>
              </a:rPr>
              <a:t>intervals</a:t>
            </a:r>
            <a:endParaRPr lang="it-IT" sz="1800" kern="0" dirty="0">
              <a:solidFill>
                <a:srgbClr val="000000"/>
              </a:solidFill>
              <a:latin typeface="Helvetica"/>
              <a:ea typeface="ＭＳ Ｐゴシック"/>
            </a:endParaRPr>
          </a:p>
          <a:p>
            <a:pPr marL="742950" lvl="1" indent="-285750">
              <a:spcBef>
                <a:spcPct val="20000"/>
              </a:spcBef>
              <a:buClr>
                <a:srgbClr val="9E0927"/>
              </a:buClr>
              <a:buFont typeface="+mj-lt"/>
              <a:buAutoNum type="alphaUcPeriod"/>
            </a:pPr>
            <a:r>
              <a:rPr lang="it-IT" sz="1800" kern="0" dirty="0">
                <a:solidFill>
                  <a:srgbClr val="000000"/>
                </a:solidFill>
                <a:latin typeface="Helvetica"/>
                <a:ea typeface="ＭＳ Ｐゴシック"/>
              </a:rPr>
              <a:t>Simpson </a:t>
            </a:r>
            <a:r>
              <a:rPr lang="it-IT" sz="1800" kern="0" dirty="0" err="1" smtClean="0">
                <a:solidFill>
                  <a:srgbClr val="000000"/>
                </a:solidFill>
                <a:latin typeface="Helvetica"/>
                <a:ea typeface="ＭＳ Ｐゴシック"/>
              </a:rPr>
              <a:t>Rule</a:t>
            </a:r>
            <a:r>
              <a:rPr lang="it-IT" sz="1800" kern="0" dirty="0" smtClean="0">
                <a:solidFill>
                  <a:srgbClr val="000000"/>
                </a:solidFill>
                <a:latin typeface="Helvetica"/>
                <a:ea typeface="ＭＳ Ｐゴシック"/>
              </a:rPr>
              <a:t> with large </a:t>
            </a:r>
            <a:r>
              <a:rPr lang="it-IT" sz="1800" kern="0" dirty="0" err="1" smtClean="0">
                <a:solidFill>
                  <a:srgbClr val="000000"/>
                </a:solidFill>
                <a:latin typeface="Helvetica"/>
                <a:ea typeface="ＭＳ Ｐゴシック"/>
              </a:rPr>
              <a:t>intervals</a:t>
            </a:r>
            <a:endParaRPr lang="it-IT" sz="1800" kern="0" dirty="0">
              <a:solidFill>
                <a:srgbClr val="000000"/>
              </a:solidFill>
              <a:latin typeface="Helvetica"/>
              <a:ea typeface="ＭＳ Ｐゴシック"/>
            </a:endParaRPr>
          </a:p>
          <a:p>
            <a:pPr marL="742950" lvl="1" indent="-285750">
              <a:spcBef>
                <a:spcPct val="20000"/>
              </a:spcBef>
              <a:buClr>
                <a:srgbClr val="9E0927"/>
              </a:buClr>
              <a:buFont typeface="+mj-lt"/>
              <a:buAutoNum type="alphaUcPeriod"/>
            </a:pPr>
            <a:r>
              <a:rPr lang="it-IT" sz="1800" kern="0" dirty="0">
                <a:solidFill>
                  <a:srgbClr val="000000"/>
                </a:solidFill>
                <a:latin typeface="Helvetica"/>
                <a:ea typeface="ＭＳ Ｐゴシック"/>
              </a:rPr>
              <a:t>None of the </a:t>
            </a:r>
            <a:r>
              <a:rPr lang="it-IT" sz="1800" kern="0" dirty="0" err="1" smtClean="0">
                <a:solidFill>
                  <a:srgbClr val="000000"/>
                </a:solidFill>
                <a:latin typeface="Helvetica"/>
                <a:ea typeface="ＭＳ Ｐゴシック"/>
              </a:rPr>
              <a:t>above</a:t>
            </a:r>
            <a:r>
              <a:rPr lang="it-IT" sz="1800" kern="0" dirty="0" smtClean="0">
                <a:solidFill>
                  <a:srgbClr val="000000"/>
                </a:solidFill>
                <a:latin typeface="Helvetica"/>
                <a:ea typeface="ＭＳ Ｐゴシック"/>
              </a:rPr>
              <a:t>. </a:t>
            </a:r>
            <a:r>
              <a:rPr lang="it-IT" sz="1800" kern="0" dirty="0" err="1" smtClean="0">
                <a:solidFill>
                  <a:srgbClr val="000000"/>
                </a:solidFill>
                <a:latin typeface="Helvetica"/>
                <a:ea typeface="ＭＳ Ｐゴシック"/>
              </a:rPr>
              <a:t>Proposals</a:t>
            </a:r>
            <a:r>
              <a:rPr lang="en-US" sz="1800" kern="0" dirty="0" smtClean="0">
                <a:solidFill>
                  <a:srgbClr val="000000"/>
                </a:solidFill>
                <a:latin typeface="Helvetica"/>
                <a:ea typeface="ＭＳ Ｐゴシック"/>
              </a:rPr>
              <a:t>? </a:t>
            </a:r>
            <a:endParaRPr lang="it-IT" sz="1800" kern="0" dirty="0">
              <a:solidFill>
                <a:srgbClr val="000000"/>
              </a:solidFill>
              <a:latin typeface="Helvetica"/>
              <a:ea typeface="ＭＳ Ｐゴシック"/>
            </a:endParaRPr>
          </a:p>
        </p:txBody>
      </p:sp>
      <p:sp>
        <p:nvSpPr>
          <p:cNvPr id="7" name="AutoShape 2" descr="https://encrypted-tbn2.gstatic.com/images?q=tbn:ANd9GcQS654adshnNWKm_a4i69xkvY9iunNj0zU7XNZwnol-teor46YcKQ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608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400" y="3727449"/>
            <a:ext cx="4457699" cy="3040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asellaDiTesto 7"/>
          <p:cNvSpPr txBox="1"/>
          <p:nvPr/>
        </p:nvSpPr>
        <p:spPr>
          <a:xfrm>
            <a:off x="1151173" y="577888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28646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1" y="4451032"/>
            <a:ext cx="8747760" cy="187356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CA" noProof="0" dirty="0" smtClean="0"/>
              <a:t>Integrating a curve is like mountain walking: when we get near to the edge of a cliff we take shorter steps and we walk more carefully : 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noProof="0" dirty="0" smtClean="0"/>
              <a:t>The interval for composite rules does not need to be constant in the interval </a:t>
            </a:r>
            <a:r>
              <a:rPr lang="en-CA" noProof="0" dirty="0" err="1" smtClean="0"/>
              <a:t>a,b</a:t>
            </a:r>
            <a:r>
              <a:rPr lang="en-CA" noProof="0" dirty="0" smtClean="0"/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noProof="0" dirty="0" smtClean="0"/>
              <a:t>In the regions where the curve behaves «Badly» we can sample it more carefully</a:t>
            </a:r>
          </a:p>
          <a:p>
            <a:pPr>
              <a:buFont typeface="Arial" panose="020B0604020202020204" pitchFamily="34" charset="0"/>
              <a:buChar char="•"/>
            </a:pPr>
            <a:endParaRPr lang="en-CA" noProof="0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ADAPTIVE QUADRATURE</a:t>
            </a:r>
            <a:endParaRPr lang="en-CA" noProof="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993" y="1154428"/>
            <a:ext cx="4235767" cy="317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2" name="Picture 2" descr="https://encrypted-tbn3.gstatic.com/images?q=tbn:ANd9GcQMOAynx54FIDROpAadScfDUOmKPh5bFeYMSts4wWlkjRegqd4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04" y="1154428"/>
            <a:ext cx="3980996" cy="263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286203" y="3804889"/>
            <a:ext cx="14045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Source: wikipedia.org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87641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CA" noProof="0" dirty="0" smtClean="0"/>
              <a:t>MATLAB Allows us to perform both Symbolic and Numeric Integration</a:t>
            </a:r>
          </a:p>
          <a:p>
            <a:pPr>
              <a:buFont typeface="Arial" panose="020B0604020202020204" pitchFamily="34" charset="0"/>
              <a:buChar char="•"/>
            </a:pPr>
            <a:endParaRPr lang="en-CA" noProof="0" dirty="0" smtClean="0"/>
          </a:p>
          <a:p>
            <a:pPr>
              <a:buFont typeface="Arial" panose="020B0604020202020204" pitchFamily="34" charset="0"/>
              <a:buChar char="•"/>
            </a:pPr>
            <a:endParaRPr lang="en-CA" noProof="0" dirty="0" smtClean="0"/>
          </a:p>
          <a:p>
            <a:pPr>
              <a:buFont typeface="Arial" panose="020B0604020202020204" pitchFamily="34" charset="0"/>
              <a:buChar char="•"/>
            </a:pPr>
            <a:endParaRPr lang="en-CA" noProof="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CA" noProof="0" dirty="0" smtClean="0"/>
              <a:t>Scope of this lecture is to evaluate different strategies for Numeric Integration, in terms of efficiency and precision</a:t>
            </a:r>
          </a:p>
          <a:p>
            <a:pPr>
              <a:buFont typeface="Arial" panose="020B0604020202020204" pitchFamily="34" charset="0"/>
              <a:buChar char="•"/>
            </a:pPr>
            <a:endParaRPr lang="en-CA" noProof="0" dirty="0" smtClean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Aim of the Lecture</a:t>
            </a:r>
            <a:endParaRPr lang="en-CA" noProof="0" dirty="0"/>
          </a:p>
        </p:txBody>
      </p:sp>
    </p:spTree>
    <p:extLst>
      <p:ext uri="{BB962C8B-B14F-4D97-AF65-F5344CB8AC3E}">
        <p14:creationId xmlns:p14="http://schemas.microsoft.com/office/powerpoint/2010/main" val="246060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ontent Placeholder 1"/>
          <p:cNvSpPr>
            <a:spLocks noGrp="1"/>
          </p:cNvSpPr>
          <p:nvPr>
            <p:ph idx="1"/>
          </p:nvPr>
        </p:nvSpPr>
        <p:spPr>
          <a:xfrm>
            <a:off x="15240" y="914401"/>
            <a:ext cx="8732520" cy="5184474"/>
          </a:xfrm>
        </p:spPr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u="sng" noProof="0" dirty="0" smtClean="0"/>
              <a:t>Adaptive quadrature</a:t>
            </a:r>
            <a:r>
              <a:rPr lang="en-CA" altLang="en-US" sz="1600" noProof="0" dirty="0" smtClean="0"/>
              <a:t> is a method that recursively divides error-prone intervals further into  smaller intervals.</a:t>
            </a:r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 algn="ctr"/>
            <a:r>
              <a:rPr lang="en-CA" altLang="en-US" b="1" i="1" u="sng" noProof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APPLY IT, WE NEED TO DEFINE A METRIC THAT DETERMINES WHEN AN INTERVAL IS ERROR PRONE </a:t>
            </a:r>
          </a:p>
          <a:p>
            <a:pPr marL="0" indent="0" algn="ctr"/>
            <a:endParaRPr lang="en-CA" altLang="en-US" sz="1600" noProof="0" dirty="0" smtClean="0"/>
          </a:p>
          <a:p>
            <a:pPr marL="0" indent="0">
              <a:spcAft>
                <a:spcPts val="1200"/>
              </a:spcAft>
              <a:buFontTx/>
              <a:buChar char="•"/>
            </a:pPr>
            <a:r>
              <a:rPr lang="en-CA" altLang="en-US" sz="1600" noProof="0" dirty="0" smtClean="0"/>
              <a:t>Let </a:t>
            </a:r>
            <a:r>
              <a:rPr lang="en-CA" altLang="en-US" sz="1600" i="1" noProof="0" dirty="0" smtClean="0"/>
              <a:t>S</a:t>
            </a:r>
            <a:r>
              <a:rPr lang="en-CA" altLang="en-US" sz="1600" noProof="0" dirty="0" smtClean="0"/>
              <a:t>(</a:t>
            </a:r>
            <a:r>
              <a:rPr lang="en-CA" altLang="en-US" sz="1600" i="1" noProof="0" dirty="0" err="1" smtClean="0"/>
              <a:t>a</a:t>
            </a:r>
            <a:r>
              <a:rPr lang="en-CA" altLang="en-US" sz="1600" noProof="0" dirty="0" err="1" smtClean="0"/>
              <a:t>,</a:t>
            </a:r>
            <a:r>
              <a:rPr lang="en-CA" altLang="en-US" sz="1600" i="1" noProof="0" dirty="0" err="1" smtClean="0"/>
              <a:t>b</a:t>
            </a:r>
            <a:r>
              <a:rPr lang="en-CA" altLang="en-US" sz="1600" noProof="0" dirty="0" smtClean="0"/>
              <a:t>) denote the estimate given by Simpson’s rule on interval [</a:t>
            </a:r>
            <a:r>
              <a:rPr lang="en-CA" altLang="en-US" sz="1600" i="1" noProof="0" dirty="0" smtClean="0"/>
              <a:t>a</a:t>
            </a:r>
            <a:r>
              <a:rPr lang="en-CA" altLang="en-US" sz="1600" noProof="0" dirty="0" smtClean="0"/>
              <a:t>, </a:t>
            </a:r>
            <a:r>
              <a:rPr lang="en-CA" altLang="en-US" sz="1600" i="1" noProof="0" dirty="0" smtClean="0"/>
              <a:t>b</a:t>
            </a:r>
            <a:r>
              <a:rPr lang="en-CA" altLang="en-US" sz="1600" noProof="0" dirty="0" smtClean="0"/>
              <a:t>]</a:t>
            </a:r>
          </a:p>
          <a:p>
            <a:pPr marL="0" indent="0">
              <a:spcAft>
                <a:spcPts val="1200"/>
              </a:spcAft>
            </a:pPr>
            <a:r>
              <a:rPr lang="en-CA" altLang="en-US" sz="1600" noProof="0" dirty="0" smtClean="0"/>
              <a:t> </a:t>
            </a:r>
            <a:br>
              <a:rPr lang="en-CA" altLang="en-US" sz="1600" noProof="0" dirty="0" smtClean="0"/>
            </a:b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</p:txBody>
      </p:sp>
      <p:sp>
        <p:nvSpPr>
          <p:cNvPr id="2969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ADAPTIVE QUADRATURE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graphicFrame>
        <p:nvGraphicFramePr>
          <p:cNvPr id="2970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1052404"/>
              </p:ext>
            </p:extLst>
          </p:nvPr>
        </p:nvGraphicFramePr>
        <p:xfrm>
          <a:off x="2292350" y="3253881"/>
          <a:ext cx="4330700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1" name="Document" r:id="rId3" imgW="2904575" imgH="475521" progId="Word.Document.12">
                  <p:embed/>
                </p:oleObj>
              </mc:Choice>
              <mc:Fallback>
                <p:oleObj name="Document" r:id="rId3" imgW="2904575" imgH="475521" progId="Word.Document.1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2350" y="3253881"/>
                        <a:ext cx="4330700" cy="698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ttangolo 2"/>
          <p:cNvSpPr/>
          <p:nvPr/>
        </p:nvSpPr>
        <p:spPr>
          <a:xfrm>
            <a:off x="167640" y="4287661"/>
            <a:ext cx="8580120" cy="1963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9E0927"/>
              </a:buClr>
            </a:pPr>
            <a:r>
              <a:rPr lang="en-CA" altLang="en-US" sz="1600" i="1" kern="0" dirty="0" smtClean="0">
                <a:solidFill>
                  <a:srgbClr val="000000"/>
                </a:solidFill>
                <a:latin typeface="Helvetica"/>
                <a:ea typeface="ＭＳ Ｐゴシック"/>
              </a:rPr>
              <a:t>IF the condition above is true for a given </a:t>
            </a:r>
            <a:r>
              <a:rPr lang="en-CA" altLang="en-US" sz="1600" i="1" kern="0" dirty="0">
                <a:solidFill>
                  <a:srgbClr val="000000"/>
                </a:solidFill>
                <a:latin typeface="Helvetica"/>
                <a:ea typeface="ＭＳ Ｐゴシック"/>
              </a:rPr>
              <a:t>error tolerance </a:t>
            </a:r>
            <a:r>
              <a:rPr lang="el-GR" altLang="en-US" sz="1600" i="1" kern="0" dirty="0">
                <a:solidFill>
                  <a:srgbClr val="000000"/>
                </a:solidFill>
                <a:ea typeface="ＭＳ Ｐゴシック"/>
              </a:rPr>
              <a:t>ε</a:t>
            </a:r>
            <a:r>
              <a:rPr lang="en-US" altLang="en-US" sz="1600" i="1" kern="0" dirty="0">
                <a:solidFill>
                  <a:srgbClr val="000000"/>
                </a:solidFill>
                <a:latin typeface="Helvetica"/>
                <a:ea typeface="ＭＳ Ｐゴシック"/>
              </a:rPr>
              <a:t>, </a:t>
            </a:r>
            <a:r>
              <a:rPr lang="en-US" altLang="en-US" sz="1600" i="1" kern="0" dirty="0" smtClean="0">
                <a:solidFill>
                  <a:srgbClr val="000000"/>
                </a:solidFill>
                <a:latin typeface="Helvetica"/>
                <a:ea typeface="ＭＳ Ｐゴシック"/>
              </a:rPr>
              <a:t>we don’t need subdivide </a:t>
            </a:r>
            <a:r>
              <a:rPr lang="en-US" altLang="en-US" sz="1600" i="1" kern="0" dirty="0">
                <a:solidFill>
                  <a:srgbClr val="000000"/>
                </a:solidFill>
                <a:latin typeface="Helvetica"/>
                <a:ea typeface="ＭＳ Ｐゴシック"/>
              </a:rPr>
              <a:t>the interval [a, b] any further and </a:t>
            </a:r>
            <a:r>
              <a:rPr lang="en-US" altLang="en-US" sz="1600" i="1" kern="0" dirty="0" smtClean="0">
                <a:solidFill>
                  <a:srgbClr val="000000"/>
                </a:solidFill>
                <a:latin typeface="Helvetica"/>
                <a:ea typeface="ＭＳ Ｐゴシック"/>
              </a:rPr>
              <a:t>we can return </a:t>
            </a:r>
            <a:r>
              <a:rPr lang="en-US" altLang="en-US" sz="1600" i="1" kern="0" dirty="0">
                <a:solidFill>
                  <a:srgbClr val="000000"/>
                </a:solidFill>
                <a:latin typeface="Helvetica"/>
                <a:ea typeface="ＭＳ Ｐゴシック"/>
              </a:rPr>
              <a:t>the estimated integral across the two subintervals.</a:t>
            </a:r>
          </a:p>
          <a:p>
            <a:pPr lvl="0" algn="ctr">
              <a:spcBef>
                <a:spcPct val="20000"/>
              </a:spcBef>
              <a:buClr>
                <a:srgbClr val="9E0927"/>
              </a:buClr>
            </a:pPr>
            <a:r>
              <a:rPr lang="en-CA" altLang="en-US" sz="1600" i="1" kern="0" dirty="0">
                <a:solidFill>
                  <a:srgbClr val="000000"/>
                </a:solidFill>
                <a:latin typeface="Helvetica"/>
                <a:ea typeface="ＭＳ Ｐゴシック"/>
              </a:rPr>
              <a:t>Otherwise, </a:t>
            </a:r>
            <a:r>
              <a:rPr lang="en-CA" altLang="en-US" sz="1600" i="1" kern="0" dirty="0" smtClean="0">
                <a:solidFill>
                  <a:srgbClr val="000000"/>
                </a:solidFill>
                <a:latin typeface="Helvetica"/>
                <a:ea typeface="ＭＳ Ｐゴシック"/>
              </a:rPr>
              <a:t>we divide </a:t>
            </a:r>
            <a:r>
              <a:rPr lang="en-CA" altLang="en-US" sz="1600" i="1" kern="0" dirty="0">
                <a:solidFill>
                  <a:srgbClr val="000000"/>
                </a:solidFill>
                <a:latin typeface="Helvetica"/>
                <a:ea typeface="ＭＳ Ｐゴシック"/>
              </a:rPr>
              <a:t>each subinterval [a, (a + b)/2] and [(a + b)/2, b] into the two intervals and perform the same procedure independently on the new intervals </a:t>
            </a:r>
            <a:r>
              <a:rPr lang="en-CA" altLang="en-US" sz="1600" b="1" i="1" kern="0" dirty="0">
                <a:solidFill>
                  <a:srgbClr val="000000"/>
                </a:solidFill>
                <a:latin typeface="Helvetica"/>
                <a:ea typeface="ＭＳ Ｐゴシック"/>
              </a:rPr>
              <a:t>[2]</a:t>
            </a:r>
            <a:r>
              <a:rPr lang="en-CA" altLang="en-US" sz="1600" i="1" kern="0" dirty="0">
                <a:solidFill>
                  <a:srgbClr val="000000"/>
                </a:solidFill>
                <a:latin typeface="Helvetica"/>
                <a:ea typeface="ＭＳ Ｐゴシック"/>
              </a:rPr>
              <a:t>.</a:t>
            </a:r>
          </a:p>
          <a:p>
            <a:pPr lvl="0">
              <a:spcBef>
                <a:spcPct val="20000"/>
              </a:spcBef>
              <a:buClr>
                <a:srgbClr val="9E0927"/>
              </a:buClr>
            </a:pPr>
            <a:endParaRPr lang="en-CA" altLang="en-US" sz="1600" i="1" kern="0" dirty="0">
              <a:solidFill>
                <a:srgbClr val="000000"/>
              </a:solidFill>
              <a:latin typeface="Helvetica"/>
              <a:ea typeface="ＭＳ Ｐゴシック"/>
            </a:endParaRPr>
          </a:p>
          <a:p>
            <a:pPr lvl="0">
              <a:spcBef>
                <a:spcPct val="20000"/>
              </a:spcBef>
              <a:buClr>
                <a:srgbClr val="9E0927"/>
              </a:buClr>
              <a:buFontTx/>
              <a:buChar char="•"/>
            </a:pPr>
            <a:r>
              <a:rPr lang="en-CA" altLang="en-US" sz="1600" i="1" kern="0" dirty="0">
                <a:solidFill>
                  <a:srgbClr val="000000"/>
                </a:solidFill>
                <a:latin typeface="Helvetica"/>
                <a:ea typeface="ＭＳ Ｐゴシック"/>
              </a:rPr>
              <a:t> </a:t>
            </a:r>
            <a:r>
              <a:rPr lang="en-CA" altLang="en-US" sz="1600" kern="0" dirty="0">
                <a:solidFill>
                  <a:srgbClr val="000000"/>
                </a:solidFill>
                <a:latin typeface="Helvetica"/>
                <a:ea typeface="ＭＳ Ｐゴシック"/>
              </a:rPr>
              <a:t>MATLAB’s </a:t>
            </a:r>
            <a:r>
              <a:rPr lang="en-CA" altLang="en-US" sz="1600" kern="0" dirty="0">
                <a:solidFill>
                  <a:srgbClr val="000000"/>
                </a:solidFill>
                <a:latin typeface="Courier New" pitchFamily="49" charset="0"/>
                <a:ea typeface="ＭＳ Ｐゴシック"/>
                <a:cs typeface="Courier New" pitchFamily="49" charset="0"/>
              </a:rPr>
              <a:t>integral</a:t>
            </a:r>
            <a:r>
              <a:rPr lang="en-CA" altLang="en-US" sz="1600" kern="0" dirty="0">
                <a:solidFill>
                  <a:srgbClr val="000000"/>
                </a:solidFill>
                <a:latin typeface="Helvetica"/>
                <a:ea typeface="ＭＳ Ｐゴシック"/>
              </a:rPr>
              <a:t> function uses a form of adaptive quadrature.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en-US" sz="1600" b="1" noProof="0" dirty="0" smtClean="0"/>
              <a:t>[1] </a:t>
            </a:r>
            <a:r>
              <a:rPr lang="en-CA" altLang="en-US" sz="1600" noProof="0" dirty="0" smtClean="0"/>
              <a:t>R. L. Burden &amp; J. D. </a:t>
            </a:r>
            <a:r>
              <a:rPr lang="en-CA" altLang="en-US" sz="1600" noProof="0" dirty="0" err="1" smtClean="0"/>
              <a:t>Faires</a:t>
            </a:r>
            <a:r>
              <a:rPr lang="en-CA" altLang="en-US" sz="1600" noProof="0" dirty="0" smtClean="0"/>
              <a:t>. “Interpolation and polynomial approximation,” in </a:t>
            </a:r>
            <a:r>
              <a:rPr lang="en-CA" altLang="en-US" sz="1600" i="1" noProof="0" dirty="0" smtClean="0"/>
              <a:t>Numerical Analysis</a:t>
            </a:r>
            <a:r>
              <a:rPr lang="en-CA" altLang="en-US" sz="1600" noProof="0" dirty="0" smtClean="0"/>
              <a:t>, 9</a:t>
            </a:r>
            <a:r>
              <a:rPr lang="en-CA" altLang="en-US" sz="1600" baseline="30000" noProof="0" dirty="0" smtClean="0"/>
              <a:t>th</a:t>
            </a:r>
            <a:r>
              <a:rPr lang="en-CA" altLang="en-US" sz="1600" noProof="0" dirty="0" smtClean="0"/>
              <a:t> ed. Boston, MA: Cengage Learning, 2010.</a:t>
            </a:r>
          </a:p>
          <a:p>
            <a:r>
              <a:rPr lang="en-CA" altLang="en-US" sz="1600" b="1" noProof="0" dirty="0" smtClean="0"/>
              <a:t>[2]</a:t>
            </a:r>
            <a:r>
              <a:rPr lang="en-CA" altLang="en-US" sz="1600" noProof="0" dirty="0" smtClean="0"/>
              <a:t> Wikipedia. (Aug. 2012). “Adaptive Simpson’s method” [Online]. Available: </a:t>
            </a:r>
            <a:r>
              <a:rPr lang="en-CA" altLang="en-US" sz="1600" noProof="0" dirty="0" smtClean="0">
                <a:hlinkClick r:id="rId2"/>
              </a:rPr>
              <a:t>http://en.wikipedia.org/wiki/Adaptive_Simpson%27s_method</a:t>
            </a:r>
            <a:r>
              <a:rPr lang="en-CA" altLang="en-US" sz="1600" noProof="0" dirty="0" smtClean="0"/>
              <a:t> [Accessed Sep. 30, 2013].</a:t>
            </a:r>
            <a:endParaRPr lang="en-CA" altLang="en-US" sz="1600" b="1" noProof="0" dirty="0" smtClean="0"/>
          </a:p>
        </p:txBody>
      </p:sp>
      <p:sp>
        <p:nvSpPr>
          <p:cNvPr id="3481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BIBLIOGRAPHY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159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noProof="0" dirty="0" smtClean="0"/>
              <a:t> We wish to integrate a sine function over a</a:t>
            </a:r>
            <a:br>
              <a:rPr lang="en-CA" altLang="en-US" sz="1600" noProof="0" dirty="0" smtClean="0"/>
            </a:br>
            <a:r>
              <a:rPr lang="en-CA" altLang="en-US" sz="1600" noProof="0" dirty="0" smtClean="0"/>
              <a:t> quarter of its period.</a:t>
            </a:r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The analytic method uses the fundamental</a:t>
            </a:r>
            <a:br>
              <a:rPr lang="en-CA" altLang="en-US" sz="1600" noProof="0" dirty="0" smtClean="0"/>
            </a:br>
            <a:r>
              <a:rPr lang="en-CA" altLang="en-US" sz="1600" noProof="0" dirty="0" smtClean="0"/>
              <a:t>theorem of calculus.</a:t>
            </a:r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endParaRPr lang="en-CA" altLang="en-US" sz="1600" noProof="0" dirty="0" smtClean="0"/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In this basic example, the anti-derivate is easy to calculate.</a:t>
            </a:r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What if it was very difficult to calculate?</a:t>
            </a:r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What if we were given a function f(</a:t>
            </a:r>
            <a:r>
              <a:rPr lang="en-CA" altLang="en-US" sz="1600" i="1" noProof="0" dirty="0" smtClean="0"/>
              <a:t>x</a:t>
            </a:r>
            <a:r>
              <a:rPr lang="en-CA" altLang="en-US" sz="1600" noProof="0" dirty="0" smtClean="0"/>
              <a:t>) that cannot be expressed analytically?</a:t>
            </a:r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In these cases, all we can do is evaluate our function at certain points.</a:t>
            </a:r>
          </a:p>
          <a:p>
            <a:pPr marL="0" indent="0"/>
            <a:endParaRPr lang="en-CA" altLang="en-US" sz="1600" noProof="0" dirty="0" smtClean="0"/>
          </a:p>
        </p:txBody>
      </p:sp>
      <p:sp>
        <p:nvSpPr>
          <p:cNvPr id="717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MOTIVATING EXAMPLE</a:t>
            </a:r>
          </a:p>
        </p:txBody>
      </p:sp>
      <p:pic>
        <p:nvPicPr>
          <p:cNvPr id="7172" name="Picture 4" descr="D:\SFU\Work &amp; Co-op\ENSC180 - Course development\Numerical Integration\sine1.e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900" y="1619250"/>
            <a:ext cx="3479800" cy="261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173" name="Object 7"/>
          <p:cNvGraphicFramePr>
            <a:graphicFrameLocks noChangeAspect="1"/>
          </p:cNvGraphicFramePr>
          <p:nvPr/>
        </p:nvGraphicFramePr>
        <p:xfrm>
          <a:off x="901700" y="2781300"/>
          <a:ext cx="3441700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3" name="Document" r:id="rId4" imgW="2301494" imgH="1074699" progId="Word.Document.12">
                  <p:embed/>
                </p:oleObj>
              </mc:Choice>
              <mc:Fallback>
                <p:oleObj name="Document" r:id="rId4" imgW="2301494" imgH="1074699" progId="Word.Document.12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1700" y="2781300"/>
                        <a:ext cx="3441700" cy="160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altLang="en-US" noProof="0" dirty="0" smtClean="0"/>
              <a:t>CONCEPT OF NUMERICAL INTEGRATION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0">
              <a:buFontTx/>
              <a:buChar char="•"/>
            </a:pPr>
            <a:r>
              <a:rPr lang="en-CA" altLang="en-US" sz="1600" noProof="0" dirty="0" smtClean="0"/>
              <a:t> The need for numerical methods to calculate definite integrals arises when:</a:t>
            </a:r>
          </a:p>
          <a:p>
            <a:pPr marL="45720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The </a:t>
            </a:r>
            <a:r>
              <a:rPr lang="en-CA" altLang="en-US" sz="1600" noProof="0" dirty="0" err="1" smtClean="0"/>
              <a:t>antiderivative</a:t>
            </a:r>
            <a:r>
              <a:rPr lang="en-CA" altLang="en-US" sz="1600" noProof="0" dirty="0" smtClean="0"/>
              <a:t> of a function is difficult to find.</a:t>
            </a:r>
          </a:p>
          <a:p>
            <a:pPr marL="45720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We have a function that cannot be expressed analytically.</a:t>
            </a:r>
          </a:p>
          <a:p>
            <a:pPr marL="457200" lvl="1" indent="0">
              <a:buFont typeface="Arial" pitchFamily="34" charset="0"/>
              <a:buChar char="•"/>
            </a:pPr>
            <a:r>
              <a:rPr lang="en-CA" altLang="en-US" sz="1600" noProof="0" dirty="0" smtClean="0"/>
              <a:t> We have a set of discrete data rather than a known function.</a:t>
            </a:r>
          </a:p>
          <a:p>
            <a:pPr marL="0" indent="0"/>
            <a:endParaRPr lang="en-CA" altLang="en-US" noProof="0" dirty="0" smtClean="0"/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The method of approximating definite integrals is called </a:t>
            </a:r>
            <a:r>
              <a:rPr lang="en-CA" altLang="en-US" sz="1600" u="sng" noProof="0" dirty="0" smtClean="0"/>
              <a:t>numerical quadrature</a:t>
            </a:r>
            <a:r>
              <a:rPr lang="en-CA" altLang="en-US" sz="1600" noProof="0" dirty="0" smtClean="0"/>
              <a:t> and is expressed as:</a:t>
            </a:r>
          </a:p>
          <a:p>
            <a:pPr marL="0" indent="0"/>
            <a:endParaRPr lang="en-CA" altLang="en-US" sz="1600" noProof="0" dirty="0" smtClean="0"/>
          </a:p>
          <a:p>
            <a:pPr marL="0" indent="0"/>
            <a:endParaRPr lang="en-CA" altLang="en-US" sz="1600" noProof="0" dirty="0" smtClean="0"/>
          </a:p>
          <a:p>
            <a:pPr marL="0" indent="0"/>
            <a:endParaRPr lang="en-CA" altLang="en-US" sz="1600" noProof="0" dirty="0" smtClean="0"/>
          </a:p>
          <a:p>
            <a:pPr marL="0" indent="0"/>
            <a:endParaRPr lang="en-CA" altLang="en-US" sz="1600" noProof="0" dirty="0" smtClean="0"/>
          </a:p>
          <a:p>
            <a:pPr marL="0" indent="0">
              <a:buFontTx/>
              <a:buChar char="•"/>
            </a:pPr>
            <a:r>
              <a:rPr lang="en-CA" altLang="en-US" sz="1600" i="1" noProof="0" dirty="0" smtClean="0"/>
              <a:t> L</a:t>
            </a:r>
            <a:r>
              <a:rPr lang="en-CA" altLang="en-US" sz="1600" i="1" baseline="-25000" noProof="0" dirty="0" smtClean="0"/>
              <a:t>i</a:t>
            </a:r>
            <a:r>
              <a:rPr lang="en-CA" altLang="en-US" sz="1600" noProof="0" dirty="0" smtClean="0"/>
              <a:t>(</a:t>
            </a:r>
            <a:r>
              <a:rPr lang="en-CA" altLang="en-US" sz="1600" i="1" noProof="0" dirty="0" smtClean="0"/>
              <a:t>x</a:t>
            </a:r>
            <a:r>
              <a:rPr lang="en-CA" altLang="en-US" sz="1600" noProof="0" dirty="0" smtClean="0"/>
              <a:t>)</a:t>
            </a:r>
            <a:r>
              <a:rPr lang="en-CA" altLang="en-US" sz="1600" i="1" noProof="0" dirty="0" smtClean="0"/>
              <a:t> </a:t>
            </a:r>
            <a:r>
              <a:rPr lang="en-CA" altLang="en-US" sz="1600" noProof="0" dirty="0" smtClean="0"/>
              <a:t>is an interpolating function obtained from given samples of our function at points </a:t>
            </a:r>
            <a:r>
              <a:rPr lang="en-CA" altLang="en-US" sz="1600" i="1" noProof="0" dirty="0" smtClean="0"/>
              <a:t>x</a:t>
            </a:r>
            <a:r>
              <a:rPr lang="en-CA" altLang="en-US" sz="1600" i="1" baseline="-25000" noProof="0" dirty="0" smtClean="0"/>
              <a:t>i</a:t>
            </a:r>
            <a:r>
              <a:rPr lang="en-CA" altLang="en-US" sz="1600" noProof="0" dirty="0" smtClean="0"/>
              <a:t>.</a:t>
            </a:r>
          </a:p>
          <a:p>
            <a:pPr marL="0" indent="0">
              <a:buFontTx/>
              <a:buChar char="•"/>
            </a:pPr>
            <a:r>
              <a:rPr lang="en-CA" altLang="en-US" sz="1600" noProof="0" dirty="0" smtClean="0"/>
              <a:t> Rather than integrating </a:t>
            </a:r>
            <a:r>
              <a:rPr lang="en-CA" altLang="en-US" sz="1600" i="1" noProof="0" dirty="0" smtClean="0"/>
              <a:t>f</a:t>
            </a:r>
            <a:r>
              <a:rPr lang="en-CA" altLang="en-US" sz="1600" noProof="0" dirty="0" smtClean="0"/>
              <a:t>(</a:t>
            </a:r>
            <a:r>
              <a:rPr lang="en-CA" altLang="en-US" sz="1600" i="1" noProof="0" dirty="0" smtClean="0"/>
              <a:t>x</a:t>
            </a:r>
            <a:r>
              <a:rPr lang="en-CA" altLang="en-US" sz="1600" noProof="0" dirty="0" smtClean="0"/>
              <a:t>)</a:t>
            </a:r>
            <a:r>
              <a:rPr lang="en-CA" altLang="en-US" sz="1600" i="1" noProof="0" dirty="0" smtClean="0"/>
              <a:t> </a:t>
            </a:r>
            <a:r>
              <a:rPr lang="en-CA" altLang="en-US" sz="1600" noProof="0" dirty="0" smtClean="0"/>
              <a:t>directly, we interpolate it from samples and integrate the </a:t>
            </a:r>
            <a:r>
              <a:rPr lang="en-CA" altLang="en-US" sz="1600" noProof="0" dirty="0" err="1" smtClean="0"/>
              <a:t>interpolant</a:t>
            </a:r>
            <a:r>
              <a:rPr lang="en-CA" altLang="en-US" sz="1600" noProof="0" dirty="0" smtClean="0"/>
              <a:t> instead.</a:t>
            </a:r>
          </a:p>
          <a:p>
            <a:pPr marL="0" indent="0"/>
            <a:endParaRPr lang="en-CA" altLang="en-US" sz="1600" noProof="0" dirty="0" smtClean="0"/>
          </a:p>
          <a:p>
            <a:pPr marL="0" indent="0"/>
            <a:endParaRPr lang="en-CA" altLang="en-US" sz="1600" noProof="0" dirty="0" smtClean="0"/>
          </a:p>
        </p:txBody>
      </p:sp>
      <p:sp>
        <p:nvSpPr>
          <p:cNvPr id="8197" name="Rectangle 14"/>
          <p:cNvSpPr>
            <a:spLocks noChangeArrowheads="1"/>
          </p:cNvSpPr>
          <p:nvPr/>
        </p:nvSpPr>
        <p:spPr bwMode="auto">
          <a:xfrm>
            <a:off x="1165225" y="-76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</a:pPr>
            <a:endParaRPr lang="en-US" altLang="en-US">
              <a:latin typeface="Arial" pitchFamily="34" charset="0"/>
            </a:endParaRPr>
          </a:p>
        </p:txBody>
      </p:sp>
      <p:graphicFrame>
        <p:nvGraphicFramePr>
          <p:cNvPr id="8198" name="Object 6"/>
          <p:cNvGraphicFramePr>
            <a:graphicFrameLocks noChangeAspect="1"/>
          </p:cNvGraphicFramePr>
          <p:nvPr/>
        </p:nvGraphicFramePr>
        <p:xfrm>
          <a:off x="1954213" y="3681413"/>
          <a:ext cx="5305425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7" name="Document" r:id="rId4" imgW="3563789" imgH="615401" progId="Word.Document.12">
                  <p:embed/>
                </p:oleObj>
              </mc:Choice>
              <mc:Fallback>
                <p:oleObj name="Document" r:id="rId4" imgW="3563789" imgH="615401" progId="Word.Document.12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4213" y="3681413"/>
                        <a:ext cx="5305425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Char char="•"/>
              <a:defRPr/>
            </a:pPr>
            <a:r>
              <a:rPr lang="en-CA" sz="1600" noProof="0" dirty="0" smtClean="0"/>
              <a:t> We wish to obtain a numerical approximation for the integral of the function </a:t>
            </a:r>
            <a:r>
              <a:rPr lang="en-CA" sz="1600" i="1" noProof="0" dirty="0" smtClean="0"/>
              <a:t>f</a:t>
            </a:r>
            <a:r>
              <a:rPr lang="en-CA" sz="1600" noProof="0" dirty="0" smtClean="0"/>
              <a:t>(</a:t>
            </a:r>
            <a:r>
              <a:rPr lang="en-CA" sz="1600" i="1" noProof="0" dirty="0" smtClean="0"/>
              <a:t>x</a:t>
            </a:r>
            <a:r>
              <a:rPr lang="en-CA" sz="1600" noProof="0" dirty="0" smtClean="0"/>
              <a:t>) illustrated below in the interval </a:t>
            </a:r>
            <a:r>
              <a:rPr lang="en-CA" sz="1600" i="1" noProof="0" dirty="0" smtClean="0"/>
              <a:t>a</a:t>
            </a:r>
            <a:r>
              <a:rPr lang="en-CA" sz="1600" noProof="0" dirty="0" smtClean="0"/>
              <a:t> ≤ </a:t>
            </a:r>
            <a:r>
              <a:rPr lang="en-CA" sz="1600" i="1" noProof="0" dirty="0" smtClean="0"/>
              <a:t>x</a:t>
            </a:r>
            <a:r>
              <a:rPr lang="en-CA" sz="1600" noProof="0" dirty="0" smtClean="0"/>
              <a:t> ≤ </a:t>
            </a:r>
            <a:r>
              <a:rPr lang="en-CA" sz="1600" i="1" noProof="0" dirty="0" smtClean="0"/>
              <a:t>b</a:t>
            </a:r>
            <a:r>
              <a:rPr lang="en-CA" sz="1600" noProof="0" dirty="0" smtClean="0"/>
              <a:t>.</a:t>
            </a:r>
          </a:p>
          <a:p>
            <a:pPr marL="0" indent="0">
              <a:defRPr/>
            </a:pPr>
            <a:endParaRPr lang="en-CA" sz="1600" noProof="0" dirty="0" smtClean="0"/>
          </a:p>
          <a:p>
            <a:pPr marL="0" indent="0">
              <a:defRPr/>
            </a:pPr>
            <a:endParaRPr lang="en-CA" sz="1600" noProof="0" dirty="0" smtClean="0"/>
          </a:p>
          <a:p>
            <a:pPr>
              <a:defRPr/>
            </a:pPr>
            <a:endParaRPr lang="en-CA" sz="1600" noProof="0" dirty="0" smtClean="0"/>
          </a:p>
          <a:p>
            <a:pPr>
              <a:defRPr/>
            </a:pPr>
            <a:endParaRPr lang="en-CA" sz="1600" noProof="0" dirty="0" smtClean="0"/>
          </a:p>
          <a:p>
            <a:pPr>
              <a:defRPr/>
            </a:pPr>
            <a:endParaRPr lang="en-CA" sz="1600" noProof="0" dirty="0" smtClean="0"/>
          </a:p>
          <a:p>
            <a:pPr>
              <a:defRPr/>
            </a:pPr>
            <a:endParaRPr lang="en-CA" sz="1600" noProof="0" dirty="0" smtClean="0"/>
          </a:p>
          <a:p>
            <a:pPr>
              <a:defRPr/>
            </a:pPr>
            <a:endParaRPr lang="en-CA" sz="1600" noProof="0" dirty="0" smtClean="0"/>
          </a:p>
          <a:p>
            <a:pPr>
              <a:defRPr/>
            </a:pPr>
            <a:endParaRPr lang="en-CA" sz="1600" noProof="0" dirty="0" smtClean="0"/>
          </a:p>
          <a:p>
            <a:pPr>
              <a:defRPr/>
            </a:pPr>
            <a:endParaRPr lang="en-CA" sz="1600" noProof="0" dirty="0" smtClean="0"/>
          </a:p>
          <a:p>
            <a:pPr>
              <a:defRPr/>
            </a:pPr>
            <a:endParaRPr lang="en-CA" sz="1600" noProof="0" dirty="0" smtClean="0"/>
          </a:p>
          <a:p>
            <a:pPr>
              <a:defRPr/>
            </a:pPr>
            <a:endParaRPr lang="en-CA" sz="1600" noProof="0" dirty="0" smtClean="0"/>
          </a:p>
          <a:p>
            <a:pPr>
              <a:defRPr/>
            </a:pPr>
            <a:endParaRPr lang="en-CA" sz="1600" noProof="0" dirty="0" smtClean="0"/>
          </a:p>
          <a:p>
            <a:pPr marL="0" indent="0">
              <a:buFontTx/>
              <a:buChar char="•"/>
              <a:defRPr/>
            </a:pPr>
            <a:r>
              <a:rPr lang="en-CA" sz="1600" noProof="0" dirty="0" smtClean="0"/>
              <a:t> For now, we will consider the simplified  case where only the endpoints </a:t>
            </a:r>
            <a:r>
              <a:rPr lang="en-CA" sz="1600" i="1" noProof="0" dirty="0" smtClean="0"/>
              <a:t>a</a:t>
            </a:r>
            <a:r>
              <a:rPr lang="en-CA" sz="1600" noProof="0" dirty="0" smtClean="0"/>
              <a:t> and </a:t>
            </a:r>
            <a:r>
              <a:rPr lang="en-CA" sz="1600" i="1" noProof="0" dirty="0" smtClean="0"/>
              <a:t>b</a:t>
            </a:r>
            <a:r>
              <a:rPr lang="en-CA" sz="1600" noProof="0" dirty="0" smtClean="0"/>
              <a:t> are used to interpolate </a:t>
            </a:r>
            <a:r>
              <a:rPr lang="en-CA" sz="1600" i="1" noProof="0" dirty="0" smtClean="0"/>
              <a:t>f</a:t>
            </a:r>
            <a:r>
              <a:rPr lang="en-CA" sz="1600" noProof="0" dirty="0" smtClean="0"/>
              <a:t>(</a:t>
            </a:r>
            <a:r>
              <a:rPr lang="en-CA" sz="1600" i="1" noProof="0" dirty="0" smtClean="0"/>
              <a:t>x</a:t>
            </a:r>
            <a:r>
              <a:rPr lang="en-CA" sz="1600" noProof="0" dirty="0" smtClean="0"/>
              <a:t>).</a:t>
            </a:r>
          </a:p>
          <a:p>
            <a:pPr>
              <a:defRPr/>
            </a:pPr>
            <a:endParaRPr lang="en-CA" sz="1600" noProof="0" dirty="0" smtClean="0"/>
          </a:p>
        </p:txBody>
      </p:sp>
      <p:sp>
        <p:nvSpPr>
          <p:cNvPr id="921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SIMPLE QUADRATURE RULES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pic>
        <p:nvPicPr>
          <p:cNvPr id="9221" name="Picture 6" descr="D:\SFU\Work &amp; Co-op\ENSC180 - Course development\Numerical Integration\slide4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400300"/>
            <a:ext cx="3733800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261257" y="4376057"/>
            <a:ext cx="2971800" cy="1578882"/>
          </a:xfrm>
        </p:spPr>
        <p:txBody>
          <a:bodyPr/>
          <a:lstStyle/>
          <a:p>
            <a:pPr>
              <a:buFont typeface="+mj-lt"/>
              <a:buAutoNum type="alphaUcPeriod"/>
            </a:pPr>
            <a:r>
              <a:rPr lang="en-CA" noProof="0" dirty="0" smtClean="0"/>
              <a:t>(a-b)*f(a)</a:t>
            </a:r>
          </a:p>
          <a:p>
            <a:pPr>
              <a:buFont typeface="+mj-lt"/>
              <a:buAutoNum type="alphaUcPeriod"/>
            </a:pPr>
            <a:r>
              <a:rPr lang="en-CA" noProof="0" dirty="0" smtClean="0"/>
              <a:t>(a-b)*f(b)</a:t>
            </a:r>
          </a:p>
          <a:p>
            <a:pPr>
              <a:buFont typeface="+mj-lt"/>
              <a:buAutoNum type="alphaUcPeriod"/>
            </a:pPr>
            <a:r>
              <a:rPr lang="en-CA" noProof="0" dirty="0" smtClean="0"/>
              <a:t>Maybe a different one?</a:t>
            </a:r>
            <a:endParaRPr lang="en-CA" noProof="0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What methodology would you propose?</a:t>
            </a:r>
            <a:endParaRPr lang="en-CA" noProof="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Multimedia  Communications Laboratory</a:t>
            </a:r>
            <a:endParaRPr lang="en-US"/>
          </a:p>
        </p:txBody>
      </p:sp>
      <p:pic>
        <p:nvPicPr>
          <p:cNvPr id="5" name="Picture 6" descr="D:\SFU\Work &amp; Co-op\ENSC180 - Course development\Numerical Integration\slide4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086" y="995362"/>
            <a:ext cx="3733800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Connettore 1 6"/>
          <p:cNvCxnSpPr/>
          <p:nvPr/>
        </p:nvCxnSpPr>
        <p:spPr bwMode="auto">
          <a:xfrm>
            <a:off x="4180114" y="2710543"/>
            <a:ext cx="177437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" name="Connettore 1 7"/>
          <p:cNvCxnSpPr/>
          <p:nvPr/>
        </p:nvCxnSpPr>
        <p:spPr bwMode="auto">
          <a:xfrm>
            <a:off x="4169224" y="1915861"/>
            <a:ext cx="177437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Segnaposto contenuto 1"/>
          <p:cNvSpPr txBox="1">
            <a:spLocks/>
          </p:cNvSpPr>
          <p:nvPr/>
        </p:nvSpPr>
        <p:spPr bwMode="auto">
          <a:xfrm>
            <a:off x="4746171" y="4147457"/>
            <a:ext cx="2971800" cy="1578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pitchFamily="18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Font typeface="+mj-lt"/>
              <a:buAutoNum type="alphaUcPeriod"/>
            </a:pPr>
            <a:r>
              <a:rPr lang="en-US" sz="1800" kern="0" dirty="0" smtClean="0"/>
              <a:t>(a-b)*f(a)</a:t>
            </a:r>
          </a:p>
          <a:p>
            <a:pPr>
              <a:buFont typeface="+mj-lt"/>
              <a:buAutoNum type="alphaUcPeriod"/>
            </a:pPr>
            <a:r>
              <a:rPr lang="en-US" sz="1800" kern="0" dirty="0" smtClean="0"/>
              <a:t>(a-b)*f(b)</a:t>
            </a:r>
          </a:p>
          <a:p>
            <a:pPr>
              <a:buFont typeface="+mj-lt"/>
              <a:buAutoNum type="alphaUcPeriod"/>
            </a:pPr>
            <a:r>
              <a:rPr lang="en-US" sz="1800" b="1" i="1" kern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(a-b)*f(  (</a:t>
            </a:r>
            <a:r>
              <a:rPr lang="en-US" sz="1800" b="1" i="1" kern="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a+b</a:t>
            </a:r>
            <a:r>
              <a:rPr lang="en-US" sz="1800" b="1" i="1" kern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)/2  )</a:t>
            </a:r>
            <a:endParaRPr lang="en-US" sz="1800" b="1" i="1" kern="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Connettore 1 9"/>
          <p:cNvCxnSpPr/>
          <p:nvPr/>
        </p:nvCxnSpPr>
        <p:spPr bwMode="auto">
          <a:xfrm>
            <a:off x="4169224" y="2503690"/>
            <a:ext cx="177437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Connettore 1 11"/>
          <p:cNvCxnSpPr/>
          <p:nvPr/>
        </p:nvCxnSpPr>
        <p:spPr bwMode="auto">
          <a:xfrm>
            <a:off x="5067300" y="2503690"/>
            <a:ext cx="0" cy="9906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254457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Content Placeholder 1"/>
          <p:cNvSpPr>
            <a:spLocks noGrp="1"/>
          </p:cNvSpPr>
          <p:nvPr>
            <p:ph idx="1"/>
          </p:nvPr>
        </p:nvSpPr>
        <p:spPr>
          <a:xfrm>
            <a:off x="0" y="1021080"/>
            <a:ext cx="8808720" cy="4822825"/>
          </a:xfrm>
        </p:spPr>
        <p:txBody>
          <a:bodyPr/>
          <a:lstStyle/>
          <a:p>
            <a:pPr marL="0" indent="0">
              <a:buFontTx/>
              <a:buChar char="•"/>
              <a:defRPr/>
            </a:pPr>
            <a:r>
              <a:rPr lang="en-CA" sz="1600" noProof="0" dirty="0" smtClean="0"/>
              <a:t> First, consider the simplest possible interpolating function: Let </a:t>
            </a:r>
            <a:r>
              <a:rPr lang="en-CA" sz="1600" i="1" noProof="0" dirty="0" smtClean="0"/>
              <a:t>L</a:t>
            </a:r>
            <a:r>
              <a:rPr lang="en-CA" sz="1600" noProof="0" dirty="0" smtClean="0"/>
              <a:t>(</a:t>
            </a:r>
            <a:r>
              <a:rPr lang="en-CA" sz="1600" i="1" noProof="0" dirty="0" smtClean="0"/>
              <a:t>x</a:t>
            </a:r>
            <a:r>
              <a:rPr lang="en-CA" sz="1600" noProof="0" dirty="0" smtClean="0"/>
              <a:t>) be a constant function.</a:t>
            </a:r>
          </a:p>
          <a:p>
            <a:pPr marL="0" indent="0">
              <a:buFontTx/>
              <a:buChar char="•"/>
              <a:defRPr/>
            </a:pPr>
            <a:r>
              <a:rPr lang="en-CA" sz="1600" noProof="0" dirty="0" smtClean="0"/>
              <a:t> We approximate </a:t>
            </a:r>
            <a:r>
              <a:rPr lang="en-CA" sz="1600" i="1" noProof="0" dirty="0" smtClean="0"/>
              <a:t>f</a:t>
            </a:r>
            <a:r>
              <a:rPr lang="en-CA" sz="1600" noProof="0" dirty="0" smtClean="0"/>
              <a:t>(</a:t>
            </a:r>
            <a:r>
              <a:rPr lang="en-CA" sz="1600" i="1" noProof="0" dirty="0" smtClean="0"/>
              <a:t>x</a:t>
            </a:r>
            <a:r>
              <a:rPr lang="en-CA" sz="1600" noProof="0" dirty="0" smtClean="0"/>
              <a:t>) by setting </a:t>
            </a:r>
            <a:r>
              <a:rPr lang="en-CA" sz="1600" i="1" noProof="0" dirty="0" smtClean="0"/>
              <a:t>L</a:t>
            </a:r>
            <a:r>
              <a:rPr lang="en-CA" sz="1600" noProof="0" dirty="0" smtClean="0"/>
              <a:t>(</a:t>
            </a:r>
            <a:r>
              <a:rPr lang="en-CA" sz="1600" i="1" noProof="0" dirty="0" smtClean="0"/>
              <a:t>x</a:t>
            </a:r>
            <a:r>
              <a:rPr lang="en-CA" sz="1600" noProof="0" dirty="0" smtClean="0"/>
              <a:t>) = </a:t>
            </a:r>
            <a:r>
              <a:rPr lang="en-CA" sz="1600" i="1" noProof="0" dirty="0" smtClean="0"/>
              <a:t>f</a:t>
            </a:r>
            <a:r>
              <a:rPr lang="en-CA" sz="1600" noProof="0" dirty="0" smtClean="0"/>
              <a:t>(</a:t>
            </a:r>
            <a:r>
              <a:rPr lang="en-CA" sz="1600" i="1" noProof="0" dirty="0" smtClean="0"/>
              <a:t>a</a:t>
            </a:r>
            <a:r>
              <a:rPr lang="en-CA" sz="1600" noProof="0" dirty="0" smtClean="0"/>
              <a:t>) and then integrate </a:t>
            </a:r>
            <a:r>
              <a:rPr lang="en-CA" sz="1600" i="1" noProof="0" dirty="0" smtClean="0"/>
              <a:t>L</a:t>
            </a:r>
            <a:r>
              <a:rPr lang="en-CA" sz="1600" noProof="0" dirty="0" smtClean="0"/>
              <a:t>(</a:t>
            </a:r>
            <a:r>
              <a:rPr lang="en-CA" sz="1600" i="1" noProof="0" dirty="0" smtClean="0"/>
              <a:t>x</a:t>
            </a:r>
            <a:r>
              <a:rPr lang="en-CA" sz="1600" noProof="0" dirty="0" smtClean="0"/>
              <a:t>):</a:t>
            </a:r>
          </a:p>
          <a:p>
            <a:pPr marL="800100" lvl="2" indent="0">
              <a:buFontTx/>
              <a:buChar char="•"/>
              <a:defRPr/>
            </a:pPr>
            <a:r>
              <a:rPr lang="en-CA" sz="1600" noProof="0" dirty="0"/>
              <a:t> </a:t>
            </a:r>
            <a:r>
              <a:rPr lang="en-CA" sz="1600" noProof="0" dirty="0" smtClean="0"/>
              <a:t>Note that larger interval will be cheaper to process but will provide worse quality of results</a:t>
            </a:r>
          </a:p>
          <a:p>
            <a:pPr>
              <a:defRPr/>
            </a:pPr>
            <a:endParaRPr lang="en-CA" sz="1600" noProof="0" dirty="0" smtClean="0"/>
          </a:p>
          <a:p>
            <a:pPr>
              <a:defRPr/>
            </a:pPr>
            <a:endParaRPr lang="en-CA" sz="1600" noProof="0" dirty="0" smtClean="0"/>
          </a:p>
          <a:p>
            <a:pPr>
              <a:defRPr/>
            </a:pPr>
            <a:endParaRPr lang="en-CA" sz="1600" noProof="0" dirty="0" smtClean="0"/>
          </a:p>
          <a:p>
            <a:pPr>
              <a:defRPr/>
            </a:pPr>
            <a:endParaRPr lang="en-CA" sz="1600" noProof="0" dirty="0" smtClean="0"/>
          </a:p>
          <a:p>
            <a:pPr>
              <a:defRPr/>
            </a:pPr>
            <a:endParaRPr lang="en-CA" sz="1600" noProof="0" dirty="0" smtClean="0"/>
          </a:p>
          <a:p>
            <a:pPr>
              <a:defRPr/>
            </a:pPr>
            <a:endParaRPr lang="en-CA" sz="1600" noProof="0" dirty="0" smtClean="0"/>
          </a:p>
          <a:p>
            <a:pPr>
              <a:defRPr/>
            </a:pPr>
            <a:endParaRPr lang="en-CA" sz="1600" noProof="0" dirty="0" smtClean="0"/>
          </a:p>
          <a:p>
            <a:pPr>
              <a:defRPr/>
            </a:pPr>
            <a:r>
              <a:rPr lang="en-CA" sz="1600" noProof="0" dirty="0" smtClean="0"/>
              <a:t/>
            </a:r>
            <a:br>
              <a:rPr lang="en-CA" sz="1600" noProof="0" dirty="0" smtClean="0"/>
            </a:br>
            <a:r>
              <a:rPr lang="en-CA" sz="1600" noProof="0" dirty="0" smtClean="0"/>
              <a:t/>
            </a:r>
            <a:br>
              <a:rPr lang="en-CA" sz="1600" noProof="0" dirty="0" smtClean="0"/>
            </a:br>
            <a:endParaRPr lang="en-CA" sz="1600" noProof="0" dirty="0" smtClean="0"/>
          </a:p>
          <a:p>
            <a:pPr>
              <a:defRPr/>
            </a:pPr>
            <a:endParaRPr lang="en-CA" sz="1600" noProof="0" dirty="0" smtClean="0"/>
          </a:p>
          <a:p>
            <a:pPr>
              <a:spcAft>
                <a:spcPts val="600"/>
              </a:spcAft>
              <a:buFontTx/>
              <a:buChar char="•"/>
              <a:defRPr/>
            </a:pPr>
            <a:r>
              <a:rPr lang="en-CA" sz="1600" noProof="0" dirty="0" smtClean="0"/>
              <a:t>So we have                                         .</a:t>
            </a:r>
          </a:p>
          <a:p>
            <a:pPr>
              <a:buFontTx/>
              <a:buChar char="•"/>
              <a:defRPr/>
            </a:pPr>
            <a:r>
              <a:rPr lang="en-CA" sz="1600" noProof="0" dirty="0" smtClean="0"/>
              <a:t>This method of approximation is known as the </a:t>
            </a:r>
            <a:r>
              <a:rPr lang="en-CA" sz="1600" u="sng" noProof="0" dirty="0" smtClean="0"/>
              <a:t>rectangle rule</a:t>
            </a:r>
            <a:r>
              <a:rPr lang="en-CA" sz="1600" noProof="0" dirty="0" smtClean="0"/>
              <a:t>.</a:t>
            </a:r>
          </a:p>
          <a:p>
            <a:pPr>
              <a:defRPr/>
            </a:pPr>
            <a:endParaRPr lang="en-CA" sz="1600" noProof="0" dirty="0" smtClean="0"/>
          </a:p>
        </p:txBody>
      </p:sp>
      <p:sp>
        <p:nvSpPr>
          <p:cNvPr id="1024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SIMPLE QUADRATURE – RECTANGLE RULE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graphicFrame>
        <p:nvGraphicFramePr>
          <p:cNvPr id="1024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6967922"/>
              </p:ext>
            </p:extLst>
          </p:nvPr>
        </p:nvGraphicFramePr>
        <p:xfrm>
          <a:off x="1683703" y="5049838"/>
          <a:ext cx="2473325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6" name="Document" r:id="rId3" imgW="1660991" imgH="532482" progId="Word.Document.12">
                  <p:embed/>
                </p:oleObj>
              </mc:Choice>
              <mc:Fallback>
                <p:oleObj name="Document" r:id="rId3" imgW="1660991" imgH="532482" progId="Word.Document.12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3703" y="5049838"/>
                        <a:ext cx="2473325" cy="785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46" name="Picture 8" descr="D:\SFU\Work &amp; Co-op\ENSC180 - Course development\Numerical Integration\Slide 4 plot 2.ep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575" y="2112963"/>
            <a:ext cx="3733800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Content Placeholder 1"/>
          <p:cNvSpPr>
            <a:spLocks noGrp="1"/>
          </p:cNvSpPr>
          <p:nvPr>
            <p:ph idx="1"/>
          </p:nvPr>
        </p:nvSpPr>
        <p:spPr>
          <a:xfrm>
            <a:off x="289560" y="1082040"/>
            <a:ext cx="7772400" cy="4822825"/>
          </a:xfrm>
        </p:spPr>
        <p:txBody>
          <a:bodyPr/>
          <a:lstStyle/>
          <a:p>
            <a:pPr marL="0" indent="0">
              <a:buFontTx/>
              <a:buChar char="•"/>
              <a:defRPr/>
            </a:pPr>
            <a:r>
              <a:rPr lang="en-CA" sz="1600" noProof="0" dirty="0" smtClean="0"/>
              <a:t> The accuracy of our estimate may be improved by using the value of our function at the midpoint of the interval as the interpolation function.</a:t>
            </a:r>
          </a:p>
          <a:p>
            <a:pPr>
              <a:defRPr/>
            </a:pPr>
            <a:endParaRPr lang="en-CA" sz="1600" noProof="0" dirty="0" smtClean="0"/>
          </a:p>
          <a:p>
            <a:pPr>
              <a:defRPr/>
            </a:pPr>
            <a:endParaRPr lang="en-CA" sz="1600" noProof="0" dirty="0" smtClean="0"/>
          </a:p>
          <a:p>
            <a:pPr>
              <a:defRPr/>
            </a:pPr>
            <a:endParaRPr lang="en-CA" sz="1600" noProof="0" dirty="0" smtClean="0"/>
          </a:p>
          <a:p>
            <a:pPr>
              <a:defRPr/>
            </a:pPr>
            <a:endParaRPr lang="en-CA" sz="1600" noProof="0" dirty="0" smtClean="0"/>
          </a:p>
          <a:p>
            <a:pPr>
              <a:defRPr/>
            </a:pPr>
            <a:endParaRPr lang="en-CA" sz="1600" noProof="0" dirty="0" smtClean="0"/>
          </a:p>
          <a:p>
            <a:pPr>
              <a:defRPr/>
            </a:pPr>
            <a:endParaRPr lang="en-CA" sz="1600" noProof="0" dirty="0" smtClean="0"/>
          </a:p>
          <a:p>
            <a:pPr>
              <a:defRPr/>
            </a:pPr>
            <a:endParaRPr lang="en-CA" sz="1600" noProof="0" dirty="0" smtClean="0"/>
          </a:p>
          <a:p>
            <a:pPr>
              <a:defRPr/>
            </a:pPr>
            <a:endParaRPr lang="en-CA" sz="1600" noProof="0" dirty="0" smtClean="0"/>
          </a:p>
          <a:p>
            <a:pPr>
              <a:defRPr/>
            </a:pPr>
            <a:endParaRPr lang="en-CA" sz="1600" noProof="0" dirty="0" smtClean="0"/>
          </a:p>
          <a:p>
            <a:pPr>
              <a:defRPr/>
            </a:pPr>
            <a:endParaRPr lang="en-CA" sz="1600" noProof="0" dirty="0" smtClean="0"/>
          </a:p>
          <a:p>
            <a:pPr>
              <a:defRPr/>
            </a:pPr>
            <a:r>
              <a:rPr lang="en-CA" sz="1600" noProof="0" dirty="0" smtClean="0"/>
              <a:t/>
            </a:r>
            <a:br>
              <a:rPr lang="en-CA" sz="1600" noProof="0" dirty="0" smtClean="0"/>
            </a:br>
            <a:r>
              <a:rPr lang="en-CA" sz="1600" noProof="0" dirty="0" smtClean="0"/>
              <a:t/>
            </a:r>
            <a:br>
              <a:rPr lang="en-CA" sz="1600" noProof="0" dirty="0" smtClean="0"/>
            </a:br>
            <a:endParaRPr lang="en-CA" sz="1600" noProof="0" dirty="0" smtClean="0"/>
          </a:p>
          <a:p>
            <a:pPr>
              <a:defRPr/>
            </a:pPr>
            <a:r>
              <a:rPr lang="en-CA" sz="1600" noProof="0" dirty="0" smtClean="0"/>
              <a:t> </a:t>
            </a:r>
          </a:p>
          <a:p>
            <a:pPr marL="0" indent="0">
              <a:buFontTx/>
              <a:buChar char="•"/>
              <a:defRPr/>
            </a:pPr>
            <a:r>
              <a:rPr lang="en-CA" sz="1600" noProof="0" dirty="0" smtClean="0"/>
              <a:t> This method of approximation is known as the </a:t>
            </a:r>
            <a:r>
              <a:rPr lang="en-CA" sz="1600" u="sng" noProof="0" dirty="0" smtClean="0"/>
              <a:t>midpoint rule</a:t>
            </a:r>
            <a:r>
              <a:rPr lang="en-CA" sz="1600" noProof="0" dirty="0" smtClean="0"/>
              <a:t>.</a:t>
            </a:r>
          </a:p>
          <a:p>
            <a:pPr>
              <a:defRPr/>
            </a:pPr>
            <a:endParaRPr lang="en-CA" sz="1600" noProof="0" dirty="0" smtClean="0"/>
          </a:p>
        </p:txBody>
      </p:sp>
      <p:sp>
        <p:nvSpPr>
          <p:cNvPr id="1126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SIMPLE QUADRATURE – MIDPOINT RULE</a:t>
            </a:r>
          </a:p>
        </p:txBody>
      </p:sp>
      <p:graphicFrame>
        <p:nvGraphicFramePr>
          <p:cNvPr id="1126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5825901"/>
              </p:ext>
            </p:extLst>
          </p:nvPr>
        </p:nvGraphicFramePr>
        <p:xfrm>
          <a:off x="0" y="1813560"/>
          <a:ext cx="8947150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0" name="Document" r:id="rId3" imgW="5956042" imgH="531589" progId="Word.Document.12">
                  <p:embed/>
                </p:oleObj>
              </mc:Choice>
              <mc:Fallback>
                <p:oleObj name="Document" r:id="rId3" imgW="5956042" imgH="531589" progId="Word.Document.1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813560"/>
                        <a:ext cx="8947150" cy="798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pic>
        <p:nvPicPr>
          <p:cNvPr id="11270" name="Picture 7" descr="D:\SFU\Work &amp; Co-op\ENSC180 - Course development\Numerical Integration\Slide 5 plot 2.ep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287" y="2552383"/>
            <a:ext cx="4079875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FU_Template_Beta_0.2">
  <a:themeElements>
    <a:clrScheme name="SFU_Template_Beta_0.2 13">
      <a:dk1>
        <a:srgbClr val="000000"/>
      </a:dk1>
      <a:lt1>
        <a:srgbClr val="FFFFFF"/>
      </a:lt1>
      <a:dk2>
        <a:srgbClr val="FFFFFF"/>
      </a:dk2>
      <a:lt2>
        <a:srgbClr val="464847"/>
      </a:lt2>
      <a:accent1>
        <a:srgbClr val="9E0927"/>
      </a:accent1>
      <a:accent2>
        <a:srgbClr val="003874"/>
      </a:accent2>
      <a:accent3>
        <a:srgbClr val="FFFFFF"/>
      </a:accent3>
      <a:accent4>
        <a:srgbClr val="000000"/>
      </a:accent4>
      <a:accent5>
        <a:srgbClr val="CCAAAC"/>
      </a:accent5>
      <a:accent6>
        <a:srgbClr val="003268"/>
      </a:accent6>
      <a:hlink>
        <a:srgbClr val="006AA8"/>
      </a:hlink>
      <a:folHlink>
        <a:srgbClr val="BA2B48"/>
      </a:folHlink>
    </a:clrScheme>
    <a:fontScheme name="SFU_Template_Beta_0.2">
      <a:majorFont>
        <a:latin typeface="DINPro-Medium"/>
        <a:ea typeface="ＭＳ Ｐゴシック"/>
        <a:cs typeface="ＭＳ Ｐゴシック"/>
      </a:majorFont>
      <a:minorFont>
        <a:latin typeface="Helvetica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SFU_Template_Beta_0.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U_Template_Beta_0.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U_Template_Beta_0.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U_Template_Beta_0.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U_Template_Beta_0.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U_Template_Beta_0.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13">
        <a:dk1>
          <a:srgbClr val="000000"/>
        </a:dk1>
        <a:lt1>
          <a:srgbClr val="FFFFFF"/>
        </a:lt1>
        <a:dk2>
          <a:srgbClr val="FFFFFF"/>
        </a:dk2>
        <a:lt2>
          <a:srgbClr val="464847"/>
        </a:lt2>
        <a:accent1>
          <a:srgbClr val="9E0927"/>
        </a:accent1>
        <a:accent2>
          <a:srgbClr val="003874"/>
        </a:accent2>
        <a:accent3>
          <a:srgbClr val="FFFFFF"/>
        </a:accent3>
        <a:accent4>
          <a:srgbClr val="000000"/>
        </a:accent4>
        <a:accent5>
          <a:srgbClr val="CCAAAC"/>
        </a:accent5>
        <a:accent6>
          <a:srgbClr val="003268"/>
        </a:accent6>
        <a:hlink>
          <a:srgbClr val="006AA8"/>
        </a:hlink>
        <a:folHlink>
          <a:srgbClr val="BA2B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HD:Users:jenn:Documents:in progress:PowerPoint Template:SFU_Template_Beta_0.2.pot</Template>
  <TotalTime>8237</TotalTime>
  <Words>1724</Words>
  <Application>Microsoft Office PowerPoint</Application>
  <PresentationFormat>On-screen Show (4:3)</PresentationFormat>
  <Paragraphs>382</Paragraphs>
  <Slides>31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1" baseType="lpstr">
      <vt:lpstr>ＭＳ Ｐゴシック</vt:lpstr>
      <vt:lpstr>Arial</vt:lpstr>
      <vt:lpstr>Cambria Math</vt:lpstr>
      <vt:lpstr>Courier New</vt:lpstr>
      <vt:lpstr>DINPro-Medium</vt:lpstr>
      <vt:lpstr>Helvetica</vt:lpstr>
      <vt:lpstr>Times</vt:lpstr>
      <vt:lpstr>Wingdings</vt:lpstr>
      <vt:lpstr>SFU_Template_Beta_0.2</vt:lpstr>
      <vt:lpstr>Document</vt:lpstr>
      <vt:lpstr>NUMERICAL INTEGRATION</vt:lpstr>
      <vt:lpstr>Ensc180 Calendar</vt:lpstr>
      <vt:lpstr>Aim of the Lecture</vt:lpstr>
      <vt:lpstr>MOTIVATING EXAMPLE</vt:lpstr>
      <vt:lpstr>CONCEPT OF NUMERICAL INTEGRATION</vt:lpstr>
      <vt:lpstr>SIMPLE QUADRATURE RULES</vt:lpstr>
      <vt:lpstr>What methodology would you propose?</vt:lpstr>
      <vt:lpstr>SIMPLE QUADRATURE – RECTANGLE RULE</vt:lpstr>
      <vt:lpstr>SIMPLE QUADRATURE – MIDPOINT RULE</vt:lpstr>
      <vt:lpstr>SIMPLE QUADRATURE – MIDPOINT RULE</vt:lpstr>
      <vt:lpstr>HIGHER ORDER INTERPOLANTS</vt:lpstr>
      <vt:lpstr>HIGHER ORDER INTERPOLANTS</vt:lpstr>
      <vt:lpstr>1st ORDER INTERPOLANT</vt:lpstr>
      <vt:lpstr>SIMPLE QUADRATURE – TRAPEZOID RULE</vt:lpstr>
      <vt:lpstr>SIMPLE QUADRATURE – TRAPEZOID RULE</vt:lpstr>
      <vt:lpstr>SIMPLE QUADRATURE – TRAPEZOID RULE</vt:lpstr>
      <vt:lpstr>2nd ORDER INTERPOLANT</vt:lpstr>
      <vt:lpstr>SIMPLE QUADRATURE – SIMPSON’S RULE</vt:lpstr>
      <vt:lpstr>SIMPLE QUADRATURE – SIMPSON’S RULE</vt:lpstr>
      <vt:lpstr>COMPOSITE QUADRATURE – MIDPOINT RULE</vt:lpstr>
      <vt:lpstr>COMPOSITE QUADRATURE – TRAPEZOID RULE</vt:lpstr>
      <vt:lpstr>COMPOSITE QUADRATURE – TRAPEZOID RULE</vt:lpstr>
      <vt:lpstr>COMPOSITE QUADRATURE – SIMPSON’S RULE</vt:lpstr>
      <vt:lpstr>COMPOSITE QUADRATURE RULES</vt:lpstr>
      <vt:lpstr>ERROR OF COMPOSITE RULES</vt:lpstr>
      <vt:lpstr>ERROR OF COMPOSITE RULES</vt:lpstr>
      <vt:lpstr>SUMMARY</vt:lpstr>
      <vt:lpstr>Computational Efficiency Considerations</vt:lpstr>
      <vt:lpstr>ADAPTIVE QUADRATURE</vt:lpstr>
      <vt:lpstr>ADAPTIVE QUADRATURE</vt:lpstr>
      <vt:lpstr>BIBLIOGRAPHY</vt:lpstr>
    </vt:vector>
  </TitlesOfParts>
  <Company>Simon Fraser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Templates</dc:title>
  <dc:creator>Jennifer Conroy</dc:creator>
  <cp:lastModifiedBy>mcl</cp:lastModifiedBy>
  <cp:revision>260</cp:revision>
  <dcterms:created xsi:type="dcterms:W3CDTF">2007-05-10T23:03:35Z</dcterms:created>
  <dcterms:modified xsi:type="dcterms:W3CDTF">2014-12-09T05:20:33Z</dcterms:modified>
</cp:coreProperties>
</file>