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5" r:id="rId3"/>
    <p:sldId id="257" r:id="rId4"/>
    <p:sldId id="272" r:id="rId5"/>
    <p:sldId id="274" r:id="rId6"/>
    <p:sldId id="273" r:id="rId7"/>
    <p:sldId id="281" r:id="rId8"/>
    <p:sldId id="282" r:id="rId9"/>
    <p:sldId id="283" r:id="rId10"/>
    <p:sldId id="275" r:id="rId11"/>
    <p:sldId id="280" r:id="rId12"/>
    <p:sldId id="277" r:id="rId13"/>
    <p:sldId id="258" r:id="rId14"/>
    <p:sldId id="259" r:id="rId15"/>
    <p:sldId id="261" r:id="rId16"/>
    <p:sldId id="266" r:id="rId17"/>
    <p:sldId id="267" r:id="rId18"/>
    <p:sldId id="262" r:id="rId19"/>
    <p:sldId id="263" r:id="rId20"/>
    <p:sldId id="268" r:id="rId21"/>
    <p:sldId id="269" r:id="rId22"/>
    <p:sldId id="264" r:id="rId23"/>
    <p:sldId id="265" r:id="rId24"/>
    <p:sldId id="270" r:id="rId25"/>
    <p:sldId id="271" r:id="rId26"/>
    <p:sldId id="260" r:id="rId27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9900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7" autoAdjust="0"/>
  </p:normalViewPr>
  <p:slideViewPr>
    <p:cSldViewPr snapToGrid="0"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3536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44" d="100"/>
          <a:sy n="144" d="100"/>
        </p:scale>
        <p:origin x="-3592" y="-12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7E09B208-D8EB-419A-871A-5CE3EE304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89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8083180B-BFE1-4A13-95B9-801EF6FAE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05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F9D3538-C37F-4C3E-95F3-7E496628D8C3}" type="slidenum">
              <a:rPr lang="en-US" altLang="en-US" sz="1300"/>
              <a:pPr/>
              <a:t>1</a:t>
            </a:fld>
            <a:endParaRPr lang="en-US" altLang="en-US" sz="13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4226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85BC7C9-A8F9-44C3-8F15-4A010B06CEE0}" type="slidenum">
              <a:rPr lang="en-US" altLang="en-US" sz="1300"/>
              <a:pPr/>
              <a:t>3</a:t>
            </a:fld>
            <a:endParaRPr lang="en-US" altLang="en-US" sz="13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51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6383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 userDrawn="1"/>
        </p:nvSpPr>
        <p:spPr bwMode="auto">
          <a:xfrm>
            <a:off x="628650" y="3879850"/>
            <a:ext cx="80772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defRPr sz="1400">
                <a:solidFill>
                  <a:schemeClr val="tx2"/>
                </a:solidFill>
              </a:defRPr>
            </a:lvl1pPr>
          </a:lstStyle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kern="0" dirty="0" smtClean="0">
                <a:latin typeface="+mn-lt"/>
                <a:ea typeface="+mn-ea"/>
              </a:rPr>
              <a:t>School of Engineering Science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kern="0" dirty="0" smtClean="0">
                <a:latin typeface="+mn-lt"/>
                <a:ea typeface="+mn-ea"/>
              </a:rPr>
              <a:t>Simon Fraser University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kern="0" dirty="0" smtClean="0">
                <a:latin typeface="+mn-lt"/>
                <a:ea typeface="+mn-ea"/>
              </a:rPr>
              <a:t>Burnaby, BC, Canada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9674" y="1770017"/>
            <a:ext cx="8153400" cy="60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549" y="3139444"/>
            <a:ext cx="8077200" cy="457200"/>
          </a:xfrm>
        </p:spPr>
        <p:txBody>
          <a:bodyPr/>
          <a:lstStyle>
            <a:lvl1pPr marL="0" indent="0"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2590800" cy="457200"/>
          </a:xfrm>
          <a:prstGeom prst="rect">
            <a:avLst/>
          </a:prstGeom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accent1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May </a:t>
            </a:r>
            <a:r>
              <a:rPr lang="en-US" smtClean="0"/>
              <a:t>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04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Multimedia  Communications Laboratory</a:t>
            </a:r>
          </a:p>
        </p:txBody>
      </p:sp>
    </p:spTree>
    <p:extLst>
      <p:ext uri="{BB962C8B-B14F-4D97-AF65-F5344CB8AC3E}">
        <p14:creationId xmlns:p14="http://schemas.microsoft.com/office/powerpoint/2010/main" val="3664269755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353010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358394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29575-BCB5-4745-BBE5-923D17642AF0}" type="datetimeFigureOut">
              <a:rPr lang="en-US"/>
              <a:pPr>
                <a:defRPr/>
              </a:pPr>
              <a:t>4/6/2015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FE467-3DC1-4254-8E2D-82F0DF172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5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24600"/>
            <a:ext cx="9144000" cy="542925"/>
          </a:xfrm>
          <a:prstGeom prst="rect">
            <a:avLst/>
          </a:prstGeom>
          <a:solidFill>
            <a:srgbClr val="36383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36383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815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ALL CAPS SLIDE 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Paragraph text Helvetica 16 points/never go under 12 point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Multimedia Communications Laboratory</a:t>
            </a:r>
          </a:p>
        </p:txBody>
      </p:sp>
      <p:sp>
        <p:nvSpPr>
          <p:cNvPr id="1032" name="Rectangle 9"/>
          <p:cNvSpPr>
            <a:spLocks noChangeArrowheads="1"/>
          </p:cNvSpPr>
          <p:nvPr userDrawn="1"/>
        </p:nvSpPr>
        <p:spPr bwMode="auto">
          <a:xfrm>
            <a:off x="8839200" y="0"/>
            <a:ext cx="304800" cy="632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Content Placeholder 6"/>
          <p:cNvSpPr txBox="1">
            <a:spLocks/>
          </p:cNvSpPr>
          <p:nvPr userDrawn="1"/>
        </p:nvSpPr>
        <p:spPr>
          <a:xfrm>
            <a:off x="4440238" y="6467475"/>
            <a:ext cx="823912" cy="233363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342900" indent="-342900">
              <a:spcBef>
                <a:spcPct val="20000"/>
              </a:spcBef>
              <a:buClr>
                <a:schemeClr val="accent1"/>
              </a:buClr>
              <a:defRPr/>
            </a:pPr>
            <a:fld id="{15951428-B50F-43EF-8D95-D2DFB1592C27}" type="slidenum">
              <a:rPr lang="en-US" kern="0" smtClean="0">
                <a:latin typeface="+mn-lt"/>
                <a:ea typeface="+mn-ea"/>
              </a:rPr>
              <a:pPr marL="342900" indent="-342900">
                <a:spcBef>
                  <a:spcPct val="20000"/>
                </a:spcBef>
                <a:buClr>
                  <a:schemeClr val="accent1"/>
                </a:buClr>
                <a:defRPr/>
              </a:pPr>
              <a:t>‹#›</a:t>
            </a:fld>
            <a:endParaRPr lang="en-US" kern="0" dirty="0"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works.com/help/matlab/matlab_external/matlab-data.html" TargetMode="External"/><Relationship Id="rId2" Type="http://schemas.openxmlformats.org/officeDocument/2006/relationships/hyperlink" Target="http://www.mathworks.com/help/matlab/matlab_external/c-c-source-mex-fil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thworks.com/help/matlab/ref/mex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1770063"/>
            <a:ext cx="8153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CA" sz="3600" cap="all" noProof="0" dirty="0" smtClean="0"/>
              <a:t>MATLAB EXECUTABLE (MEX)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140075"/>
            <a:ext cx="8077200" cy="457200"/>
          </a:xfrm>
        </p:spPr>
        <p:txBody>
          <a:bodyPr/>
          <a:lstStyle/>
          <a:p>
            <a:pPr eaLnBrk="1" hangingPunct="1"/>
            <a:r>
              <a:rPr lang="en-CA" altLang="en-US" noProof="0" dirty="0" smtClean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06680" y="1158240"/>
            <a:ext cx="8656320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MEX (</a:t>
            </a:r>
            <a:r>
              <a:rPr lang="en-CA" i="1" noProof="0" dirty="0" smtClean="0"/>
              <a:t>MATLAB Executable Files</a:t>
            </a:r>
            <a:r>
              <a:rPr lang="en-CA" noProof="0" dirty="0" smtClean="0"/>
              <a:t>) </a:t>
            </a:r>
            <a:r>
              <a:rPr lang="en-CA" noProof="0" dirty="0" smtClean="0">
                <a:solidFill>
                  <a:srgbClr val="7030A0"/>
                </a:solidFill>
              </a:rPr>
              <a:t>is a pre-packaged solution for building your own MATLAB commands using standard programming languages.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With MEX, you can write your own MATLAB commands, compile them using a standard compiler (one of those selected by MathWorks) and produce the </a:t>
            </a:r>
            <a:r>
              <a:rPr lang="en-CA" i="1" noProof="0" dirty="0" smtClean="0"/>
              <a:t>Machine code </a:t>
            </a:r>
            <a:r>
              <a:rPr lang="en-CA" noProof="0" dirty="0" smtClean="0"/>
              <a:t>of your command to store it in your </a:t>
            </a:r>
            <a:r>
              <a:rPr lang="en-CA" i="1" noProof="0" dirty="0" smtClean="0"/>
              <a:t>private MATLAB library </a:t>
            </a:r>
            <a:r>
              <a:rPr lang="en-CA" noProof="0" dirty="0" smtClean="0"/>
              <a:t>of commands on top of the existing ones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0" indent="0" algn="ctr"/>
            <a:r>
              <a:rPr lang="en-CA" b="1" i="1" u="sng" noProof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great advantage of MEX commands is that they do not require interpretation, they are readily usable as any native command!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Other than having to use more complex languages, another disadvantage is that you need to recompile your commands every time you move to a different hardware environment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marL="0" indent="0"/>
            <a:r>
              <a:rPr lang="en-CA" noProof="0" dirty="0" smtClean="0"/>
              <a:t>Note: We’ll use C/C++ in the following as an example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endParaRPr lang="en-CA" noProof="0" dirty="0" smtClean="0"/>
          </a:p>
          <a:p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MEX FILES</a:t>
            </a:r>
            <a:endParaRPr lang="en-CA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nettore 2 23"/>
          <p:cNvCxnSpPr/>
          <p:nvPr/>
        </p:nvCxnSpPr>
        <p:spPr bwMode="auto">
          <a:xfrm flipH="1" flipV="1">
            <a:off x="981075" y="3915549"/>
            <a:ext cx="3629024" cy="13829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42874" y="1009650"/>
            <a:ext cx="8524875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1600" noProof="0" dirty="0" smtClean="0"/>
              <a:t>MEX file are nothing else than software programs called by the MATLAB software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noProof="0" dirty="0" smtClean="0"/>
              <a:t>They are written like any other software subroutine, and called as any other command in the MATLAB environment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600" noProof="0" dirty="0" smtClean="0"/>
              <a:t>The only tricky part in the MEX file design, is the communication of Data between the MEX file and MATLAB: we know that MATLAB is way more friendly than programming languages when it comes to data organization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Communication MATLAB - MEX</a:t>
            </a:r>
            <a:endParaRPr lang="en-CA" noProof="0" dirty="0"/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4333875" y="3638550"/>
            <a:ext cx="47625" cy="2590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asellaDiTesto 7"/>
          <p:cNvSpPr txBox="1"/>
          <p:nvPr/>
        </p:nvSpPr>
        <p:spPr>
          <a:xfrm>
            <a:off x="6029325" y="4382363"/>
            <a:ext cx="166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C/C++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20488" y="3638550"/>
            <a:ext cx="3332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[outvar1, outvar2] = function ( invar1, invar2 ) </a:t>
            </a:r>
            <a:endParaRPr lang="en-US" sz="1200" dirty="0"/>
          </a:p>
        </p:txBody>
      </p:sp>
      <p:sp>
        <p:nvSpPr>
          <p:cNvPr id="10" name="Rettangolo 9"/>
          <p:cNvSpPr/>
          <p:nvPr/>
        </p:nvSpPr>
        <p:spPr bwMode="auto">
          <a:xfrm>
            <a:off x="4610100" y="3777049"/>
            <a:ext cx="1019175" cy="209035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476750" y="3533775"/>
            <a:ext cx="1316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Computer Memory</a:t>
            </a:r>
            <a:endParaRPr lang="en-US" sz="1000" b="1" dirty="0"/>
          </a:p>
        </p:txBody>
      </p:sp>
      <p:sp>
        <p:nvSpPr>
          <p:cNvPr id="17" name="Rettangolo 16"/>
          <p:cNvSpPr/>
          <p:nvPr/>
        </p:nvSpPr>
        <p:spPr bwMode="auto">
          <a:xfrm>
            <a:off x="4610100" y="3965768"/>
            <a:ext cx="1019175" cy="41659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2" name="Connettore 2 11"/>
          <p:cNvCxnSpPr/>
          <p:nvPr/>
        </p:nvCxnSpPr>
        <p:spPr bwMode="auto">
          <a:xfrm>
            <a:off x="3343275" y="3777049"/>
            <a:ext cx="1371600" cy="3774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Rettangolo 17"/>
          <p:cNvSpPr/>
          <p:nvPr/>
        </p:nvSpPr>
        <p:spPr bwMode="auto">
          <a:xfrm>
            <a:off x="4610099" y="5090249"/>
            <a:ext cx="1019175" cy="4165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0" name="Connettore 2 19"/>
          <p:cNvCxnSpPr>
            <a:stCxn id="17" idx="3"/>
          </p:cNvCxnSpPr>
          <p:nvPr/>
        </p:nvCxnSpPr>
        <p:spPr bwMode="auto">
          <a:xfrm>
            <a:off x="5629275" y="4174066"/>
            <a:ext cx="600075" cy="2931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Connettore 2 21"/>
          <p:cNvCxnSpPr/>
          <p:nvPr/>
        </p:nvCxnSpPr>
        <p:spPr bwMode="auto">
          <a:xfrm flipH="1">
            <a:off x="5629275" y="5000625"/>
            <a:ext cx="704850" cy="2979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1246909" y="4133693"/>
            <a:ext cx="1503848" cy="892552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200" dirty="0" smtClean="0"/>
          </a:p>
          <a:p>
            <a:pPr algn="ctr"/>
            <a:r>
              <a:rPr lang="en-US" dirty="0" smtClean="0"/>
              <a:t>MATLAB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06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The </a:t>
            </a:r>
            <a:r>
              <a:rPr lang="en-CA" noProof="0" dirty="0" err="1" smtClean="0"/>
              <a:t>GateWay</a:t>
            </a:r>
            <a:r>
              <a:rPr lang="en-CA" noProof="0" dirty="0" smtClean="0"/>
              <a:t> Routine</a:t>
            </a:r>
            <a:endParaRPr lang="en-CA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3" y="4022090"/>
            <a:ext cx="5355907" cy="210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426720" y="3113425"/>
            <a:ext cx="4389120" cy="461665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/>
              <a:t>o</a:t>
            </a:r>
            <a:r>
              <a:rPr lang="it-IT" dirty="0" err="1" smtClean="0"/>
              <a:t>utputs</a:t>
            </a:r>
            <a:r>
              <a:rPr lang="it-IT" dirty="0" smtClean="0"/>
              <a:t> = </a:t>
            </a:r>
            <a:r>
              <a:rPr lang="it-IT" dirty="0" err="1" smtClean="0"/>
              <a:t>function</a:t>
            </a:r>
            <a:r>
              <a:rPr lang="it-IT" dirty="0" smtClean="0"/>
              <a:t>(</a:t>
            </a:r>
            <a:r>
              <a:rPr lang="it-IT" dirty="0" err="1" smtClean="0"/>
              <a:t>inputs</a:t>
            </a:r>
            <a:r>
              <a:rPr lang="it-IT" dirty="0" smtClean="0"/>
              <a:t>);</a:t>
            </a:r>
            <a:endParaRPr lang="en-US" dirty="0"/>
          </a:p>
        </p:txBody>
      </p:sp>
      <p:cxnSp>
        <p:nvCxnSpPr>
          <p:cNvPr id="16" name="Connettore 2 15"/>
          <p:cNvCxnSpPr/>
          <p:nvPr/>
        </p:nvCxnSpPr>
        <p:spPr bwMode="auto">
          <a:xfrm flipV="1">
            <a:off x="1021080" y="3575090"/>
            <a:ext cx="426720" cy="6311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99" y="1167130"/>
            <a:ext cx="3807142" cy="161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960" y="4008970"/>
            <a:ext cx="1941512" cy="121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Connettore 2 24"/>
          <p:cNvCxnSpPr>
            <a:endCxn id="26" idx="0"/>
          </p:cNvCxnSpPr>
          <p:nvPr/>
        </p:nvCxnSpPr>
        <p:spPr bwMode="auto">
          <a:xfrm flipH="1">
            <a:off x="6746716" y="2529840"/>
            <a:ext cx="248444" cy="14791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Connettore 2 27"/>
          <p:cNvCxnSpPr/>
          <p:nvPr/>
        </p:nvCxnSpPr>
        <p:spPr bwMode="auto">
          <a:xfrm flipH="1" flipV="1">
            <a:off x="4023360" y="4615815"/>
            <a:ext cx="2423160" cy="3219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Connettore 2 29"/>
          <p:cNvCxnSpPr>
            <a:stCxn id="14" idx="0"/>
          </p:cNvCxnSpPr>
          <p:nvPr/>
        </p:nvCxnSpPr>
        <p:spPr bwMode="auto">
          <a:xfrm flipV="1">
            <a:off x="2621280" y="2194560"/>
            <a:ext cx="1661160" cy="9188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87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>
          <a:xfrm>
            <a:off x="0" y="929640"/>
            <a:ext cx="8778240" cy="5318760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b="1" i="1" noProof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gateway routine </a:t>
            </a:r>
            <a:r>
              <a:rPr lang="en-CA" altLang="en-US" sz="1600" noProof="0" dirty="0" smtClean="0"/>
              <a:t>is the interface between MATLAB and your C/C++ code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The gateway is a C/C++  function:  Its name </a:t>
            </a:r>
            <a:r>
              <a:rPr lang="en-CA" altLang="en-US" sz="1600" b="1" noProof="0" dirty="0" smtClean="0"/>
              <a:t>must</a:t>
            </a:r>
            <a:r>
              <a:rPr lang="en-CA" altLang="en-US" sz="1600" noProof="0" dirty="0" smtClean="0"/>
              <a:t> be </a:t>
            </a:r>
            <a:r>
              <a:rPr lang="en-CA" altLang="en-US" sz="1600" i="1" noProof="0" dirty="0" err="1" smtClean="0"/>
              <a:t>mexFunction</a:t>
            </a:r>
            <a:r>
              <a:rPr lang="en-CA" altLang="en-US" sz="1600" noProof="0" dirty="0" smtClean="0"/>
              <a:t> and it </a:t>
            </a:r>
            <a:r>
              <a:rPr lang="en-CA" altLang="en-US" sz="1600" b="1" noProof="0" dirty="0" smtClean="0"/>
              <a:t>must</a:t>
            </a:r>
            <a:r>
              <a:rPr lang="en-CA" altLang="en-US" sz="1600" noProof="0" dirty="0" smtClean="0"/>
              <a:t> be defined as follows</a:t>
            </a:r>
          </a:p>
          <a:p>
            <a:pPr marL="0" indent="0"/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[],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	  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more C/C++ code ... */ 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We must use the include file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mex.h</a:t>
            </a:r>
            <a:r>
              <a:rPr lang="en-CA" altLang="en-US" sz="1600" noProof="0" dirty="0" smtClean="0">
                <a:cs typeface="Courier New" pitchFamily="49" charset="0"/>
              </a:rPr>
              <a:t> in the file with this gateway routine. 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cs typeface="Courier New" pitchFamily="49" charset="0"/>
              </a:rPr>
              <a:t>The parameters of this routine are: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cs typeface="Courier New" pitchFamily="49" charset="0"/>
              </a:rPr>
              <a:t> – An array of pointers to the input (right-hand) arguments of the MATLAB command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cs typeface="Courier New" pitchFamily="49" charset="0"/>
              </a:rPr>
              <a:t> – An array of  pointers to the output (left-hand) arguments of the MATLAB command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>
                <a:cs typeface="Courier New" pitchFamily="49" charset="0"/>
              </a:rPr>
              <a:t> – The number of input arguments.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nlhs</a:t>
            </a:r>
            <a:r>
              <a:rPr lang="en-CA" altLang="en-US" sz="1600" noProof="0" dirty="0" smtClean="0">
                <a:cs typeface="Courier New" pitchFamily="49" charset="0"/>
              </a:rPr>
              <a:t> – The number of output arguments.</a:t>
            </a: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GATEWAY ROUTINE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 bwMode="auto">
          <a:xfrm>
            <a:off x="7711440" y="2121337"/>
            <a:ext cx="45720" cy="37003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218" name="Content Placeholder 1"/>
          <p:cNvSpPr>
            <a:spLocks noGrp="1"/>
          </p:cNvSpPr>
          <p:nvPr>
            <p:ph idx="1"/>
          </p:nvPr>
        </p:nvSpPr>
        <p:spPr>
          <a:xfrm>
            <a:off x="7620" y="1977707"/>
            <a:ext cx="6286500" cy="3142933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/>
          </a:p>
          <a:p>
            <a:pPr>
              <a:spcAft>
                <a:spcPts val="1200"/>
              </a:spcAft>
              <a:buFont typeface="+mj-lt"/>
              <a:buAutoNum type="arabicParenR"/>
            </a:pPr>
            <a:r>
              <a:rPr lang="en-CA" altLang="en-US" sz="1600" noProof="0" dirty="0" smtClean="0"/>
              <a:t>We need to create a MEX-file named “myFunction.cpp” with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/>
              <a:t> defined inside of it.</a:t>
            </a:r>
          </a:p>
          <a:p>
            <a:pPr>
              <a:spcAft>
                <a:spcPts val="1200"/>
              </a:spcAft>
              <a:buFont typeface="+mj-lt"/>
              <a:buAutoNum type="arabicParenR"/>
            </a:pPr>
            <a:r>
              <a:rPr lang="en-CA" altLang="en-US" sz="1600" noProof="0" dirty="0" smtClean="0"/>
              <a:t>MATLAB calls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/>
              <a:t> with the arguments (X,Y,Z)  </a:t>
            </a:r>
            <a:r>
              <a:rPr lang="en-CA" altLang="en-US" sz="1600" b="1" noProof="0" dirty="0" smtClean="0"/>
              <a:t>[1]</a:t>
            </a:r>
            <a:r>
              <a:rPr lang="en-CA" altLang="en-US" sz="1600" noProof="0" dirty="0" smtClean="0"/>
              <a:t>:</a:t>
            </a:r>
          </a:p>
          <a:p>
            <a:pPr lvl="1">
              <a:spcAft>
                <a:spcPts val="1200"/>
              </a:spcAft>
            </a:pPr>
            <a:r>
              <a:rPr lang="en-CA" altLang="en-US" sz="1600" noProof="0" dirty="0" smtClean="0"/>
              <a:t>In the C world, inputs are stored in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/>
              <a:t>, a two-element array 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/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= 2</a:t>
            </a:r>
            <a:r>
              <a:rPr lang="en-CA" altLang="en-US" sz="1600" noProof="0" dirty="0" smtClean="0"/>
              <a:t>).</a:t>
            </a:r>
            <a:endParaRPr lang="en-CA" altLang="en-US" sz="1600" noProof="0" dirty="0"/>
          </a:p>
          <a:p>
            <a:pPr lvl="2">
              <a:spcAft>
                <a:spcPts val="1200"/>
              </a:spcAft>
            </a:pP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</a:t>
            </a:r>
            <a:r>
              <a:rPr lang="en-CA" altLang="en-US" sz="1600" noProof="0" dirty="0" smtClean="0"/>
              <a:t> points to an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/>
              <a:t> named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en-CA" altLang="en-US" sz="1600" noProof="0" dirty="0" smtClean="0"/>
              <a:t> </a:t>
            </a:r>
          </a:p>
          <a:p>
            <a:pPr lvl="2">
              <a:spcAft>
                <a:spcPts val="1200"/>
              </a:spcAft>
            </a:pP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[1]</a:t>
            </a:r>
            <a:r>
              <a:rPr lang="en-CA" altLang="en-US" sz="1600" noProof="0" dirty="0" smtClean="0"/>
              <a:t> points to an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/>
              <a:t> named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en-CA" altLang="en-US" sz="1600" noProof="0" dirty="0" smtClean="0"/>
              <a:t>.</a:t>
            </a:r>
          </a:p>
          <a:p>
            <a:pPr lvl="1"/>
            <a:r>
              <a:rPr lang="en-CA" altLang="en-US" sz="1600" noProof="0" dirty="0" smtClean="0"/>
              <a:t>The output is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/>
              <a:t>, a one-element array 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 1</a:t>
            </a:r>
            <a:r>
              <a:rPr lang="en-CA" altLang="en-US" sz="1600" noProof="0" dirty="0" smtClean="0"/>
              <a:t>).</a:t>
            </a:r>
          </a:p>
          <a:p>
            <a:pPr lvl="2"/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</a:t>
            </a:r>
            <a:r>
              <a:rPr lang="en-CA" altLang="en-US" sz="1600" noProof="0" dirty="0" smtClean="0"/>
              <a:t> is initially a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en-CA" altLang="en-US" sz="1600" noProof="0" dirty="0" smtClean="0"/>
              <a:t> pointer because output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altLang="en-US" sz="1600" noProof="0" dirty="0" smtClean="0"/>
              <a:t> is not created until the subroutine executes.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INPUT AND OUTPUT OF GATEWAY ROUTINE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9221" name="Picture 2" descr="http://www.mathworks.com/help/releases/R2013b/matlab/matlab_external/ch_c_mex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521" y="3039360"/>
            <a:ext cx="2186940" cy="2068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975359" y="1029772"/>
            <a:ext cx="6358891" cy="98488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 algn="ctr">
              <a:spcAft>
                <a:spcPts val="1200"/>
              </a:spcAft>
            </a:pPr>
            <a:r>
              <a:rPr lang="en-CA" altLang="en-US" dirty="0" smtClean="0"/>
              <a:t>Ex: We </a:t>
            </a:r>
            <a:r>
              <a:rPr lang="en-CA" altLang="en-US" dirty="0"/>
              <a:t>wish to create a </a:t>
            </a:r>
            <a:r>
              <a:rPr lang="en-CA" altLang="en-US" dirty="0" smtClean="0"/>
              <a:t>MATLAB command</a:t>
            </a:r>
            <a:endParaRPr lang="en-CA" altLang="en-US" dirty="0"/>
          </a:p>
          <a:p>
            <a:pPr marL="0" indent="0" algn="ctr">
              <a:spcAft>
                <a:spcPts val="1200"/>
              </a:spcAft>
            </a:pPr>
            <a:r>
              <a:rPr lang="en-CA" altLang="en-US" dirty="0">
                <a:latin typeface="Courier New" pitchFamily="49" charset="0"/>
                <a:cs typeface="Courier New" pitchFamily="49" charset="0"/>
              </a:rPr>
              <a:t>X = </a:t>
            </a:r>
            <a:r>
              <a:rPr lang="en-CA" altLang="en-US" dirty="0" err="1">
                <a:latin typeface="Courier New" pitchFamily="49" charset="0"/>
                <a:cs typeface="Courier New" pitchFamily="49" charset="0"/>
              </a:rPr>
              <a:t>myFunction</a:t>
            </a:r>
            <a:r>
              <a:rPr lang="en-CA" altLang="en-US" dirty="0">
                <a:latin typeface="Courier New" pitchFamily="49" charset="0"/>
                <a:cs typeface="Courier New" pitchFamily="49" charset="0"/>
              </a:rPr>
              <a:t>(Y, Z);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741921" y="2392680"/>
            <a:ext cx="119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70C0"/>
                </a:solidFill>
              </a:rPr>
              <a:t>MATLAB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720840" y="242509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>
                <a:solidFill>
                  <a:srgbClr val="C00000"/>
                </a:solidFill>
              </a:rPr>
              <a:t>C/C++</a:t>
            </a:r>
            <a:endParaRPr lang="en-US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" y="1173481"/>
            <a:ext cx="8747760" cy="670560"/>
          </a:xfrm>
        </p:spPr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noProof="0" dirty="0" smtClean="0"/>
              <a:t> The data-type </a:t>
            </a:r>
            <a:r>
              <a:rPr lang="en-CA" b="1" i="1" u="sng" noProof="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noProof="0" dirty="0" smtClean="0"/>
              <a:t> represents MATLAB data (scalars, vectors, matrices, cell arrays, etc.) in C.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CA" noProof="0" dirty="0" smtClean="0"/>
          </a:p>
          <a:p>
            <a:pPr>
              <a:buFont typeface="Arial" pitchFamily="34" charset="0"/>
              <a:buChar char="•"/>
              <a:defRPr/>
            </a:pPr>
            <a:endParaRPr lang="en-CA" noProof="0" dirty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Packaging of MATLAB DATA in C/C++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3" name="Rettangolo 2"/>
          <p:cNvSpPr/>
          <p:nvPr/>
        </p:nvSpPr>
        <p:spPr>
          <a:xfrm>
            <a:off x="91440" y="2107674"/>
            <a:ext cx="8534400" cy="196977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800" dirty="0"/>
              <a:t> </a:t>
            </a:r>
            <a:r>
              <a:rPr lang="en-CA" sz="1800" b="1" i="1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sz="1800" dirty="0"/>
              <a:t>  is a C structure containing information about the array:</a:t>
            </a:r>
          </a:p>
          <a:p>
            <a:pPr marL="400050" lvl="1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800" dirty="0"/>
              <a:t> Array type.</a:t>
            </a:r>
          </a:p>
          <a:p>
            <a:pPr marL="400050" lvl="1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800" dirty="0"/>
              <a:t> Array dimensions.</a:t>
            </a:r>
          </a:p>
          <a:p>
            <a:pPr marL="400050" lvl="1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800" dirty="0"/>
              <a:t> The data in the array:  Numeric </a:t>
            </a:r>
            <a:r>
              <a:rPr lang="en-CA" sz="1800" dirty="0" smtClean="0"/>
              <a:t>(integer/real/complex</a:t>
            </a:r>
            <a:r>
              <a:rPr lang="en-CA" sz="1800" dirty="0"/>
              <a:t>)? </a:t>
            </a:r>
            <a:r>
              <a:rPr lang="en-CA" sz="1800" dirty="0" smtClean="0"/>
              <a:t> Literal ? Structure?  </a:t>
            </a:r>
          </a:p>
          <a:p>
            <a:pPr marL="400050" lvl="1" indent="0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1800" dirty="0"/>
              <a:t> </a:t>
            </a:r>
            <a:r>
              <a:rPr lang="en-CA" sz="1800" dirty="0" smtClean="0"/>
              <a:t>Fields </a:t>
            </a:r>
            <a:r>
              <a:rPr lang="en-CA" sz="1800" dirty="0"/>
              <a:t>and field names if array is a </a:t>
            </a:r>
            <a:r>
              <a:rPr lang="en-CA" sz="1800" dirty="0" smtClean="0"/>
              <a:t>structure</a:t>
            </a:r>
          </a:p>
          <a:p>
            <a:pPr marL="400050" lvl="1" indent="0">
              <a:spcAft>
                <a:spcPts val="0"/>
              </a:spcAft>
              <a:defRPr/>
            </a:pPr>
            <a:endParaRPr lang="en-CA" sz="1800" dirty="0"/>
          </a:p>
          <a:p>
            <a:pPr marL="400050" lvl="1" indent="0" algn="ctr">
              <a:spcAft>
                <a:spcPts val="0"/>
              </a:spcAft>
              <a:defRPr/>
            </a:pPr>
            <a:r>
              <a:rPr lang="en-CA" sz="1400" b="1" i="1" dirty="0" smtClean="0"/>
              <a:t>The programmer does not touch this array, there are pre-defined functions for that</a:t>
            </a:r>
            <a:endParaRPr lang="en-CA" sz="1400" b="1" i="1" dirty="0"/>
          </a:p>
        </p:txBody>
      </p:sp>
      <p:sp>
        <p:nvSpPr>
          <p:cNvPr id="6" name="Rettangolo 5"/>
          <p:cNvSpPr/>
          <p:nvPr/>
        </p:nvSpPr>
        <p:spPr>
          <a:xfrm>
            <a:off x="247650" y="4427190"/>
            <a:ext cx="8515350" cy="1895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1200"/>
              </a:spcAft>
              <a:buClr>
                <a:srgbClr val="9E0927"/>
              </a:buClr>
              <a:buFont typeface="Arial" pitchFamily="34" charset="0"/>
              <a:buChar char="•"/>
              <a:defRPr/>
            </a:pPr>
            <a:r>
              <a:rPr lang="en-CA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In 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the previous slide, </a:t>
            </a:r>
            <a:r>
              <a:rPr lang="en-CA" sz="1800" kern="0" dirty="0" err="1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prhs</a:t>
            </a:r>
            <a:r>
              <a:rPr lang="en-CA" sz="18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[0]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points to an </a:t>
            </a:r>
            <a:r>
              <a:rPr lang="en-CA" sz="1800" kern="0" dirty="0" err="1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mxArray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en-CA" sz="18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X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and </a:t>
            </a:r>
            <a:r>
              <a:rPr lang="en-CA" sz="1800" kern="0" dirty="0" err="1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prhs</a:t>
            </a:r>
            <a:r>
              <a:rPr lang="en-CA" sz="18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[1]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points to an </a:t>
            </a:r>
            <a:r>
              <a:rPr lang="en-CA" sz="1800" kern="0" dirty="0" err="1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mxArray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en-CA" sz="18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Y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.</a:t>
            </a:r>
          </a:p>
          <a:p>
            <a:pPr lvl="0">
              <a:spcBef>
                <a:spcPct val="20000"/>
              </a:spcBef>
              <a:spcAft>
                <a:spcPts val="1200"/>
              </a:spcAft>
              <a:buClr>
                <a:srgbClr val="9E0927"/>
              </a:buClr>
              <a:buFont typeface="Arial" pitchFamily="34" charset="0"/>
              <a:buChar char="•"/>
              <a:defRPr/>
            </a:pP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To access the data in either </a:t>
            </a:r>
            <a:r>
              <a:rPr lang="en-CA" sz="18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X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or </a:t>
            </a:r>
            <a:r>
              <a:rPr lang="en-CA" sz="18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Y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so that we can use it in our C code, </a:t>
            </a:r>
            <a:r>
              <a:rPr lang="en-CA" sz="1800" b="1" i="1" u="sng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/>
              </a:rPr>
              <a:t>we need to use API functions</a:t>
            </a: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in the MX Matrix Library</a:t>
            </a:r>
          </a:p>
          <a:p>
            <a:pPr marL="800100" lvl="2">
              <a:spcBef>
                <a:spcPct val="20000"/>
              </a:spcBef>
              <a:spcAft>
                <a:spcPts val="1200"/>
              </a:spcAft>
              <a:buClr>
                <a:srgbClr val="003874"/>
              </a:buClr>
              <a:buFont typeface="Arial" pitchFamily="34" charset="0"/>
              <a:buChar char="•"/>
              <a:defRPr/>
            </a:pPr>
            <a:r>
              <a:rPr lang="en-CA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To do that, we need to know how this data is structured.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324644" y="1097281"/>
            <a:ext cx="7772400" cy="426720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Suppose we have our input Y be </a:t>
            </a:r>
            <a:r>
              <a:rPr lang="en-CA" altLang="en-US" sz="1600" b="1" noProof="0" dirty="0" smtClean="0"/>
              <a:t>[2]</a:t>
            </a:r>
            <a:r>
              <a:rPr lang="en-CA" altLang="en-US" sz="1600" noProof="0" dirty="0" smtClean="0"/>
              <a:t>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r>
              <a:rPr lang="en-CA" altLang="en-US" sz="1600" noProof="0" dirty="0" smtClean="0"/>
              <a:t> 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MATLAB DATA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90575" y="1898650"/>
          <a:ext cx="7721600" cy="106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34257"/>
                <a:gridCol w="2987343"/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Y = [</a:t>
                      </a:r>
                      <a:r>
                        <a:rPr lang="en-CA" sz="1600" dirty="0" smtClean="0">
                          <a:solidFill>
                            <a:srgbClr val="99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'house'</a:t>
                      </a:r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; </a:t>
                      </a:r>
                      <a:r>
                        <a:rPr lang="en-CA" sz="1600" dirty="0" smtClean="0">
                          <a:solidFill>
                            <a:srgbClr val="99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'floor'</a:t>
                      </a:r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; </a:t>
                      </a:r>
                      <a:r>
                        <a:rPr lang="en-CA" sz="1600" dirty="0" smtClean="0">
                          <a:solidFill>
                            <a:srgbClr val="9900CC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'porch'</a:t>
                      </a:r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]</a:t>
                      </a:r>
                      <a:endParaRPr lang="en-CA" sz="1600" b="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3" marR="914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Y =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house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floor</a:t>
                      </a:r>
                    </a:p>
                    <a:p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porch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3" marR="914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90575" y="5505450"/>
          <a:ext cx="7708905" cy="371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  <a:gridCol w="513927"/>
              </a:tblGrid>
              <a:tr h="371475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h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f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p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l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u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s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c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e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h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25" marR="91425" marT="45798" marB="45798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22350" y="3714750"/>
          <a:ext cx="2932115" cy="111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423"/>
                <a:gridCol w="586423"/>
                <a:gridCol w="586423"/>
                <a:gridCol w="586423"/>
                <a:gridCol w="586423"/>
              </a:tblGrid>
              <a:tr h="37094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h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u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s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e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f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l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p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o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c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latin typeface="Courier New" pitchFamily="49" charset="0"/>
                          <a:cs typeface="Courier New" pitchFamily="49" charset="0"/>
                        </a:rPr>
                        <a:t>h</a:t>
                      </a:r>
                      <a:endParaRPr lang="en-CA" sz="16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 marL="91441" marR="91441" marT="45733" marB="45733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432300" y="3713163"/>
          <a:ext cx="2932115" cy="111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423"/>
                <a:gridCol w="586423"/>
                <a:gridCol w="586423"/>
                <a:gridCol w="586423"/>
                <a:gridCol w="586423"/>
              </a:tblGrid>
              <a:tr h="370946"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4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7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10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13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2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5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8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11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14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3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6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9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12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dirty="0" smtClean="0"/>
                        <a:t>15</a:t>
                      </a:r>
                      <a:endParaRPr lang="en-CA" sz="1800" dirty="0"/>
                    </a:p>
                  </a:txBody>
                  <a:tcPr marL="91441" marR="91441" marT="45733" marB="45733"/>
                </a:tc>
              </a:tr>
            </a:tbl>
          </a:graphicData>
        </a:graphic>
      </p:graphicFrame>
      <p:sp>
        <p:nvSpPr>
          <p:cNvPr id="11358" name="Down Arrow 9"/>
          <p:cNvSpPr>
            <a:spLocks noChangeArrowheads="1"/>
          </p:cNvSpPr>
          <p:nvPr/>
        </p:nvSpPr>
        <p:spPr bwMode="auto">
          <a:xfrm>
            <a:off x="4030663" y="4970463"/>
            <a:ext cx="360362" cy="361950"/>
          </a:xfrm>
          <a:prstGeom prst="downArrow">
            <a:avLst>
              <a:gd name="adj1" fmla="val 50000"/>
              <a:gd name="adj2" fmla="val 5022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CA" altLang="en-US">
              <a:solidFill>
                <a:srgbClr val="00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26720" y="3104496"/>
            <a:ext cx="8061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9E0927"/>
              </a:buClr>
              <a:buFontTx/>
              <a:buChar char="•"/>
            </a:pPr>
            <a:r>
              <a:rPr lang="en-CA" altLang="en-US" sz="16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It 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is a 3-by-5 char matrix and its data is stored in the order of its linear indices: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This organization can be generalized to any N-dimensional matrix.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For example, a 4-by-2-by-3 matrix </a:t>
            </a:r>
            <a:r>
              <a:rPr lang="en-CA" altLang="en-US" sz="1600" b="1" noProof="0" dirty="0" smtClean="0"/>
              <a:t>[2]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Would be organized as </a:t>
            </a:r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MATLAB DATA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12293" name="Picture 2" descr="http://www.mathworks.com/help/releases/R2013b/matlab/matlab_external/mx-c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25" y="2460625"/>
            <a:ext cx="33242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9075" y="5376863"/>
          <a:ext cx="8539152" cy="638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  <a:gridCol w="355798"/>
              </a:tblGrid>
              <a:tr h="319088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A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B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C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D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E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F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G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H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I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J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K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L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M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N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O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P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Q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R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S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T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U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V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W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X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</a:tr>
              <a:tr h="319088">
                <a:tc>
                  <a:txBody>
                    <a:bodyPr/>
                    <a:lstStyle/>
                    <a:p>
                      <a:r>
                        <a:rPr lang="en-CA" sz="1400" dirty="0" smtClean="0">
                          <a:latin typeface="Arial Narrow" pitchFamily="34" charset="0"/>
                        </a:rPr>
                        <a:t>0</a:t>
                      </a:r>
                      <a:endParaRPr lang="en-CA" sz="1400" dirty="0">
                        <a:latin typeface="Arial Narrow" pitchFamily="34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2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3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4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5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6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7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8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9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10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11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12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13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14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15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16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17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18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19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20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21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22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 smtClean="0">
                          <a:latin typeface="Arial Narrow" pitchFamily="34" charset="0"/>
                        </a:rPr>
                        <a:t>23</a:t>
                      </a:r>
                      <a:endParaRPr lang="en-CA" sz="1400" dirty="0">
                        <a:latin typeface="Arial Narrow" pitchFamily="34" charset="0"/>
                        <a:cs typeface="Courier New" pitchFamily="49" charset="0"/>
                      </a:endParaRPr>
                    </a:p>
                  </a:txBody>
                  <a:tcPr marL="91445" marR="91445" marT="45742" marB="4574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137160" y="1280160"/>
            <a:ext cx="8625840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There are API (Application Programming Interface) functions in the MX Matrix Library that we can use to access data in an </a:t>
            </a:r>
            <a:r>
              <a:rPr lang="en-CA" altLang="en-US" sz="1600" noProof="0" dirty="0" err="1" smtClean="0"/>
              <a:t>mxArray</a:t>
            </a:r>
            <a:r>
              <a:rPr lang="en-CA" altLang="en-US" sz="1600" noProof="0" dirty="0" smtClean="0"/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Suppose our function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myFunction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(Y, Z)</a:t>
            </a:r>
            <a:r>
              <a:rPr lang="en-CA" altLang="en-US" sz="1600" noProof="0" dirty="0" smtClean="0">
                <a:cs typeface="Courier New" pitchFamily="49" charset="0"/>
              </a:rPr>
              <a:t> has input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en-CA" altLang="en-US" sz="1600" noProof="0" dirty="0" smtClean="0">
                <a:cs typeface="Courier New" pitchFamily="49" charset="0"/>
              </a:rPr>
              <a:t> be a scalar (a 1-by-1 matrix). 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We would access this using the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mxGetScalar</a:t>
            </a:r>
            <a:r>
              <a:rPr lang="en-CA" altLang="en-US" sz="1600" noProof="0" dirty="0" smtClean="0">
                <a:cs typeface="Courier New" pitchFamily="49" charset="0"/>
              </a:rPr>
              <a:t> function, which returns the real component of the first data element in the array.</a:t>
            </a:r>
          </a:p>
          <a:p>
            <a:pPr marL="0" indent="0"/>
            <a:r>
              <a:rPr lang="en-CA" altLang="en-US" sz="14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CA" altLang="en-US" sz="14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nlhs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[],</a:t>
            </a:r>
            <a:r>
              <a:rPr lang="en-CA" altLang="en-US" sz="14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4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 marL="0" indent="0"/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/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4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 Z = 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mxGetScalar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4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[1]);</a:t>
            </a:r>
            <a:endParaRPr lang="en-CA" altLang="en-US" sz="1400" noProof="0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</a:pPr>
            <a:r>
              <a:rPr lang="en-CA" altLang="en-US" sz="1400" noProof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Recall that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[1]</a:t>
            </a:r>
            <a:r>
              <a:rPr lang="en-CA" altLang="en-US" sz="1600" noProof="0" dirty="0" smtClean="0">
                <a:cs typeface="Courier New" pitchFamily="49" charset="0"/>
              </a:rPr>
              <a:t> points to an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cs typeface="Courier New" pitchFamily="49" charset="0"/>
              </a:rPr>
              <a:t> of the 2nd argument in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myFunction</a:t>
            </a:r>
            <a:r>
              <a:rPr lang="en-CA" altLang="en-US" sz="1600" noProof="0" dirty="0" smtClean="0">
                <a:cs typeface="Courier New" pitchFamily="49" charset="0"/>
              </a:rPr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>
                <a:cs typeface="Courier New" pitchFamily="49" charset="0"/>
              </a:rPr>
              <a:t> Now the input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en-CA" altLang="en-US" sz="1600" noProof="0" dirty="0" smtClean="0">
                <a:cs typeface="Courier New" pitchFamily="49" charset="0"/>
              </a:rPr>
              <a:t> is stored in a variable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en-CA" altLang="en-US" sz="1600" noProof="0" dirty="0" smtClean="0">
                <a:cs typeface="Courier New" pitchFamily="49" charset="0"/>
              </a:rPr>
              <a:t> in our C code and can be readily used.</a:t>
            </a:r>
          </a:p>
          <a:p>
            <a:pPr marL="0" indent="0">
              <a:spcAft>
                <a:spcPts val="1200"/>
              </a:spcAft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ACCESS SCALAR DATA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323849" y="1447800"/>
            <a:ext cx="8486775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Suppose input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en-CA" altLang="en-US" sz="1600" noProof="0" dirty="0" smtClean="0"/>
              <a:t> is the following matrix: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The number of rows and columns</a:t>
            </a:r>
            <a:br>
              <a:rPr lang="en-CA" altLang="en-US" sz="1600" noProof="0" dirty="0" smtClean="0"/>
            </a:br>
            <a:r>
              <a:rPr lang="en-CA" altLang="en-US" sz="1600" noProof="0" dirty="0" smtClean="0"/>
              <a:t>can be found with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mxGetM</a:t>
            </a:r>
            <a:r>
              <a:rPr lang="en-CA" altLang="en-US" sz="1600" noProof="0" dirty="0" smtClean="0"/>
              <a:t> and</a:t>
            </a:r>
            <a:br>
              <a:rPr lang="en-CA" altLang="en-US" sz="1600" noProof="0" dirty="0" smtClean="0"/>
            </a:b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mxGetN</a:t>
            </a:r>
            <a:r>
              <a:rPr lang="en-CA" altLang="en-US" sz="1600" noProof="0" dirty="0" smtClean="0"/>
              <a:t>, respectively (for an N-D</a:t>
            </a:r>
            <a:br>
              <a:rPr lang="en-CA" altLang="en-US" sz="1600" noProof="0" dirty="0" smtClean="0"/>
            </a:br>
            <a:r>
              <a:rPr lang="en-CA" altLang="en-US" sz="1600" noProof="0" dirty="0" smtClean="0"/>
              <a:t>matrix,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mxGetDimensions</a:t>
            </a:r>
            <a:r>
              <a:rPr lang="en-CA" altLang="en-US" sz="1600" noProof="0" dirty="0" smtClean="0"/>
              <a:t> should be used).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Data can be accessed by using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mxGetPr</a:t>
            </a:r>
            <a:r>
              <a:rPr lang="en-CA" altLang="en-US" sz="1600" noProof="0" dirty="0" smtClean="0">
                <a:cs typeface="Courier New" pitchFamily="49" charset="0"/>
              </a:rPr>
              <a:t> which points to the first element of an array of type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600" noProof="0" dirty="0" smtClean="0">
                <a:cs typeface="Courier New" pitchFamily="49" charset="0"/>
              </a:rPr>
              <a:t>.</a:t>
            </a:r>
          </a:p>
          <a:p>
            <a:pPr marL="0" indent="0"/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[],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	  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M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mxGetM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number of rows*/ 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N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number of columns*/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mxGetPr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value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pData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[8];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10 is stored in value*/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spcAft>
                <a:spcPts val="1200"/>
              </a:spcAft>
            </a:pP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3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ACCESS DATA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460502"/>
              </p:ext>
            </p:extLst>
          </p:nvPr>
        </p:nvGraphicFramePr>
        <p:xfrm>
          <a:off x="5662930" y="1263333"/>
          <a:ext cx="2017712" cy="10064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428"/>
                <a:gridCol w="504428"/>
                <a:gridCol w="504428"/>
                <a:gridCol w="504428"/>
              </a:tblGrid>
              <a:tr h="335492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16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2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3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13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</a:tr>
              <a:tr h="335492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5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11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10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8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</a:tr>
              <a:tr h="335492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9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7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6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12</a:t>
                      </a:r>
                      <a:endParaRPr lang="en-CA" sz="1600" dirty="0"/>
                    </a:p>
                  </a:txBody>
                  <a:tcPr marL="91441" marR="91441" marT="45749" marB="45749"/>
                </a:tc>
              </a:tr>
            </a:tbl>
          </a:graphicData>
        </a:graphic>
      </p:graphicFrame>
      <p:cxnSp>
        <p:nvCxnSpPr>
          <p:cNvPr id="3" name="Connettore 2 2"/>
          <p:cNvCxnSpPr/>
          <p:nvPr/>
        </p:nvCxnSpPr>
        <p:spPr bwMode="auto">
          <a:xfrm flipV="1">
            <a:off x="4314825" y="1371600"/>
            <a:ext cx="1333500" cy="1866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Ovale 3"/>
          <p:cNvSpPr/>
          <p:nvPr/>
        </p:nvSpPr>
        <p:spPr bwMode="auto">
          <a:xfrm>
            <a:off x="6753225" y="1624012"/>
            <a:ext cx="342900" cy="314325"/>
          </a:xfrm>
          <a:prstGeom prst="ellips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8" name="Connettore 2 7"/>
          <p:cNvCxnSpPr>
            <a:endCxn id="4" idx="3"/>
          </p:cNvCxnSpPr>
          <p:nvPr/>
        </p:nvCxnSpPr>
        <p:spPr bwMode="auto">
          <a:xfrm flipV="1">
            <a:off x="4314825" y="1892305"/>
            <a:ext cx="2488617" cy="38226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Ensc180 Calendar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063260"/>
              </p:ext>
            </p:extLst>
          </p:nvPr>
        </p:nvGraphicFramePr>
        <p:xfrm>
          <a:off x="2221548" y="939165"/>
          <a:ext cx="4168775" cy="536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40"/>
                <a:gridCol w="3536735"/>
              </a:tblGrid>
              <a:tr h="374954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Unit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What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MATLAB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Flow control &amp; Data Structures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3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Plotting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4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Strings &amp; File IO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5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Complex Numbers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6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err="1" smtClean="0"/>
                        <a:t>Combinatorics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7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aseline="0" noProof="0" dirty="0" smtClean="0"/>
                        <a:t>Linear </a:t>
                      </a:r>
                      <a:r>
                        <a:rPr lang="en-US" sz="1800" noProof="0" dirty="0" smtClean="0"/>
                        <a:t>Algebra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8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Statistics &amp; Data Analysis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800" kern="1200" baseline="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Polynomial Approximation, Curve Fitting</a:t>
                      </a:r>
                      <a:endParaRPr lang="en-US" sz="1800" kern="1200" baseline="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10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Root</a:t>
                      </a:r>
                      <a:r>
                        <a:rPr lang="en-US" sz="1800" baseline="0" noProof="0" dirty="0" smtClean="0"/>
                        <a:t> Finding, Numerical Differentiation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11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Numerical Integration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MATLAB executable files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Recall that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</a:t>
            </a:r>
            <a:r>
              <a:rPr lang="en-CA" altLang="en-US" sz="1600" noProof="0" dirty="0" smtClean="0">
                <a:cs typeface="Courier New" pitchFamily="49" charset="0"/>
              </a:rPr>
              <a:t> </a:t>
            </a:r>
            <a:r>
              <a:rPr lang="en-CA" altLang="en-US" sz="1600" noProof="0" dirty="0" smtClean="0"/>
              <a:t>is a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en-CA" altLang="en-US" sz="1600" noProof="0" dirty="0" smtClean="0"/>
              <a:t> pointer since we have not yet assigned an output to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altLang="en-US" sz="1600" noProof="0" dirty="0" smtClean="0"/>
              <a:t> in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/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A variety of functions exist to create matrices of different data types for exporting back into MATLAB from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/>
              <a:t>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As an example, suppose the output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n-CA" altLang="en-US" sz="1600" noProof="0" dirty="0" smtClean="0"/>
              <a:t> is a double matrix of the same size as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Y</a:t>
            </a:r>
            <a:r>
              <a:rPr lang="en-CA" altLang="en-US" sz="1600" noProof="0" dirty="0" smtClean="0"/>
              <a:t>. We will use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mxCreateDoubleMatrix</a:t>
            </a:r>
            <a:r>
              <a:rPr lang="en-CA" altLang="en-US" sz="1600" noProof="0" dirty="0" smtClean="0"/>
              <a:t> to create an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/>
              <a:t> for it.</a:t>
            </a:r>
          </a:p>
          <a:p>
            <a:pPr marL="0" indent="0"/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[],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	  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M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mxGetM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number of rows*/ 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N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number of columns*/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mxCreateDoubleMatrix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(M, N,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mxReal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*X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mexGetPr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pointer to start</a:t>
            </a:r>
            <a:b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					   of </a:t>
            </a:r>
            <a:r>
              <a:rPr lang="en-CA" altLang="en-US" sz="1600" noProof="0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[0]*/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CREATE DATA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mexFunction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[],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	  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nrhs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M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mxGetM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number of rows*/ 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N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mxGetN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prhs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number of columns*/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mxCreateDoubleMatrix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(M, N,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mxReal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/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altLang="en-US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*X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mexGetPr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[0]); 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/* pointer to start</a:t>
            </a:r>
            <a:b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					   of </a:t>
            </a:r>
            <a:r>
              <a:rPr lang="en-CA" altLang="en-US" sz="1600" noProof="0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mxArray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plhs</a:t>
            </a:r>
            <a:r>
              <a:rPr lang="en-CA" altLang="en-US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[0]*/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Once the </a:t>
            </a:r>
            <a:r>
              <a:rPr lang="en-CA" altLang="en-US" sz="1600" noProof="0" dirty="0" err="1" smtClean="0"/>
              <a:t>mxArray</a:t>
            </a:r>
            <a:r>
              <a:rPr lang="en-CA" altLang="en-US" sz="1600" noProof="0" dirty="0" smtClean="0"/>
              <a:t> is created and we have a pointer to its first element, we can begin to populate its entries.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Since the matrix is 3-by-5, we must iterate through each entry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X[0]</a:t>
            </a:r>
            <a:r>
              <a:rPr lang="en-CA" altLang="en-US" sz="1600" noProof="0" dirty="0" smtClean="0"/>
              <a:t>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X[1]</a:t>
            </a:r>
            <a:r>
              <a:rPr lang="en-CA" altLang="en-US" sz="1600" noProof="0" dirty="0" smtClean="0"/>
              <a:t>, …,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X[14]</a:t>
            </a:r>
            <a:r>
              <a:rPr lang="en-CA" altLang="en-US" sz="1600" noProof="0" dirty="0" smtClean="0"/>
              <a:t>. This should be done with for-loops.</a:t>
            </a:r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CREATE DATA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48640" y="1463040"/>
            <a:ext cx="7772400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Before we can build our MEX file, we must first select a compiler in MATLAB by typing the following in the terminal: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solidFill>
                  <a:srgbClr val="9900CC"/>
                </a:solidFill>
                <a:latin typeface="Courier New" pitchFamily="49" charset="0"/>
                <a:cs typeface="Courier New" pitchFamily="49" charset="0"/>
              </a:rPr>
              <a:t>-setup</a:t>
            </a:r>
            <a:endParaRPr lang="en-CA" altLang="en-US" sz="1600" noProof="0" dirty="0" smtClean="0">
              <a:solidFill>
                <a:srgbClr val="9900CC"/>
              </a:solidFill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Afterwards, build the C files using the command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i="1" noProof="0" dirty="0" smtClean="0">
                <a:latin typeface="Courier New" pitchFamily="49" charset="0"/>
                <a:cs typeface="Courier New" pitchFamily="49" charset="0"/>
              </a:rPr>
              <a:t>filenames</a:t>
            </a:r>
            <a:r>
              <a:rPr lang="en-CA" altLang="en-US" sz="1600" noProof="0" dirty="0" smtClean="0"/>
              <a:t>, e.g.: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solidFill>
                  <a:srgbClr val="9900CC"/>
                </a:solidFill>
                <a:latin typeface="Courier New" pitchFamily="49" charset="0"/>
                <a:cs typeface="Courier New" pitchFamily="49" charset="0"/>
              </a:rPr>
              <a:t>myFunction.cpp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Additional build options may be included (see </a:t>
            </a:r>
            <a:r>
              <a:rPr lang="en-CA" altLang="en-US" sz="1600" b="1" noProof="0" dirty="0" smtClean="0"/>
              <a:t>[3]</a:t>
            </a:r>
            <a:r>
              <a:rPr lang="en-CA" altLang="en-US" sz="1600" noProof="0" dirty="0" smtClean="0"/>
              <a:t>). For example, to help with debugging, display additional information when compiling with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-v</a:t>
            </a:r>
            <a:r>
              <a:rPr lang="en-CA" altLang="en-US" sz="1600" noProof="0" dirty="0" smtClean="0"/>
              <a:t> and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-g</a:t>
            </a:r>
            <a:r>
              <a:rPr lang="en-CA" altLang="en-US" sz="1600" noProof="0" dirty="0" smtClean="0"/>
              <a:t> options: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mex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altLang="en-US" sz="1600" noProof="0" dirty="0" smtClean="0">
                <a:solidFill>
                  <a:srgbClr val="9900CC"/>
                </a:solidFill>
                <a:latin typeface="Courier New" pitchFamily="49" charset="0"/>
                <a:cs typeface="Courier New" pitchFamily="49" charset="0"/>
              </a:rPr>
              <a:t>–v –g myFunction.cpp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When building is successful, a .mexw64 (or .mexw32 depending on your system) file will be created. We may now call 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X = </a:t>
            </a:r>
            <a:r>
              <a:rPr lang="en-CA" altLang="en-US" sz="1600" noProof="0" dirty="0" err="1" smtClean="0">
                <a:latin typeface="Courier New" pitchFamily="49" charset="0"/>
                <a:cs typeface="Courier New" pitchFamily="49" charset="0"/>
              </a:rPr>
              <a:t>myFunction</a:t>
            </a:r>
            <a:r>
              <a:rPr lang="en-CA" altLang="en-US" sz="1600" noProof="0" dirty="0" smtClean="0">
                <a:latin typeface="Courier New" pitchFamily="49" charset="0"/>
                <a:cs typeface="Courier New" pitchFamily="49" charset="0"/>
              </a:rPr>
              <a:t>(Y, Z);</a:t>
            </a:r>
            <a:r>
              <a:rPr lang="en-CA" altLang="en-US" sz="1600" noProof="0" dirty="0" smtClean="0"/>
              <a:t> in any script or terminal.</a:t>
            </a:r>
            <a:endParaRPr lang="en-CA" altLang="en-US" sz="1600" noProof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BUILDING MEX FILES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Errors in your code will be displayed in the MATLAB terminal when you build your MEX files.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For additional aid with debugging, make use of the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mexPrintf</a:t>
            </a:r>
            <a:r>
              <a:rPr lang="en-CA" sz="1600" noProof="0" dirty="0" smtClean="0"/>
              <a:t> function in your C code.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CA" sz="1600" noProof="0" dirty="0" smtClean="0"/>
              <a:t> This function operates just like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CA" sz="1600" noProof="0" dirty="0" smtClean="0"/>
              <a:t> in C or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fprintf</a:t>
            </a:r>
            <a:r>
              <a:rPr lang="en-CA" sz="1600" noProof="0" dirty="0" smtClean="0"/>
              <a:t> in MATLAB. Just include “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mex.h</a:t>
            </a:r>
            <a:r>
              <a:rPr lang="en-CA" sz="1600" noProof="0" dirty="0" smtClean="0"/>
              <a:t>” at the top of any file you wish to use it in.</a:t>
            </a:r>
          </a:p>
          <a:p>
            <a:pPr>
              <a:defRPr/>
            </a:pPr>
            <a:r>
              <a:rPr lang="en-CA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CA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&lt; HEIGHT;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CA" sz="1600" noProof="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CA" sz="1600" noProof="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 j = 0; j &lt; WIDTH; j++)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CA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//Displays the values of a double matrix </a:t>
            </a:r>
            <a:r>
              <a:rPr lang="en-CA" sz="1600" noProof="0" dirty="0" err="1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img</a:t>
            </a:r>
            <a:r>
              <a:rPr lang="en-CA" sz="1600" noProof="0" dirty="0" smtClean="0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at each 	//(row, col) index to the MATLAB terminal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mexPrintf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CA" sz="1600" noProof="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"I(%</a:t>
            </a:r>
            <a:r>
              <a:rPr lang="en-CA" sz="1600" noProof="0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d,%d</a:t>
            </a:r>
            <a:r>
              <a:rPr lang="en-CA" sz="1600" noProof="0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 = %f\n"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, j, 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img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CA" sz="1600" noProof="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][j]);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en-CA" sz="1600" noProof="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spcAft>
                <a:spcPts val="1200"/>
              </a:spcAft>
              <a:defRPr/>
            </a:pPr>
            <a:endParaRPr lang="en-CA" sz="1600" noProof="0" dirty="0" smtClean="0"/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DEBUGGING: </a:t>
            </a:r>
            <a:r>
              <a:rPr lang="en-CA" altLang="en-US" noProof="0" dirty="0" err="1" smtClean="0"/>
              <a:t>mexPrintf</a:t>
            </a:r>
            <a:endParaRPr lang="en-CA" altLang="en-US" noProof="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11525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You may also use breakpoints to debug MEX files while calling them in MATLAB.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In Visual Studio (if that is the compiler you are using) , go to Debug </a:t>
            </a:r>
            <a:r>
              <a:rPr lang="en-CA" altLang="en-US" sz="1600" noProof="0" dirty="0" smtClean="0">
                <a:sym typeface="Wingdings" pitchFamily="2" charset="2"/>
              </a:rPr>
              <a:t> Attach to Process.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>
              <a:sym typeface="Wingdings" pitchFamily="2" charset="2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>
              <a:sym typeface="Wingdings" pitchFamily="2" charset="2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>
              <a:sym typeface="Wingdings" pitchFamily="2" charset="2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>
              <a:sym typeface="Wingdings" pitchFamily="2" charset="2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>
              <a:sym typeface="Wingdings" pitchFamily="2" charset="2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>
          <a:xfrm>
            <a:off x="438150" y="38100"/>
            <a:ext cx="8153400" cy="609600"/>
          </a:xfrm>
        </p:spPr>
        <p:txBody>
          <a:bodyPr/>
          <a:lstStyle/>
          <a:p>
            <a:pPr algn="ctr"/>
            <a:r>
              <a:rPr lang="en-CA" altLang="en-US" noProof="0" dirty="0" smtClean="0"/>
              <a:t>DEBUGGING: Attach A C/C++ debugger engine to a MATLAB computation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2787650"/>
            <a:ext cx="3468688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With MATLAB running, select it from the list of processes and click “Attach”.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You may now set breakpoints within your C code.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When the MEX function is called in MATLAB, it will run until these breakpoints, after which you may debug as usual.</a:t>
            </a:r>
          </a:p>
        </p:txBody>
      </p:sp>
      <p:sp>
        <p:nvSpPr>
          <p:cNvPr id="2048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DEBUGGING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1958975"/>
            <a:ext cx="55340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en-US" sz="1600" b="1" noProof="0" dirty="0" smtClean="0"/>
              <a:t>[1]</a:t>
            </a: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/>
              <a:t>MathWorks</a:t>
            </a:r>
            <a:r>
              <a:rPr lang="en-CA" altLang="en-US" sz="1600" noProof="0" dirty="0" smtClean="0"/>
              <a:t>. (2013). “C/C++ Source MEX Files” [Online]. Available: </a:t>
            </a:r>
            <a:r>
              <a:rPr lang="en-CA" altLang="en-US" sz="1600" noProof="0" dirty="0" smtClean="0">
                <a:hlinkClick r:id="rId2"/>
              </a:rPr>
              <a:t>http://www.mathworks.com/help/matlab/matlab_external/c-c-source-mex-files.html</a:t>
            </a:r>
            <a:r>
              <a:rPr lang="en-CA" altLang="en-US" sz="1600" noProof="0" dirty="0" smtClean="0"/>
              <a:t> [Accessed Oct. 31, 2013].</a:t>
            </a:r>
          </a:p>
          <a:p>
            <a:r>
              <a:rPr lang="en-CA" altLang="en-US" sz="1600" b="1" noProof="0" dirty="0" smtClean="0"/>
              <a:t>[2]</a:t>
            </a: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/>
              <a:t>MathWorks</a:t>
            </a:r>
            <a:r>
              <a:rPr lang="en-CA" altLang="en-US" sz="1600" noProof="0" dirty="0" smtClean="0"/>
              <a:t>. (2013). “MATLAB Data” [Online]. Available: </a:t>
            </a:r>
            <a:r>
              <a:rPr lang="en-CA" altLang="en-US" sz="1600" noProof="0" dirty="0" smtClean="0">
                <a:hlinkClick r:id="rId3"/>
              </a:rPr>
              <a:t>http://www.mathworks.com/help/matlab/matlab_external/matlab-data.html</a:t>
            </a:r>
            <a:r>
              <a:rPr lang="en-CA" altLang="en-US" sz="1600" noProof="0" dirty="0" smtClean="0"/>
              <a:t> [Accessed Oct. 31, 2013].</a:t>
            </a:r>
          </a:p>
          <a:p>
            <a:r>
              <a:rPr lang="en-CA" altLang="en-US" sz="1600" b="1" noProof="0" dirty="0" smtClean="0"/>
              <a:t>[3]</a:t>
            </a:r>
            <a:r>
              <a:rPr lang="en-CA" altLang="en-US" sz="1600" noProof="0" dirty="0" smtClean="0"/>
              <a:t> </a:t>
            </a:r>
            <a:r>
              <a:rPr lang="en-CA" altLang="en-US" sz="1600" noProof="0" dirty="0" err="1" smtClean="0"/>
              <a:t>MathWorks</a:t>
            </a:r>
            <a:r>
              <a:rPr lang="en-CA" altLang="en-US" sz="1600" noProof="0" dirty="0" smtClean="0"/>
              <a:t>. (2013). “</a:t>
            </a:r>
            <a:r>
              <a:rPr lang="en-CA" altLang="en-US" sz="1600" noProof="0" dirty="0" err="1" smtClean="0"/>
              <a:t>mex</a:t>
            </a:r>
            <a:r>
              <a:rPr lang="en-CA" altLang="en-US" sz="1600" noProof="0" dirty="0" smtClean="0"/>
              <a:t>” [Online]. Available:</a:t>
            </a:r>
            <a:br>
              <a:rPr lang="en-CA" altLang="en-US" sz="1600" noProof="0" dirty="0" smtClean="0"/>
            </a:br>
            <a:r>
              <a:rPr lang="en-CA" altLang="en-US" sz="1600" noProof="0" dirty="0" smtClean="0">
                <a:hlinkClick r:id="rId4"/>
              </a:rPr>
              <a:t>http://www.mathworks.com/help/matlab/ref/mex.html</a:t>
            </a:r>
            <a:r>
              <a:rPr lang="en-CA" altLang="en-US" sz="1600" noProof="0" dirty="0" smtClean="0"/>
              <a:t> [Accessed Oct. 31, 2013].</a:t>
            </a:r>
            <a:endParaRPr lang="en-CA" altLang="en-US" sz="1600" b="1" noProof="0" dirty="0" smtClean="0"/>
          </a:p>
        </p:txBody>
      </p:sp>
      <p:sp>
        <p:nvSpPr>
          <p:cNvPr id="2150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BIBLIOGRAPHY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noProof="0" dirty="0" smtClean="0"/>
              <a:t>Introduction to MEX 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110" y="1219200"/>
            <a:ext cx="8534400" cy="4822825"/>
          </a:xfrm>
        </p:spPr>
        <p:txBody>
          <a:bodyPr/>
          <a:lstStyle/>
          <a:p>
            <a:pPr marL="0" indent="0" eaLnBrk="1" hangingPunct="1">
              <a:buFontTx/>
              <a:buChar char="•"/>
            </a:pPr>
            <a:r>
              <a:rPr lang="en-CA" altLang="en-US" noProof="0" dirty="0" smtClean="0"/>
              <a:t> MEX stands for </a:t>
            </a:r>
            <a:r>
              <a:rPr lang="en-CA" altLang="en-US" i="1" noProof="0" dirty="0" smtClean="0"/>
              <a:t>MATLAB executables.</a:t>
            </a:r>
          </a:p>
          <a:p>
            <a:pPr marL="0" indent="0" eaLnBrk="1" hangingPunct="1">
              <a:buFontTx/>
              <a:buChar char="•"/>
            </a:pPr>
            <a:endParaRPr lang="en-CA" altLang="en-US" noProof="0" dirty="0" smtClean="0"/>
          </a:p>
          <a:p>
            <a:pPr marL="800100" lvl="2" indent="0" eaLnBrk="1" hangingPunct="1">
              <a:buFontTx/>
              <a:buChar char="•"/>
            </a:pPr>
            <a:r>
              <a:rPr lang="en-CA" altLang="en-US" noProof="0" dirty="0" smtClean="0"/>
              <a:t> A MEX file allows you to interface MATLAB to code written in C, C++, or Fortran.</a:t>
            </a:r>
          </a:p>
          <a:p>
            <a:pPr marL="800100" lvl="2" indent="0" eaLnBrk="1" hangingPunct="1">
              <a:buFontTx/>
              <a:buChar char="•"/>
            </a:pPr>
            <a:r>
              <a:rPr lang="en-CA" altLang="en-US" noProof="0" dirty="0" smtClean="0"/>
              <a:t> MEX files can be called in the MATLAB command line or script as if it were any “standard” MATLAB function.</a:t>
            </a:r>
          </a:p>
          <a:p>
            <a:pPr marL="800100" lvl="2" indent="0" eaLnBrk="1" hangingPunct="1">
              <a:buFontTx/>
              <a:buChar char="•"/>
            </a:pPr>
            <a:r>
              <a:rPr lang="en-CA" altLang="en-US" noProof="0" dirty="0" smtClean="0"/>
              <a:t> This lecture will focus on the creation of MEX files,  to run C/C++ code alongside MATLAB code.</a:t>
            </a:r>
          </a:p>
          <a:p>
            <a:pPr marL="800100" lvl="2" indent="0" eaLnBrk="1" hangingPunct="1">
              <a:buFontTx/>
              <a:buChar char="•"/>
            </a:pPr>
            <a:endParaRPr lang="en-CA" altLang="en-US" noProof="0" dirty="0" smtClean="0"/>
          </a:p>
          <a:p>
            <a:pPr marL="800100" lvl="2" indent="0" eaLnBrk="1" hangingPunct="1">
              <a:buFontTx/>
              <a:buChar char="•"/>
            </a:pPr>
            <a:endParaRPr lang="en-CA" altLang="en-US" noProof="0" dirty="0" smtClean="0"/>
          </a:p>
          <a:p>
            <a:pPr marL="0" indent="0" eaLnBrk="1" hangingPunct="1">
              <a:buFontTx/>
              <a:buChar char="•"/>
            </a:pPr>
            <a:r>
              <a:rPr lang="en-CA" altLang="en-US" noProof="0" dirty="0" smtClean="0"/>
              <a:t> From this lecture, you need to understand</a:t>
            </a:r>
          </a:p>
          <a:p>
            <a:pPr marL="0" indent="0" eaLnBrk="1" hangingPunct="1">
              <a:buFontTx/>
              <a:buChar char="•"/>
            </a:pPr>
            <a:endParaRPr lang="en-CA" altLang="en-US" noProof="0" dirty="0" smtClean="0"/>
          </a:p>
          <a:p>
            <a:pPr marL="800100" lvl="2" indent="0" eaLnBrk="1" hangingPunct="1">
              <a:buFontTx/>
              <a:buChar char="•"/>
            </a:pPr>
            <a:r>
              <a:rPr lang="en-CA" altLang="en-US" noProof="0" dirty="0" smtClean="0"/>
              <a:t> What MEX files are and why one would want to use them</a:t>
            </a:r>
          </a:p>
          <a:p>
            <a:pPr marL="800100" lvl="2" indent="0" eaLnBrk="1" hangingPunct="1">
              <a:buFontTx/>
              <a:buChar char="•"/>
            </a:pPr>
            <a:r>
              <a:rPr lang="en-CA" altLang="en-US" noProof="0" dirty="0" smtClean="0"/>
              <a:t> What are the challenge/issues in using MEX</a:t>
            </a:r>
          </a:p>
          <a:p>
            <a:pPr lvl="4" eaLnBrk="1" hangingPunct="1"/>
            <a:endParaRPr lang="en-CA" altLang="en-US" noProof="0" dirty="0" smtClean="0"/>
          </a:p>
        </p:txBody>
      </p:sp>
      <p:sp>
        <p:nvSpPr>
          <p:cNvPr id="7173" name="Rectangle 14"/>
          <p:cNvSpPr>
            <a:spLocks noChangeArrowheads="1"/>
          </p:cNvSpPr>
          <p:nvPr/>
        </p:nvSpPr>
        <p:spPr bwMode="auto">
          <a:xfrm>
            <a:off x="1165225" y="-76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27664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2800" noProof="0" dirty="0" smtClean="0"/>
              <a:t>Where is the need for </a:t>
            </a:r>
            <a:r>
              <a:rPr lang="en-CA" altLang="en-US" sz="2800" noProof="0" dirty="0" err="1" smtClean="0"/>
              <a:t>Mex</a:t>
            </a:r>
            <a:r>
              <a:rPr lang="en-CA" altLang="en-US" sz="2800" noProof="0" dirty="0" smtClean="0"/>
              <a:t> Files 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8" y="4461372"/>
            <a:ext cx="3552827" cy="18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Content Placeholder 1"/>
          <p:cNvSpPr>
            <a:spLocks noGrp="1"/>
          </p:cNvSpPr>
          <p:nvPr>
            <p:ph idx="1"/>
          </p:nvPr>
        </p:nvSpPr>
        <p:spPr>
          <a:xfrm>
            <a:off x="30480" y="960120"/>
            <a:ext cx="8763000" cy="4822825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noProof="0" dirty="0" smtClean="0"/>
              <a:t>  Normally you would use the MATLAB environment to define specific algorithms to process data according to your specific work / research needs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noProof="0" dirty="0" smtClean="0">
              <a:cs typeface="Courier New" pitchFamily="49" charset="0"/>
            </a:endParaRP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noProof="0" dirty="0">
                <a:cs typeface="Courier New" pitchFamily="49" charset="0"/>
              </a:rPr>
              <a:t> </a:t>
            </a:r>
            <a:r>
              <a:rPr lang="en-CA" altLang="en-US" noProof="0" dirty="0" smtClean="0">
                <a:cs typeface="Courier New" pitchFamily="49" charset="0"/>
              </a:rPr>
              <a:t>The scripting environment provides you powerful development and debugging utilities to define just the calculation you want and explore all related trade-offs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endParaRPr lang="en-CA" altLang="en-US" noProof="0" dirty="0">
              <a:cs typeface="Courier New" pitchFamily="49" charset="0"/>
            </a:endParaRPr>
          </a:p>
          <a:p>
            <a:pPr marL="0" indent="0" algn="ctr">
              <a:spcAft>
                <a:spcPts val="1200"/>
              </a:spcAft>
              <a:buFontTx/>
              <a:buChar char="•"/>
            </a:pPr>
            <a:r>
              <a:rPr lang="en-CA" altLang="en-US" noProof="0" dirty="0" smtClean="0">
                <a:cs typeface="Courier New" pitchFamily="49" charset="0"/>
              </a:rPr>
              <a:t> </a:t>
            </a:r>
            <a:r>
              <a:rPr lang="en-CA" altLang="en-US" i="1" u="sng" noProof="0" dirty="0" smtClean="0">
                <a:solidFill>
                  <a:srgbClr val="7030A0"/>
                </a:solidFill>
                <a:cs typeface="Courier New" pitchFamily="49" charset="0"/>
              </a:rPr>
              <a:t>Eventually, the Algorithm will be packaged, and you will need to use it often and efficiently, without any further need to modify it.</a:t>
            </a:r>
          </a:p>
        </p:txBody>
      </p:sp>
    </p:spTree>
    <p:extLst>
      <p:ext uri="{BB962C8B-B14F-4D97-AF65-F5344CB8AC3E}">
        <p14:creationId xmlns:p14="http://schemas.microsoft.com/office/powerpoint/2010/main" val="131507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44" name="Content Placeholder 1"/>
          <p:cNvSpPr>
            <a:spLocks noGrp="1"/>
          </p:cNvSpPr>
          <p:nvPr>
            <p:ph idx="1"/>
          </p:nvPr>
        </p:nvSpPr>
        <p:spPr>
          <a:xfrm>
            <a:off x="30480" y="960121"/>
            <a:ext cx="8763000" cy="2194560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noProof="0" dirty="0" smtClean="0"/>
              <a:t> Once you have defined the algorithm, you don’t need MATLAB scripting flexibility any more. You can write down the whole algorithm in C/C++, and have it compiled directly into machine code, which would make its execution way faster and more efficient</a:t>
            </a:r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noProof="0" dirty="0">
                <a:cs typeface="Courier New" pitchFamily="49" charset="0"/>
              </a:rPr>
              <a:t> </a:t>
            </a:r>
            <a:r>
              <a:rPr lang="en-CA" altLang="en-US" noProof="0" dirty="0" smtClean="0">
                <a:cs typeface="Courier New" pitchFamily="49" charset="0"/>
              </a:rPr>
              <a:t> But, you still like to enjoy MATLAB as a friendly testing environment </a:t>
            </a:r>
          </a:p>
        </p:txBody>
      </p:sp>
      <p:sp>
        <p:nvSpPr>
          <p:cNvPr id="7" name="Titolo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609600"/>
          </a:xfrm>
        </p:spPr>
        <p:txBody>
          <a:bodyPr/>
          <a:lstStyle/>
          <a:p>
            <a:r>
              <a:rPr lang="en-CA" altLang="en-US" sz="2800" noProof="0" dirty="0" smtClean="0"/>
              <a:t>Where is the need for </a:t>
            </a:r>
            <a:r>
              <a:rPr lang="en-CA" altLang="en-US" sz="2800" noProof="0" dirty="0" err="1" smtClean="0"/>
              <a:t>Mex</a:t>
            </a:r>
            <a:r>
              <a:rPr lang="en-CA" altLang="en-US" sz="2800" noProof="0" dirty="0" smtClean="0"/>
              <a:t> Files 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448" y="4439715"/>
            <a:ext cx="1941512" cy="121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tangolo 12"/>
          <p:cNvSpPr/>
          <p:nvPr/>
        </p:nvSpPr>
        <p:spPr bwMode="auto">
          <a:xfrm>
            <a:off x="76200" y="3486150"/>
            <a:ext cx="2834640" cy="27717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75269" y="3542317"/>
            <a:ext cx="2436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MATLAB Script1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28599" y="4079904"/>
            <a:ext cx="26260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(input </a:t>
            </a:r>
            <a:r>
              <a:rPr lang="it-IT" sz="1600" i="1" dirty="0" err="1" smtClean="0">
                <a:solidFill>
                  <a:schemeClr val="bg1">
                    <a:lumMod val="65000"/>
                  </a:schemeClr>
                </a:solidFill>
              </a:rPr>
              <a:t>definition</a:t>
            </a:r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1600" i="1" dirty="0">
                <a:solidFill>
                  <a:schemeClr val="bg1">
                    <a:lumMod val="65000"/>
                  </a:schemeClr>
                </a:solidFill>
              </a:rPr>
              <a:t>…)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it-IT" sz="1600" dirty="0" err="1" smtClean="0"/>
              <a:t>Function</a:t>
            </a:r>
            <a:r>
              <a:rPr lang="it-IT" sz="1600" dirty="0" smtClean="0"/>
              <a:t> &lt;</a:t>
            </a:r>
            <a:r>
              <a:rPr lang="it-IT" sz="1600" dirty="0" err="1" smtClean="0"/>
              <a:t>your_name</a:t>
            </a:r>
            <a:r>
              <a:rPr lang="it-IT" sz="1600" dirty="0" smtClean="0"/>
              <a:t>&gt;(..)</a:t>
            </a:r>
          </a:p>
          <a:p>
            <a:r>
              <a:rPr lang="it-IT" sz="1600" dirty="0" smtClean="0"/>
              <a:t>  Command1</a:t>
            </a:r>
          </a:p>
          <a:p>
            <a:r>
              <a:rPr lang="it-IT" sz="1600" dirty="0" smtClean="0"/>
              <a:t>  Command2</a:t>
            </a:r>
          </a:p>
          <a:p>
            <a:r>
              <a:rPr lang="it-IT" sz="1600" dirty="0" smtClean="0"/>
              <a:t>  Command3</a:t>
            </a:r>
          </a:p>
          <a:p>
            <a:r>
              <a:rPr lang="it-IT" sz="1600" dirty="0" smtClean="0"/>
              <a:t>  Command4</a:t>
            </a:r>
          </a:p>
          <a:p>
            <a:r>
              <a:rPr lang="it-IT" sz="1600" dirty="0" smtClean="0"/>
              <a:t>End</a:t>
            </a:r>
          </a:p>
          <a:p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(plots, </a:t>
            </a:r>
            <a:r>
              <a:rPr lang="it-IT" sz="1600" i="1" dirty="0" err="1" smtClean="0">
                <a:solidFill>
                  <a:schemeClr val="bg1">
                    <a:lumMod val="65000"/>
                  </a:schemeClr>
                </a:solidFill>
              </a:rPr>
              <a:t>fprintfs</a:t>
            </a:r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, …)</a:t>
            </a:r>
            <a:endParaRPr lang="en-US" sz="1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 bwMode="auto">
          <a:xfrm>
            <a:off x="1716691" y="4712265"/>
            <a:ext cx="2731484" cy="4401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Connettore 2 21"/>
          <p:cNvCxnSpPr/>
          <p:nvPr/>
        </p:nvCxnSpPr>
        <p:spPr bwMode="auto">
          <a:xfrm>
            <a:off x="1716691" y="4939665"/>
            <a:ext cx="2731484" cy="3425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Connettore 2 27"/>
          <p:cNvCxnSpPr/>
          <p:nvPr/>
        </p:nvCxnSpPr>
        <p:spPr bwMode="auto">
          <a:xfrm>
            <a:off x="1716691" y="5152390"/>
            <a:ext cx="2731484" cy="2597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Connettore 2 30"/>
          <p:cNvCxnSpPr/>
          <p:nvPr/>
        </p:nvCxnSpPr>
        <p:spPr bwMode="auto">
          <a:xfrm>
            <a:off x="1716691" y="5412105"/>
            <a:ext cx="2731484" cy="742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" name="Rettangolo 41"/>
          <p:cNvSpPr/>
          <p:nvPr/>
        </p:nvSpPr>
        <p:spPr bwMode="auto">
          <a:xfrm>
            <a:off x="5974080" y="3759458"/>
            <a:ext cx="2834640" cy="21793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6522720" y="4322951"/>
            <a:ext cx="20088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it-IT" sz="1600" i="1" dirty="0" err="1" smtClean="0">
                <a:solidFill>
                  <a:schemeClr val="bg1">
                    <a:lumMod val="65000"/>
                  </a:schemeClr>
                </a:solidFill>
              </a:rPr>
              <a:t>inputs</a:t>
            </a:r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1600" i="1" dirty="0" err="1">
                <a:solidFill>
                  <a:schemeClr val="bg1">
                    <a:lumMod val="65000"/>
                  </a:schemeClr>
                </a:solidFill>
              </a:rPr>
              <a:t>definition</a:t>
            </a:r>
            <a:r>
              <a:rPr lang="it-IT" sz="16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…)</a:t>
            </a:r>
            <a:endParaRPr lang="it-IT" sz="1600" dirty="0" smtClean="0"/>
          </a:p>
          <a:p>
            <a:r>
              <a:rPr lang="it-IT" sz="1600" dirty="0" err="1" smtClean="0"/>
              <a:t>Your_name</a:t>
            </a:r>
            <a:r>
              <a:rPr lang="it-IT" sz="1600" dirty="0" smtClean="0"/>
              <a:t>(…)</a:t>
            </a:r>
          </a:p>
          <a:p>
            <a:r>
              <a:rPr lang="it-IT" sz="1600" i="1" dirty="0">
                <a:solidFill>
                  <a:schemeClr val="bg1">
                    <a:lumMod val="65000"/>
                  </a:schemeClr>
                </a:solidFill>
              </a:rPr>
              <a:t>(plots, </a:t>
            </a:r>
            <a:r>
              <a:rPr lang="it-IT" sz="1600" i="1" dirty="0" err="1">
                <a:solidFill>
                  <a:schemeClr val="bg1">
                    <a:lumMod val="65000"/>
                  </a:schemeClr>
                </a:solidFill>
              </a:rPr>
              <a:t>fprintfs</a:t>
            </a:r>
            <a:r>
              <a:rPr lang="it-IT" sz="1600" i="1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it-IT" sz="1600" i="1" dirty="0" smtClean="0">
                <a:solidFill>
                  <a:schemeClr val="bg1">
                    <a:lumMod val="65000"/>
                  </a:schemeClr>
                </a:solidFill>
              </a:rPr>
              <a:t>…)</a:t>
            </a:r>
            <a:r>
              <a:rPr lang="it-IT" sz="1600" dirty="0" smtClean="0"/>
              <a:t> </a:t>
            </a:r>
            <a:endParaRPr lang="en-US" sz="1600" dirty="0"/>
          </a:p>
        </p:txBody>
      </p:sp>
      <p:sp>
        <p:nvSpPr>
          <p:cNvPr id="45" name="CasellaDiTesto 44"/>
          <p:cNvSpPr txBox="1"/>
          <p:nvPr/>
        </p:nvSpPr>
        <p:spPr>
          <a:xfrm>
            <a:off x="6173149" y="3744575"/>
            <a:ext cx="2436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MATLAB Script2</a:t>
            </a:r>
            <a:endParaRPr lang="en-US" dirty="0"/>
          </a:p>
        </p:txBody>
      </p:sp>
      <p:cxnSp>
        <p:nvCxnSpPr>
          <p:cNvPr id="39" name="Connettore 2 38"/>
          <p:cNvCxnSpPr>
            <a:stCxn id="43" idx="1"/>
          </p:cNvCxnSpPr>
          <p:nvPr/>
        </p:nvCxnSpPr>
        <p:spPr bwMode="auto">
          <a:xfrm flipH="1">
            <a:off x="5242560" y="4738450"/>
            <a:ext cx="1280160" cy="5345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575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 bwMode="auto">
          <a:xfrm>
            <a:off x="274638" y="2041525"/>
            <a:ext cx="2119312" cy="11128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7651" name="CasellaDiTesto 5"/>
          <p:cNvSpPr txBox="1">
            <a:spLocks noChangeArrowheads="1"/>
          </p:cNvSpPr>
          <p:nvPr/>
        </p:nvSpPr>
        <p:spPr bwMode="auto">
          <a:xfrm>
            <a:off x="534988" y="2182813"/>
            <a:ext cx="1749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it-IT" altLang="en-US" sz="1800" b="1">
                <a:latin typeface="Arial" pitchFamily="34" charset="0"/>
              </a:rPr>
              <a:t>Programming </a:t>
            </a:r>
          </a:p>
          <a:p>
            <a:pPr algn="ctr">
              <a:spcBef>
                <a:spcPct val="0"/>
              </a:spcBef>
              <a:buClrTx/>
            </a:pPr>
            <a:r>
              <a:rPr lang="it-IT" altLang="en-US" sz="1800" b="1">
                <a:latin typeface="Arial" pitchFamily="34" charset="0"/>
              </a:rPr>
              <a:t>Language </a:t>
            </a:r>
          </a:p>
          <a:p>
            <a:pPr algn="ctr">
              <a:spcBef>
                <a:spcPct val="0"/>
              </a:spcBef>
              <a:buClrTx/>
            </a:pPr>
            <a:r>
              <a:rPr lang="it-IT" altLang="en-US" sz="1800" b="1">
                <a:latin typeface="Arial" pitchFamily="34" charset="0"/>
              </a:rPr>
              <a:t>(.c/c++)</a:t>
            </a:r>
            <a:endParaRPr lang="en-US" altLang="en-US" sz="1800" b="1">
              <a:latin typeface="Arial" pitchFamily="34" charset="0"/>
            </a:endParaRPr>
          </a:p>
        </p:txBody>
      </p:sp>
      <p:sp>
        <p:nvSpPr>
          <p:cNvPr id="7" name="Rettangolo 6"/>
          <p:cNvSpPr/>
          <p:nvPr/>
        </p:nvSpPr>
        <p:spPr bwMode="auto">
          <a:xfrm>
            <a:off x="3154363" y="2041525"/>
            <a:ext cx="1752600" cy="11128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7653" name="CasellaDiTesto 7"/>
          <p:cNvSpPr txBox="1">
            <a:spLocks noChangeArrowheads="1"/>
          </p:cNvSpPr>
          <p:nvPr/>
        </p:nvSpPr>
        <p:spPr bwMode="auto">
          <a:xfrm>
            <a:off x="3321050" y="2366963"/>
            <a:ext cx="1419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Compiler</a:t>
            </a:r>
            <a:endParaRPr lang="en-US" altLang="en-US">
              <a:latin typeface="Arial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27655" name="Cilindro 9"/>
          <p:cNvSpPr>
            <a:spLocks noChangeArrowheads="1"/>
          </p:cNvSpPr>
          <p:nvPr/>
        </p:nvSpPr>
        <p:spPr bwMode="auto">
          <a:xfrm>
            <a:off x="6888163" y="3014663"/>
            <a:ext cx="1052512" cy="811212"/>
          </a:xfrm>
          <a:prstGeom prst="can">
            <a:avLst>
              <a:gd name="adj" fmla="val 2500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656" name="CasellaDiTesto 10"/>
          <p:cNvSpPr txBox="1">
            <a:spLocks noChangeArrowheads="1"/>
          </p:cNvSpPr>
          <p:nvPr/>
        </p:nvSpPr>
        <p:spPr bwMode="auto">
          <a:xfrm>
            <a:off x="7131050" y="3302000"/>
            <a:ext cx="596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Lib</a:t>
            </a:r>
            <a:endParaRPr lang="en-US" altLang="en-US">
              <a:latin typeface="Arial" pitchFamily="34" charset="0"/>
            </a:endParaRPr>
          </a:p>
        </p:txBody>
      </p:sp>
      <p:cxnSp>
        <p:nvCxnSpPr>
          <p:cNvPr id="13" name="Connettore 2 12"/>
          <p:cNvCxnSpPr/>
          <p:nvPr/>
        </p:nvCxnSpPr>
        <p:spPr bwMode="auto">
          <a:xfrm flipV="1">
            <a:off x="2424113" y="2598738"/>
            <a:ext cx="68421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Connettore 2 15"/>
          <p:cNvCxnSpPr>
            <a:stCxn id="7" idx="3"/>
          </p:cNvCxnSpPr>
          <p:nvPr/>
        </p:nvCxnSpPr>
        <p:spPr bwMode="auto">
          <a:xfrm>
            <a:off x="4906963" y="2598738"/>
            <a:ext cx="1981200" cy="703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Rettangolo arrotondato 17"/>
          <p:cNvSpPr/>
          <p:nvPr/>
        </p:nvSpPr>
        <p:spPr bwMode="auto">
          <a:xfrm>
            <a:off x="457200" y="4068763"/>
            <a:ext cx="1936750" cy="109696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7660" name="CasellaDiTesto 18"/>
          <p:cNvSpPr txBox="1">
            <a:spLocks noChangeArrowheads="1"/>
          </p:cNvSpPr>
          <p:nvPr/>
        </p:nvSpPr>
        <p:spPr bwMode="auto">
          <a:xfrm>
            <a:off x="547688" y="4210050"/>
            <a:ext cx="1603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Matlab</a:t>
            </a:r>
          </a:p>
          <a:p>
            <a:pPr algn="ctr"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Script (.m)</a:t>
            </a:r>
          </a:p>
        </p:txBody>
      </p:sp>
      <p:sp>
        <p:nvSpPr>
          <p:cNvPr id="20" name="Rettangolo 19"/>
          <p:cNvSpPr/>
          <p:nvPr/>
        </p:nvSpPr>
        <p:spPr bwMode="auto">
          <a:xfrm>
            <a:off x="3230563" y="3992563"/>
            <a:ext cx="1752600" cy="1112837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7662" name="CasellaDiTesto 20"/>
          <p:cNvSpPr txBox="1">
            <a:spLocks noChangeArrowheads="1"/>
          </p:cNvSpPr>
          <p:nvPr/>
        </p:nvSpPr>
        <p:spPr bwMode="auto">
          <a:xfrm>
            <a:off x="3413125" y="4333875"/>
            <a:ext cx="1392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MATLAB</a:t>
            </a:r>
            <a:endParaRPr lang="en-US" altLang="en-US">
              <a:latin typeface="Arial" pitchFamily="34" charset="0"/>
            </a:endParaRPr>
          </a:p>
        </p:txBody>
      </p:sp>
      <p:cxnSp>
        <p:nvCxnSpPr>
          <p:cNvPr id="23" name="Connettore 2 22"/>
          <p:cNvCxnSpPr>
            <a:stCxn id="27655" idx="2"/>
            <a:endCxn id="20" idx="3"/>
          </p:cNvCxnSpPr>
          <p:nvPr/>
        </p:nvCxnSpPr>
        <p:spPr bwMode="auto">
          <a:xfrm flipH="1">
            <a:off x="4983163" y="3419475"/>
            <a:ext cx="1905000" cy="1130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664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2800" noProof="0" dirty="0" smtClean="0"/>
              <a:t>Scripting Languages vs Programming Languages</a:t>
            </a:r>
          </a:p>
        </p:txBody>
      </p:sp>
      <p:cxnSp>
        <p:nvCxnSpPr>
          <p:cNvPr id="25" name="Connettore 2 24"/>
          <p:cNvCxnSpPr/>
          <p:nvPr/>
        </p:nvCxnSpPr>
        <p:spPr bwMode="auto">
          <a:xfrm flipV="1">
            <a:off x="2439988" y="4594225"/>
            <a:ext cx="68421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Connettore 2 26"/>
          <p:cNvCxnSpPr>
            <a:stCxn id="20" idx="2"/>
          </p:cNvCxnSpPr>
          <p:nvPr/>
        </p:nvCxnSpPr>
        <p:spPr bwMode="auto">
          <a:xfrm>
            <a:off x="4106863" y="5105400"/>
            <a:ext cx="0" cy="473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667" name="CasellaDiTesto 27"/>
          <p:cNvSpPr txBox="1">
            <a:spLocks noChangeArrowheads="1"/>
          </p:cNvSpPr>
          <p:nvPr/>
        </p:nvSpPr>
        <p:spPr bwMode="auto">
          <a:xfrm>
            <a:off x="3551238" y="5654675"/>
            <a:ext cx="1211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Results</a:t>
            </a:r>
            <a:endParaRPr lang="en-US" altLang="en-US">
              <a:latin typeface="Arial" pitchFamily="34" charset="0"/>
            </a:endParaRPr>
          </a:p>
        </p:txBody>
      </p:sp>
      <p:sp>
        <p:nvSpPr>
          <p:cNvPr id="27668" name="Rettangolo arrotondato 28"/>
          <p:cNvSpPr>
            <a:spLocks noChangeArrowheads="1"/>
          </p:cNvSpPr>
          <p:nvPr/>
        </p:nvSpPr>
        <p:spPr bwMode="auto">
          <a:xfrm>
            <a:off x="274638" y="3825875"/>
            <a:ext cx="6338887" cy="228917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669" name="CasellaDiTesto 29"/>
          <p:cNvSpPr txBox="1">
            <a:spLocks noChangeArrowheads="1"/>
          </p:cNvSpPr>
          <p:nvPr/>
        </p:nvSpPr>
        <p:spPr bwMode="auto">
          <a:xfrm>
            <a:off x="547688" y="5716588"/>
            <a:ext cx="1982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it-IT" altLang="en-US">
                <a:solidFill>
                  <a:srgbClr val="C00000"/>
                </a:solidFill>
                <a:latin typeface="Arial" pitchFamily="34" charset="0"/>
              </a:rPr>
              <a:t>User Domain</a:t>
            </a:r>
            <a:endParaRPr lang="en-US" altLang="en-US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7670" name="CasellaDiTesto 30"/>
          <p:cNvSpPr txBox="1">
            <a:spLocks noChangeArrowheads="1"/>
          </p:cNvSpPr>
          <p:nvPr/>
        </p:nvSpPr>
        <p:spPr bwMode="auto">
          <a:xfrm>
            <a:off x="5837238" y="1997075"/>
            <a:ext cx="2959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Machine Executable</a:t>
            </a:r>
          </a:p>
          <a:p>
            <a:pPr algn="ctr">
              <a:spcBef>
                <a:spcPct val="0"/>
              </a:spcBef>
              <a:buClrTx/>
            </a:pPr>
            <a:r>
              <a:rPr lang="it-IT" altLang="en-US">
                <a:latin typeface="Arial" pitchFamily="34" charset="0"/>
              </a:rPr>
              <a:t>Code</a:t>
            </a:r>
            <a:endParaRPr lang="en-US" altLang="en-US">
              <a:latin typeface="Arial" pitchFamily="34" charset="0"/>
            </a:endParaRPr>
          </a:p>
        </p:txBody>
      </p:sp>
      <p:sp>
        <p:nvSpPr>
          <p:cNvPr id="27671" name="Rettangolo arrotondato 28"/>
          <p:cNvSpPr>
            <a:spLocks noChangeArrowheads="1"/>
          </p:cNvSpPr>
          <p:nvPr/>
        </p:nvSpPr>
        <p:spPr bwMode="auto">
          <a:xfrm>
            <a:off x="76200" y="1204913"/>
            <a:ext cx="5410200" cy="228917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0070C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672" name="CasellaDiTesto 29"/>
          <p:cNvSpPr txBox="1">
            <a:spLocks noChangeArrowheads="1"/>
          </p:cNvSpPr>
          <p:nvPr/>
        </p:nvSpPr>
        <p:spPr bwMode="auto">
          <a:xfrm>
            <a:off x="241300" y="1327150"/>
            <a:ext cx="3043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it-IT" altLang="en-US">
                <a:solidFill>
                  <a:srgbClr val="0070C0"/>
                </a:solidFill>
                <a:latin typeface="Arial" pitchFamily="34" charset="0"/>
              </a:rPr>
              <a:t>Programmer Domain</a:t>
            </a:r>
            <a:endParaRPr lang="en-US" altLang="en-US">
              <a:solidFill>
                <a:srgbClr val="0070C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23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1914525"/>
          </a:xfrm>
        </p:spPr>
        <p:txBody>
          <a:bodyPr/>
          <a:lstStyle/>
          <a:p>
            <a:pPr>
              <a:buFont typeface="+mj-lt"/>
              <a:buAutoNum type="alphaUcPeriod"/>
            </a:pPr>
            <a:r>
              <a:rPr lang="en-CA" noProof="0" dirty="0" smtClean="0"/>
              <a:t>A software that can run a C/C++ program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 hardware that can run a C/C++ program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 software that can translate a C/C++ program in machine code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An hardware that can translate a C/C++ program in machine code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 software used to detect errors in a C/C++ program</a:t>
            </a:r>
          </a:p>
          <a:p>
            <a:pPr>
              <a:buFont typeface="+mj-lt"/>
              <a:buAutoNum type="alphaUcPeriod"/>
            </a:pP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Quiz: What is a compiler ? </a:t>
            </a:r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25730" y="4330332"/>
            <a:ext cx="8389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C: A compiler is a software that turns a code written in a programming language into a machine code executable file </a:t>
            </a:r>
            <a:endParaRPr lang="en-US" sz="28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88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1914525"/>
          </a:xfrm>
        </p:spPr>
        <p:txBody>
          <a:bodyPr/>
          <a:lstStyle/>
          <a:p>
            <a:pPr>
              <a:buFont typeface="+mj-lt"/>
              <a:buAutoNum type="alphaUcPeriod"/>
            </a:pPr>
            <a:r>
              <a:rPr lang="en-CA" noProof="0" dirty="0" smtClean="0"/>
              <a:t>A software that can run a C/C++ program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 hardware that can run a C/C++ program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 software that can translate a C/C++ program in machine code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An hardware that can translate a C/C++ program in machine code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A software used to detect errors in a C/C++ program</a:t>
            </a:r>
          </a:p>
          <a:p>
            <a:pPr>
              <a:buFont typeface="+mj-lt"/>
              <a:buAutoNum type="alphaUcPeriod"/>
            </a:pP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Quiz: What is a debugger ? </a:t>
            </a:r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25730" y="3495792"/>
            <a:ext cx="83896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actually A and E: A debugger is a software tool that can be used to run a  code written in a programming language, after compilation, in a controlled way: the user is capable to run the program step-by-step </a:t>
            </a:r>
          </a:p>
          <a:p>
            <a:endParaRPr lang="en-US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Debugger are normally used 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find errors in code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follow step-by-step the computation of a given program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measure performance of the different phases of a given program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10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Connettore 2 20"/>
          <p:cNvCxnSpPr>
            <a:stCxn id="10" idx="2"/>
            <a:endCxn id="25" idx="3"/>
          </p:cNvCxnSpPr>
          <p:nvPr/>
        </p:nvCxnSpPr>
        <p:spPr bwMode="auto">
          <a:xfrm flipH="1">
            <a:off x="5547519" y="2989272"/>
            <a:ext cx="1828641" cy="24409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Compilation Flow</a:t>
            </a:r>
            <a:endParaRPr lang="en-CA" noProof="0" dirty="0"/>
          </a:p>
        </p:txBody>
      </p:sp>
      <p:sp>
        <p:nvSpPr>
          <p:cNvPr id="5" name="Pergamena 1 4"/>
          <p:cNvSpPr/>
          <p:nvPr/>
        </p:nvSpPr>
        <p:spPr bwMode="auto">
          <a:xfrm>
            <a:off x="655320" y="1402080"/>
            <a:ext cx="1798320" cy="1600200"/>
          </a:xfrm>
          <a:prstGeom prst="verticalScroll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Int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it-IT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a,b,c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Main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()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{c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:=</a:t>
            </a:r>
            <a:r>
              <a:rPr kumimoji="0" lang="it-IT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a+b</a:t>
            </a:r>
            <a:r>
              <a:rPr kumimoji="0" lang="it-IT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;</a:t>
            </a:r>
            <a:r>
              <a:rPr lang="it-IT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}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7" name="Connettore 2 6"/>
          <p:cNvCxnSpPr>
            <a:stCxn id="5" idx="3"/>
          </p:cNvCxnSpPr>
          <p:nvPr/>
        </p:nvCxnSpPr>
        <p:spPr bwMode="auto">
          <a:xfrm>
            <a:off x="2253615" y="2202180"/>
            <a:ext cx="433006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asellaDiTesto 7"/>
          <p:cNvSpPr txBox="1"/>
          <p:nvPr/>
        </p:nvSpPr>
        <p:spPr>
          <a:xfrm>
            <a:off x="915325" y="988367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 File(s) .c</a:t>
            </a:r>
            <a:endParaRPr lang="en-US" dirty="0"/>
          </a:p>
        </p:txBody>
      </p:sp>
      <p:sp>
        <p:nvSpPr>
          <p:cNvPr id="9" name="Rettangolo arrotondato 8"/>
          <p:cNvSpPr/>
          <p:nvPr/>
        </p:nvSpPr>
        <p:spPr bwMode="auto">
          <a:xfrm>
            <a:off x="3215640" y="1487016"/>
            <a:ext cx="2316480" cy="1430328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Compiler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Pergamena 1 9"/>
          <p:cNvSpPr/>
          <p:nvPr/>
        </p:nvSpPr>
        <p:spPr bwMode="auto">
          <a:xfrm>
            <a:off x="6477000" y="1389072"/>
            <a:ext cx="1798320" cy="1600200"/>
          </a:xfrm>
          <a:prstGeom prst="verticalScroll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Load</a:t>
            </a:r>
            <a:r>
              <a:rPr lang="it-IT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8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a,b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8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Add</a:t>
            </a:r>
            <a:r>
              <a:rPr lang="it-IT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8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c,a,b</a:t>
            </a:r>
            <a:endParaRPr lang="it-IT" sz="180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Store</a:t>
            </a:r>
            <a:r>
              <a:rPr lang="it-IT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it-IT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Disco magnetico 10"/>
          <p:cNvSpPr/>
          <p:nvPr/>
        </p:nvSpPr>
        <p:spPr bwMode="auto">
          <a:xfrm>
            <a:off x="3688080" y="3276600"/>
            <a:ext cx="1402080" cy="975360"/>
          </a:xfrm>
          <a:prstGeom prst="flowChartMagneticDisk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Libraries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Freccia in giù 13"/>
          <p:cNvSpPr/>
          <p:nvPr/>
        </p:nvSpPr>
        <p:spPr bwMode="auto">
          <a:xfrm flipV="1">
            <a:off x="4221480" y="2917344"/>
            <a:ext cx="304800" cy="4876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701937" y="881686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Assembler</a:t>
            </a:r>
            <a:endParaRPr lang="en-US" dirty="0"/>
          </a:p>
        </p:txBody>
      </p:sp>
      <p:sp>
        <p:nvSpPr>
          <p:cNvPr id="25" name="Rettangolo arrotondato 24"/>
          <p:cNvSpPr/>
          <p:nvPr/>
        </p:nvSpPr>
        <p:spPr bwMode="auto">
          <a:xfrm>
            <a:off x="3231039" y="5049232"/>
            <a:ext cx="2316480" cy="76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3861560" y="5196840"/>
            <a:ext cx="102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Linker</a:t>
            </a:r>
            <a:endParaRPr lang="en-US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2180062" y="5856952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.</a:t>
            </a:r>
            <a:r>
              <a:rPr lang="it-IT" dirty="0" err="1" smtClean="0"/>
              <a:t>exe</a:t>
            </a:r>
            <a:endParaRPr lang="en-US" dirty="0"/>
          </a:p>
        </p:txBody>
      </p:sp>
      <p:sp>
        <p:nvSpPr>
          <p:cNvPr id="33" name="Disco magnetico 32"/>
          <p:cNvSpPr/>
          <p:nvPr/>
        </p:nvSpPr>
        <p:spPr bwMode="auto">
          <a:xfrm>
            <a:off x="504390" y="5084772"/>
            <a:ext cx="1810538" cy="990600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39256" y="5437852"/>
            <a:ext cx="1540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dirty="0" smtClean="0"/>
              <a:t>Machine code</a:t>
            </a:r>
            <a:endParaRPr lang="en-US" sz="1600" b="1" dirty="0"/>
          </a:p>
        </p:txBody>
      </p:sp>
      <p:cxnSp>
        <p:nvCxnSpPr>
          <p:cNvPr id="38" name="Connettore 2 37"/>
          <p:cNvCxnSpPr>
            <a:stCxn id="25" idx="1"/>
            <a:endCxn id="33" idx="4"/>
          </p:cNvCxnSpPr>
          <p:nvPr/>
        </p:nvCxnSpPr>
        <p:spPr bwMode="auto">
          <a:xfrm flipH="1">
            <a:off x="2314928" y="5430232"/>
            <a:ext cx="916111" cy="1498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00" y="3468203"/>
            <a:ext cx="2776819" cy="140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Freccia bidirezionale orizzontale 38"/>
          <p:cNvSpPr/>
          <p:nvPr/>
        </p:nvSpPr>
        <p:spPr bwMode="auto">
          <a:xfrm rot="5400000">
            <a:off x="1235008" y="4848388"/>
            <a:ext cx="360372" cy="112395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823709" y="317858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Debugger</a:t>
            </a:r>
            <a:endParaRPr lang="en-US" sz="1800" b="1" dirty="0"/>
          </a:p>
        </p:txBody>
      </p:sp>
      <p:sp>
        <p:nvSpPr>
          <p:cNvPr id="30" name="Freccia in giù 29"/>
          <p:cNvSpPr/>
          <p:nvPr/>
        </p:nvSpPr>
        <p:spPr bwMode="auto">
          <a:xfrm rot="10800000" flipV="1">
            <a:off x="4221480" y="4260932"/>
            <a:ext cx="304800" cy="78829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11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U_Template_Beta_0.2">
  <a:themeElements>
    <a:clrScheme name="SFU_Template_Beta_0.2 13">
      <a:dk1>
        <a:srgbClr val="000000"/>
      </a:dk1>
      <a:lt1>
        <a:srgbClr val="FFFFFF"/>
      </a:lt1>
      <a:dk2>
        <a:srgbClr val="FFFFFF"/>
      </a:dk2>
      <a:lt2>
        <a:srgbClr val="464847"/>
      </a:lt2>
      <a:accent1>
        <a:srgbClr val="9E0927"/>
      </a:accent1>
      <a:accent2>
        <a:srgbClr val="003874"/>
      </a:accent2>
      <a:accent3>
        <a:srgbClr val="FFFFFF"/>
      </a:accent3>
      <a:accent4>
        <a:srgbClr val="000000"/>
      </a:accent4>
      <a:accent5>
        <a:srgbClr val="CCAAAC"/>
      </a:accent5>
      <a:accent6>
        <a:srgbClr val="003268"/>
      </a:accent6>
      <a:hlink>
        <a:srgbClr val="006AA8"/>
      </a:hlink>
      <a:folHlink>
        <a:srgbClr val="BA2B48"/>
      </a:folHlink>
    </a:clrScheme>
    <a:fontScheme name="SFU_Template_Beta_0.2">
      <a:majorFont>
        <a:latin typeface="DINPro-Medium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SFU_Template_Beta_0.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3">
        <a:dk1>
          <a:srgbClr val="000000"/>
        </a:dk1>
        <a:lt1>
          <a:srgbClr val="FFFFFF"/>
        </a:lt1>
        <a:dk2>
          <a:srgbClr val="FFFFFF"/>
        </a:dk2>
        <a:lt2>
          <a:srgbClr val="464847"/>
        </a:lt2>
        <a:accent1>
          <a:srgbClr val="9E0927"/>
        </a:accent1>
        <a:accent2>
          <a:srgbClr val="003874"/>
        </a:accent2>
        <a:accent3>
          <a:srgbClr val="FFFFFF"/>
        </a:accent3>
        <a:accent4>
          <a:srgbClr val="000000"/>
        </a:accent4>
        <a:accent5>
          <a:srgbClr val="CCAAAC"/>
        </a:accent5>
        <a:accent6>
          <a:srgbClr val="003268"/>
        </a:accent6>
        <a:hlink>
          <a:srgbClr val="006AA8"/>
        </a:hlink>
        <a:folHlink>
          <a:srgbClr val="BA2B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HD:Users:jenn:Documents:in progress:PowerPoint Template:SFU_Template_Beta_0.2.pot</Template>
  <TotalTime>4799</TotalTime>
  <Words>2160</Words>
  <Application>Microsoft Office PowerPoint</Application>
  <PresentationFormat>On-screen Show (4:3)</PresentationFormat>
  <Paragraphs>418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Arial Narrow</vt:lpstr>
      <vt:lpstr>Courier New</vt:lpstr>
      <vt:lpstr>DINPro-Medium</vt:lpstr>
      <vt:lpstr>Helvetica</vt:lpstr>
      <vt:lpstr>Times</vt:lpstr>
      <vt:lpstr>Wingdings</vt:lpstr>
      <vt:lpstr>SFU_Template_Beta_0.2</vt:lpstr>
      <vt:lpstr>MATLAB EXECUTABLE (MEX)</vt:lpstr>
      <vt:lpstr>Ensc180 Calendar</vt:lpstr>
      <vt:lpstr>Introduction to MEX </vt:lpstr>
      <vt:lpstr>Where is the need for Mex Files ?</vt:lpstr>
      <vt:lpstr>Where is the need for Mex Files ?</vt:lpstr>
      <vt:lpstr>Scripting Languages vs Programming Languages</vt:lpstr>
      <vt:lpstr>Quiz: What is a compiler ? </vt:lpstr>
      <vt:lpstr>Quiz: What is a debugger ? </vt:lpstr>
      <vt:lpstr>Compilation Flow</vt:lpstr>
      <vt:lpstr>MEX FILES</vt:lpstr>
      <vt:lpstr>Communication MATLAB - MEX</vt:lpstr>
      <vt:lpstr>The GateWay Routine</vt:lpstr>
      <vt:lpstr>GATEWAY ROUTINE</vt:lpstr>
      <vt:lpstr>INPUT AND OUTPUT OF GATEWAY ROUTINE</vt:lpstr>
      <vt:lpstr>Packaging of MATLAB DATA in C/C++</vt:lpstr>
      <vt:lpstr>MATLAB DATA</vt:lpstr>
      <vt:lpstr>MATLAB DATA</vt:lpstr>
      <vt:lpstr>ACCESS SCALAR DATA</vt:lpstr>
      <vt:lpstr>ACCESS DATA</vt:lpstr>
      <vt:lpstr>CREATE DATA</vt:lpstr>
      <vt:lpstr>CREATE DATA</vt:lpstr>
      <vt:lpstr>BUILDING MEX FILES</vt:lpstr>
      <vt:lpstr>DEBUGGING: mexPrintf</vt:lpstr>
      <vt:lpstr>DEBUGGING: Attach A C/C++ debugger engine to a MATLAB computation</vt:lpstr>
      <vt:lpstr>DEBUGGING</vt:lpstr>
      <vt:lpstr>BIBLIOGRAPHY</vt:lpstr>
    </vt:vector>
  </TitlesOfParts>
  <Company>Simon Fraser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</dc:title>
  <dc:creator>Jennifer Conroy</dc:creator>
  <cp:lastModifiedBy>Beth Bezaire</cp:lastModifiedBy>
  <cp:revision>151</cp:revision>
  <cp:lastPrinted>2014-03-31T19:21:29Z</cp:lastPrinted>
  <dcterms:created xsi:type="dcterms:W3CDTF">2007-05-10T23:03:35Z</dcterms:created>
  <dcterms:modified xsi:type="dcterms:W3CDTF">2015-04-06T18:12:08Z</dcterms:modified>
</cp:coreProperties>
</file>