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7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C84"/>
    <a:srgbClr val="176DAD"/>
    <a:srgbClr val="0D78C9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B4F3E-E8EE-41EA-98AF-055A5763ED66}" v="3" dt="2024-06-28T03:38:29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0" d="100"/>
          <a:sy n="210" d="100"/>
        </p:scale>
        <p:origin x="380" y="96"/>
      </p:cViewPr>
      <p:guideLst>
        <p:guide orient="horz" pos="80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3C83-2184-4286-ABE1-941A40B40C8F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03001-E0F2-47E5-A338-816CC267A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20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241F-7ED4-45AC-844C-15DB0D5F9CCD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0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Industries:</a:t>
            </a:r>
            <a:r>
              <a:rPr lang="en-US" sz="7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7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Consumer Electronics</a:t>
            </a:r>
            <a:endParaRPr lang="en-US" sz="700" b="1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 Areas: </a:t>
            </a:r>
            <a:r>
              <a:rPr lang="en-US" sz="700" b="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Embedded Systems, Signal Processing</a:t>
            </a:r>
            <a:endParaRPr lang="en-US" sz="7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Capabilities:</a:t>
            </a:r>
            <a:r>
              <a:rPr lang="en-US" sz="700" b="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Algorithm Development, Data Analysis, Embedded Code Generation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Products Used: </a:t>
            </a:r>
            <a:r>
              <a:rPr lang="en-US" sz="700" b="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MATLAB, Embedded Coder, MATLAB Coder, Parallel Computing Toolbox, Signal Processing Toolbox, Statistics and Machine Learning Toolbox</a:t>
            </a:r>
            <a:endParaRPr lang="en-US" sz="7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Country:</a:t>
            </a:r>
            <a:r>
              <a:rPr lang="en-US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United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3B8C3-A209-4A55-9261-22C2A02B315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5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uemes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4057" y="1288"/>
            <a:ext cx="9148056" cy="51503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371600"/>
          </a:xfrm>
        </p:spPr>
        <p:txBody>
          <a:bodyPr/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02682"/>
            <a:ext cx="7772400" cy="740569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26408" y="4782522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2010 The MathWorks, Inc.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23825" y="478155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0" spc="12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CONFIDENTIAL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3306063"/>
            <a:ext cx="914400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09_MW_logo_CMYK_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86677" y="113567"/>
            <a:ext cx="1228725" cy="243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077200" cy="742950"/>
          </a:xfr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077200" cy="3486150"/>
          </a:xfrm>
        </p:spPr>
        <p:txBody>
          <a:bodyPr/>
          <a:lstStyle>
            <a:lvl1pPr>
              <a:buSzPct val="75000"/>
              <a:defRPr sz="2400"/>
            </a:lvl1pPr>
            <a:lvl2pPr>
              <a:lnSpc>
                <a:spcPct val="105000"/>
              </a:lnSpc>
              <a:defRPr sz="2000"/>
            </a:lvl2pPr>
            <a:lvl3pPr>
              <a:lnSpc>
                <a:spcPct val="105000"/>
              </a:lnSpc>
              <a:buSzPct val="75000"/>
              <a:defRPr sz="1600"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077200" cy="742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7086600" cy="742950"/>
          </a:xfrm>
        </p:spPr>
        <p:txBody>
          <a:bodyPr anchor="t" anchorCtr="0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57200" y="2114550"/>
            <a:ext cx="3810000" cy="24003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0" baseline="0"/>
            </a:lvl1pPr>
            <a:lvl2pPr>
              <a:defRPr sz="1600"/>
            </a:lvl2pPr>
            <a:lvl3pPr>
              <a:buNone/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/>
              <a:t>Click to add b</a:t>
            </a:r>
            <a:r>
              <a:rPr lang="en-US" sz="180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200150"/>
            <a:ext cx="3810000" cy="628650"/>
          </a:xfrm>
        </p:spPr>
        <p:txBody>
          <a:bodyPr anchor="t"/>
          <a:lstStyle>
            <a:lvl1pPr marL="0" indent="0" algn="l">
              <a:buNone/>
              <a:defRPr sz="2000" b="1" baseline="0"/>
            </a:lvl1pPr>
          </a:lstStyle>
          <a:p>
            <a:pPr lvl="0"/>
            <a:r>
              <a:rPr lang="en-US"/>
              <a:t>Click to add headline</a:t>
            </a:r>
            <a:r>
              <a:rPr lang="en-US" sz="2000" b="1">
                <a:solidFill>
                  <a:prstClr val="black"/>
                </a:solidFill>
              </a:rPr>
              <a:t> providing value of feature</a:t>
            </a:r>
            <a:endParaRPr lang="en-US"/>
          </a:p>
        </p:txBody>
      </p:sp>
      <p:sp>
        <p:nvSpPr>
          <p:cNvPr id="14" name="Text Placeholder 2"/>
          <p:cNvSpPr>
            <a:spLocks noGrp="1"/>
          </p:cNvSpPr>
          <p:nvPr>
            <p:ph type="body" sz="half" idx="12" hasCustomPrompt="1"/>
          </p:nvPr>
        </p:nvSpPr>
        <p:spPr>
          <a:xfrm>
            <a:off x="457203" y="4629150"/>
            <a:ext cx="4105275" cy="400050"/>
          </a:xfrm>
        </p:spPr>
        <p:txBody>
          <a:bodyPr anchor="b" anchorCtr="0"/>
          <a:lstStyle>
            <a:lvl1pPr marL="230188" indent="-228600">
              <a:buClrTx/>
              <a:buSzPct val="125000"/>
              <a:buFont typeface="Courier New" pitchFamily="49" charset="0"/>
              <a:buChar char="»"/>
              <a:defRPr sz="1600" b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/>
              <a:t>Click to add </a:t>
            </a:r>
            <a:r>
              <a:rPr lang="en-US" sz="1600" err="1">
                <a:latin typeface="Courier New" pitchFamily="49" charset="0"/>
                <a:cs typeface="Courier New" pitchFamily="49" charset="0"/>
              </a:rPr>
              <a:t>product_demo_name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435894"/>
            <a:ext cx="7772400" cy="1021556"/>
          </a:xfrm>
        </p:spPr>
        <p:txBody>
          <a:bodyPr anchor="t"/>
          <a:lstStyle>
            <a:lvl1pPr algn="ctr">
              <a:defRPr sz="3200" b="1" cap="none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Section Header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077200" cy="7429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3886200" cy="34861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3886200" cy="34861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077200" cy="742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077200" cy="3486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Picture 8" descr="logo647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58467" y="23673"/>
            <a:ext cx="1324232" cy="3602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Straight Connector 11"/>
          <p:cNvCxnSpPr/>
          <p:nvPr/>
        </p:nvCxnSpPr>
        <p:spPr>
          <a:xfrm rot="10800000" flipV="1">
            <a:off x="228602" y="176522"/>
            <a:ext cx="7315198" cy="211601"/>
          </a:xfrm>
          <a:prstGeom prst="bentConnector3">
            <a:avLst>
              <a:gd name="adj1" fmla="val 99919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686800" y="4834219"/>
            <a:ext cx="457200" cy="28575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0" b="1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85750"/>
            <a:ext cx="7239001" cy="742950"/>
          </a:xfrm>
        </p:spPr>
        <p:txBody>
          <a:bodyPr/>
          <a:lstStyle/>
          <a:p>
            <a:r>
              <a:rPr lang="en-US" altLang="ko-KR" sz="1800" b="0" dirty="0">
                <a:solidFill>
                  <a:schemeClr val="accent1">
                    <a:lumMod val="75000"/>
                  </a:schemeClr>
                </a:solidFill>
                <a:latin typeface="+mj-lt"/>
                <a:ea typeface="굴림"/>
              </a:rPr>
              <a:t>Korea Electrotechnology Research Institute (KERI) control and analyze grid-connected power conversion system</a:t>
            </a:r>
            <a:br>
              <a:rPr lang="en-US" altLang="ko-KR" sz="1800" b="0" dirty="0">
                <a:solidFill>
                  <a:schemeClr val="accent1">
                    <a:lumMod val="75000"/>
                  </a:schemeClr>
                </a:solidFill>
                <a:latin typeface="+mj-lt"/>
                <a:ea typeface="굴림"/>
              </a:rPr>
            </a:br>
            <a:endParaRPr lang="en-US" altLang="ko-KR" sz="1800" b="0" dirty="0">
              <a:solidFill>
                <a:schemeClr val="accent1">
                  <a:lumMod val="75000"/>
                </a:schemeClr>
              </a:solidFill>
              <a:latin typeface="+mj-lt"/>
              <a:ea typeface="굴림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2979"/>
            <a:ext cx="4800601" cy="3446171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600" b="1" dirty="0">
                <a:solidFill>
                  <a:srgbClr val="125687"/>
                </a:solidFill>
                <a:latin typeface="Arial"/>
                <a:cs typeface="+mn-cs"/>
              </a:rPr>
              <a:t>Challenge</a:t>
            </a:r>
          </a:p>
          <a:p>
            <a:pPr algn="l" rtl="0" fontAlgn="base"/>
            <a:r>
              <a:rPr lang="en-US" altLang="ko-KR" sz="1400" b="0" i="0" dirty="0">
                <a:solidFill>
                  <a:srgbClr val="000000"/>
                </a:solidFill>
                <a:effectLst/>
                <a:latin typeface="+mj-lt"/>
              </a:rPr>
              <a:t>Conduct a preliminary review and develop solutions for concerns that problems may arise in terms of economics, time, and efficiency regarding the connection to the power grid with large-scale wind power plants  </a:t>
            </a:r>
            <a:endParaRPr lang="en-US" altLang="ko-KR" sz="105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lvl="0" indent="0">
              <a:spcBef>
                <a:spcPts val="648"/>
              </a:spcBef>
              <a:buClr>
                <a:srgbClr val="215083"/>
              </a:buClr>
              <a:buSzTx/>
              <a:buNone/>
            </a:pPr>
            <a:r>
              <a:rPr lang="en-US" sz="1600" b="1" dirty="0">
                <a:solidFill>
                  <a:srgbClr val="125687"/>
                </a:solidFill>
                <a:latin typeface="Arial"/>
                <a:cs typeface="+mn-cs"/>
              </a:rPr>
              <a:t>Solution</a:t>
            </a:r>
          </a:p>
          <a:p>
            <a:pPr algn="l" rtl="0" fontAlgn="base"/>
            <a:r>
              <a:rPr lang="en-US" altLang="ko-KR" sz="1400" dirty="0">
                <a:solidFill>
                  <a:srgbClr val="000000"/>
                </a:solidFill>
                <a:latin typeface="+mj-lt"/>
              </a:rPr>
              <a:t>Use Simscape Electrical to develop a hybrid model capable of Phasor and EMT simulation for large-scale power system simulation and establish a HILS environment using the model.</a:t>
            </a:r>
          </a:p>
          <a:p>
            <a:pPr marL="0" lvl="0" indent="0">
              <a:spcBef>
                <a:spcPts val="648"/>
              </a:spcBef>
              <a:buClr>
                <a:srgbClr val="215083"/>
              </a:buClr>
              <a:buSzTx/>
              <a:buNone/>
            </a:pPr>
            <a:r>
              <a:rPr lang="en-US" sz="1600" b="1" dirty="0">
                <a:solidFill>
                  <a:srgbClr val="125687"/>
                </a:solidFill>
                <a:latin typeface="Arial"/>
                <a:cs typeface="+mn-cs"/>
              </a:rPr>
              <a:t>Results</a:t>
            </a:r>
          </a:p>
          <a:p>
            <a:pPr algn="l" rtl="0" fontAlgn="base"/>
            <a:r>
              <a:rPr lang="en-US" altLang="ko-KR" sz="1400" b="0" i="0" dirty="0">
                <a:solidFill>
                  <a:srgbClr val="000000"/>
                </a:solidFill>
                <a:effectLst/>
                <a:latin typeface="+mj-lt"/>
              </a:rPr>
              <a:t>Evaluate performance through development of RCP, CHIL, and PHIL for power system </a:t>
            </a:r>
            <a:endParaRPr lang="en-US" altLang="ko-KR" sz="1050" dirty="0">
              <a:solidFill>
                <a:srgbClr val="000000"/>
              </a:solidFill>
              <a:latin typeface="+mj-lt"/>
            </a:endParaRPr>
          </a:p>
          <a:p>
            <a:pPr algn="l" rtl="0" fontAlgn="base"/>
            <a:r>
              <a:rPr lang="en-US" altLang="ko-KR" sz="1400" b="0" i="0" dirty="0">
                <a:solidFill>
                  <a:srgbClr val="000000"/>
                </a:solidFill>
                <a:effectLst/>
                <a:latin typeface="+mj-lt"/>
              </a:rPr>
              <a:t>Increase simulation speed to be able to build HILS through hybrid simulation</a:t>
            </a:r>
            <a:endParaRPr lang="en-US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0970" y="3182206"/>
            <a:ext cx="3447400" cy="1371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sz="1100" i="1" dirty="0">
                <a:solidFill>
                  <a:schemeClr val="tx2"/>
                </a:solidFill>
              </a:rPr>
              <a:t>“We built a real-time simulation environment for smart distributed distribution system development and technical and economic evaluation. We were able to perform large-scale power system analysis through hybrid simulation with MATLAB/Simulink.”</a:t>
            </a:r>
            <a:br>
              <a:rPr lang="en-US" sz="1100" i="1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000" i="1" dirty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altLang="ko-KR" sz="1000" i="1" dirty="0">
                <a:solidFill>
                  <a:schemeClr val="tx2"/>
                </a:solidFill>
                <a:ea typeface="Arial Unicode MS" pitchFamily="34" charset="-128"/>
              </a:rPr>
              <a:t>Hyeong-Jun Yoo</a:t>
            </a:r>
            <a:r>
              <a:rPr lang="en-US" sz="1000" i="1" dirty="0">
                <a:solidFill>
                  <a:schemeClr val="tx2"/>
                </a:solidFill>
                <a:ea typeface="Arial Unicode MS" pitchFamily="34" charset="-128"/>
              </a:rPr>
              <a:t>, KERI</a:t>
            </a:r>
          </a:p>
        </p:txBody>
      </p:sp>
      <p:pic>
        <p:nvPicPr>
          <p:cNvPr id="6" name="그림 6">
            <a:extLst>
              <a:ext uri="{FF2B5EF4-FFF2-40B4-BE49-F238E27FC236}">
                <a16:creationId xmlns:a16="http://schemas.microsoft.com/office/drawing/2014/main" id="{3B97CDB9-F950-AC0F-75D1-9337354C6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067" y="941284"/>
            <a:ext cx="3007481" cy="211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67120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redesign_v9_confidential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haredWithUsers xmlns="012ef72b-d85a-444e-871e-8b555e6b86fd">
      <UserInfo>
        <DisplayName>Luanne Lemieux</DisplayName>
        <AccountId>609</AccountId>
        <AccountType/>
      </UserInfo>
    </SharedWithUsers>
    <TaxCatchAll xmlns="97e0b274-df21-4cf6-a624-a8a62f791bd1" xsi:nil="true"/>
    <lcf76f155ced4ddcb4097134ff3c332f xmlns="502dc2c1-b850-490f-95ac-d2fde2db153e">
      <Terms xmlns="http://schemas.microsoft.com/office/infopath/2007/PartnerControls"/>
    </lcf76f155ced4ddcb4097134ff3c332f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001480A1D568C94A8CEFF8DD5370CEBE" ma:contentTypeVersion="28" ma:contentTypeDescription="Create a new document." ma:contentTypeScope="" ma:versionID="0f9a19a8654facd954465f0fbd340d68">
  <xsd:schema xmlns:xsd="http://www.w3.org/2001/XMLSchema" xmlns:xs="http://www.w3.org/2001/XMLSchema" xmlns:p="http://schemas.microsoft.com/office/2006/metadata/properties" xmlns:ns2="502dc2c1-b850-490f-95ac-d2fde2db153e" xmlns:ns3="012ef72b-d85a-444e-871e-8b555e6b86fd" xmlns:ns4="97e0b274-df21-4cf6-a624-a8a62f791bd1" xmlns:ns5="http://schemas.microsoft.com/sharepoint/v4" targetNamespace="http://schemas.microsoft.com/office/2006/metadata/properties" ma:root="true" ma:fieldsID="3e2f2c6eaeb3361b9fd5c19bc513a0f8" ns2:_="" ns3:_="" ns4:_="" ns5:_="">
    <xsd:import namespace="502dc2c1-b850-490f-95ac-d2fde2db153e"/>
    <xsd:import namespace="012ef72b-d85a-444e-871e-8b555e6b86fd"/>
    <xsd:import namespace="97e0b274-df21-4cf6-a624-a8a62f791bd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dc2c1-b850-490f-95ac-d2fde2db1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이미지 태그" ma:readOnly="false" ma:fieldId="{5cf76f15-5ced-4ddc-b409-7134ff3c332f}" ma:taxonomyMulti="true" ma:sspId="dc2fbcc8-9673-4dab-87c4-578ccfafc1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2ef72b-d85a-444e-871e-8b555e6b8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e0b274-df21-4cf6-a624-a8a62f791bd1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31dc8c0-e70d-40d0-a80a-3cc2bc1a6f73}" ma:internalName="TaxCatchAll" ma:showField="CatchAllData" ma:web="97e0b274-df21-4cf6-a624-a8a62f791b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EDCA90-1837-4CE9-9C4A-B5CE66A5EA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8D9EA4-EC56-410E-AD9B-F3F7B13FB414}">
  <ds:schemaRefs>
    <ds:schemaRef ds:uri="012ef72b-d85a-444e-871e-8b555e6b86fd"/>
    <ds:schemaRef ds:uri="502dc2c1-b850-490f-95ac-d2fde2db153e"/>
    <ds:schemaRef ds:uri="97e0b274-df21-4cf6-a624-a8a62f791bd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77C8B54D-8118-467B-A1D7-C77B3CA46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2dc2c1-b850-490f-95ac-d2fde2db153e"/>
    <ds:schemaRef ds:uri="012ef72b-d85a-444e-871e-8b555e6b86fd"/>
    <ds:schemaRef ds:uri="97e0b274-df21-4cf6-a624-a8a62f791bd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 redesign_v9_confidential</Template>
  <TotalTime>121</TotalTime>
  <Words>200</Words>
  <Application>Microsoft Office PowerPoint</Application>
  <PresentationFormat>On-screen Show (16:9)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PPT template redesign_v9_confidential</vt:lpstr>
      <vt:lpstr>Korea Electrotechnology Research Institute (KERI) control and analyze grid-connected power conversion system </vt:lpstr>
    </vt:vector>
  </TitlesOfParts>
  <Company>The MathWorks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 Roth</dc:creator>
  <dc:description>Summary slide template June 2021</dc:description>
  <cp:lastModifiedBy>Jackson Kang</cp:lastModifiedBy>
  <cp:revision>3</cp:revision>
  <dcterms:created xsi:type="dcterms:W3CDTF">2010-10-27T16:54:39Z</dcterms:created>
  <dcterms:modified xsi:type="dcterms:W3CDTF">2025-01-16T20:52:26Z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0x010100001480A1D568C94A8CEFF8DD5370CEBE</vt:lpwstr>
  </property>
  <property fmtid="{D5CDD505-2E9C-101B-9397-08002B2CF9AE}" pid="4" name="_dlc_DocIdItemGuid">
    <vt:lpwstr>e89bb120-a3dd-4042-aef0-fb223ddee2db</vt:lpwstr>
  </property>
  <property fmtid="{D5CDD505-2E9C-101B-9397-08002B2CF9AE}" pid="5" name="MediaServiceImageTags">
    <vt:lpwstr/>
  </property>
</Properties>
</file>